
<file path=[Content_Types].xml><?xml version="1.0" encoding="utf-8"?>
<Types xmlns="http://schemas.openxmlformats.org/package/2006/content-types">
  <Override PartName="/ppt/slides/slide18.xml" ContentType="application/vnd.openxmlformats-officedocument.presentationml.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Default Extension="jpeg" ContentType="image/jpeg"/>
  <Override PartName="/ppt/slides/slide1.xml" ContentType="application/vnd.openxmlformats-officedocument.presentationml.slide+xml"/>
  <Override PartName="/ppt/slides/slide26.xml" ContentType="application/vnd.openxmlformats-officedocument.presentationml.slide+xml"/>
  <Override PartName="/ppt/slides/slide34.xml" ContentType="application/vnd.openxmlformats-officedocument.presentationml.slide+xml"/>
  <Override PartName="/docProps/app.xml" ContentType="application/vnd.openxmlformats-officedocument.extended-properties+xml"/>
  <Override PartName="/ppt/slideLayouts/slideLayout1.xml" ContentType="application/vnd.openxmlformats-officedocument.presentationml.slideLayout+xml"/>
  <Override PartName="/ppt/slides/slide22.xml" ContentType="application/vnd.openxmlformats-officedocument.presentationml.slide+xml"/>
  <Override PartName="/ppt/slides/slide30.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35.xml" ContentType="application/vnd.openxmlformats-officedocument.presentationml.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slides/slide31.xml" ContentType="application/vnd.openxmlformats-officedocument.presentationml.slide+xml"/>
  <Override PartName="/ppt/slides/slide16.xml" ContentType="application/vnd.openxmlformats-officedocument.presentationml.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28.xml" ContentType="application/vnd.openxmlformats-officedocument.presentationml.slide+xml"/>
  <Override PartName="/ppt/slides/slide36.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37.xml" ContentType="application/vnd.openxmlformats-officedocument.presentationml.slide+xml"/>
  <Override PartName="/ppt/slides/slide29.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sldIdLst>
    <p:sldId id="256" r:id="rId2"/>
    <p:sldId id="257" r:id="rId3"/>
    <p:sldId id="258" r:id="rId4"/>
    <p:sldId id="273" r:id="rId5"/>
    <p:sldId id="259" r:id="rId6"/>
    <p:sldId id="260" r:id="rId7"/>
    <p:sldId id="261" r:id="rId8"/>
    <p:sldId id="262" r:id="rId9"/>
    <p:sldId id="263" r:id="rId10"/>
    <p:sldId id="264" r:id="rId11"/>
    <p:sldId id="265" r:id="rId12"/>
    <p:sldId id="266" r:id="rId13"/>
    <p:sldId id="267" r:id="rId14"/>
    <p:sldId id="268" r:id="rId15"/>
    <p:sldId id="272" r:id="rId16"/>
    <p:sldId id="284" r:id="rId17"/>
    <p:sldId id="289" r:id="rId18"/>
    <p:sldId id="269" r:id="rId19"/>
    <p:sldId id="270" r:id="rId20"/>
    <p:sldId id="271" r:id="rId21"/>
    <p:sldId id="274" r:id="rId22"/>
    <p:sldId id="285" r:id="rId23"/>
    <p:sldId id="277" r:id="rId24"/>
    <p:sldId id="275" r:id="rId25"/>
    <p:sldId id="276" r:id="rId26"/>
    <p:sldId id="278" r:id="rId27"/>
    <p:sldId id="279" r:id="rId28"/>
    <p:sldId id="281" r:id="rId29"/>
    <p:sldId id="282" r:id="rId30"/>
    <p:sldId id="283" r:id="rId31"/>
    <p:sldId id="288" r:id="rId32"/>
    <p:sldId id="287" r:id="rId33"/>
    <p:sldId id="291" r:id="rId34"/>
    <p:sldId id="292" r:id="rId35"/>
    <p:sldId id="293" r:id="rId36"/>
    <p:sldId id="294" r:id="rId37"/>
    <p:sldId id="286" r:id="rId38"/>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varScale="1">
        <p:scale>
          <a:sx n="94" d="100"/>
          <a:sy n="94" d="100"/>
        </p:scale>
        <p:origin x="-640"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printerSettings" Target="printerSettings/printerSettings1.bin"/><Relationship Id="rId40" Type="http://schemas.openxmlformats.org/officeDocument/2006/relationships/presProps" Target="presProps.xml"/><Relationship Id="rId41" Type="http://schemas.openxmlformats.org/officeDocument/2006/relationships/viewProps" Target="viewProps.xml"/><Relationship Id="rId42" Type="http://schemas.openxmlformats.org/officeDocument/2006/relationships/theme" Target="theme/theme1.xml"/><Relationship Id="rId43"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n-US" smtClean="0"/>
              <a:t>Click to edit Master title style</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s-ES"/>
          </a:p>
        </p:txBody>
      </p:sp>
      <p:sp>
        <p:nvSpPr>
          <p:cNvPr id="4" name="3 Marcador de fecha"/>
          <p:cNvSpPr>
            <a:spLocks noGrp="1"/>
          </p:cNvSpPr>
          <p:nvPr>
            <p:ph type="dt" sz="half" idx="10"/>
          </p:nvPr>
        </p:nvSpPr>
        <p:spPr/>
        <p:txBody>
          <a:bodyPr/>
          <a:lstStyle>
            <a:lvl1pPr>
              <a:defRPr/>
            </a:lvl1pPr>
          </a:lstStyle>
          <a:p>
            <a:pPr>
              <a:defRPr/>
            </a:pPr>
            <a:fld id="{ADF63394-CE18-4754-8D9C-454E1920733A}" type="datetimeFigureOut">
              <a:rPr lang="es-ES"/>
              <a:pPr>
                <a:defRPr/>
              </a:pPr>
              <a:t>1/6/14</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6CFE0D39-42E5-4EB2-A5B4-26CE0D378550}" type="slidenum">
              <a:rPr lang="es-ES"/>
              <a:pPr>
                <a:defRPr/>
              </a:pPr>
              <a:t>‹#›</a:t>
            </a:fld>
            <a:endParaRPr lang="es-E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605963024"/>
      </p:ext>
    </p:extLst>
  </p:cSld>
  <p:clrMapOvr>
    <a:masterClrMapping/>
  </p:clrMapOvr>
  <p:transition spd="slow">
    <p:pull/>
  </p:transition>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smtClean="0"/>
              <a:t>Click to edit Master title style</a:t>
            </a:r>
            <a:endParaRPr lang="es-ES"/>
          </a:p>
        </p:txBody>
      </p:sp>
      <p:sp>
        <p:nvSpPr>
          <p:cNvPr id="3" name="2 Marcador de texto vertical"/>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3 Marcador de fecha"/>
          <p:cNvSpPr>
            <a:spLocks noGrp="1"/>
          </p:cNvSpPr>
          <p:nvPr>
            <p:ph type="dt" sz="half" idx="10"/>
          </p:nvPr>
        </p:nvSpPr>
        <p:spPr/>
        <p:txBody>
          <a:bodyPr/>
          <a:lstStyle>
            <a:lvl1pPr>
              <a:defRPr/>
            </a:lvl1pPr>
          </a:lstStyle>
          <a:p>
            <a:pPr>
              <a:defRPr/>
            </a:pPr>
            <a:fld id="{F7BAECA4-36E8-4CFA-8215-5ECC56910E5C}" type="datetimeFigureOut">
              <a:rPr lang="es-ES"/>
              <a:pPr>
                <a:defRPr/>
              </a:pPr>
              <a:t>1/6/14</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5AD476F8-B242-494E-A315-F0C501CB97BD}" type="slidenum">
              <a:rPr lang="es-ES"/>
              <a:pPr>
                <a:defRPr/>
              </a:pPr>
              <a:t>‹#›</a:t>
            </a:fld>
            <a:endParaRPr lang="es-E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064205277"/>
      </p:ext>
    </p:extLst>
  </p:cSld>
  <p:clrMapOvr>
    <a:masterClrMapping/>
  </p:clrMapOvr>
  <p:transition spd="slow">
    <p:pull/>
  </p:transition>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n-US" smtClean="0"/>
              <a:t>Click to edit Master title style</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3 Marcador de fecha"/>
          <p:cNvSpPr>
            <a:spLocks noGrp="1"/>
          </p:cNvSpPr>
          <p:nvPr>
            <p:ph type="dt" sz="half" idx="10"/>
          </p:nvPr>
        </p:nvSpPr>
        <p:spPr/>
        <p:txBody>
          <a:bodyPr/>
          <a:lstStyle>
            <a:lvl1pPr>
              <a:defRPr/>
            </a:lvl1pPr>
          </a:lstStyle>
          <a:p>
            <a:pPr>
              <a:defRPr/>
            </a:pPr>
            <a:fld id="{5F9B11DA-3F0C-41B3-93FE-048F748D17A0}" type="datetimeFigureOut">
              <a:rPr lang="es-ES"/>
              <a:pPr>
                <a:defRPr/>
              </a:pPr>
              <a:t>1/6/14</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0C1A607A-27D8-4AD0-9322-9DC5301BAFFB}" type="slidenum">
              <a:rPr lang="es-ES"/>
              <a:pPr>
                <a:defRPr/>
              </a:pPr>
              <a:t>‹#›</a:t>
            </a:fld>
            <a:endParaRPr lang="es-E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115285059"/>
      </p:ext>
    </p:extLst>
  </p:cSld>
  <p:clrMapOvr>
    <a:masterClrMapping/>
  </p:clrMapOvr>
  <p:transition spd="slow">
    <p:pull/>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smtClean="0"/>
              <a:t>Click to edit Master title style</a:t>
            </a:r>
            <a:endParaRPr lang="es-ES"/>
          </a:p>
        </p:txBody>
      </p:sp>
      <p:sp>
        <p:nvSpPr>
          <p:cNvPr id="3" name="2 Marcador de contenido"/>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3 Marcador de fecha"/>
          <p:cNvSpPr>
            <a:spLocks noGrp="1"/>
          </p:cNvSpPr>
          <p:nvPr>
            <p:ph type="dt" sz="half" idx="10"/>
          </p:nvPr>
        </p:nvSpPr>
        <p:spPr/>
        <p:txBody>
          <a:bodyPr/>
          <a:lstStyle>
            <a:lvl1pPr>
              <a:defRPr/>
            </a:lvl1pPr>
          </a:lstStyle>
          <a:p>
            <a:pPr>
              <a:defRPr/>
            </a:pPr>
            <a:fld id="{37A203C3-1707-4281-92CB-9D78DBC35934}" type="datetimeFigureOut">
              <a:rPr lang="es-ES"/>
              <a:pPr>
                <a:defRPr/>
              </a:pPr>
              <a:t>1/6/14</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EE61C089-9D0A-497E-B33E-B4A165F4F475}" type="slidenum">
              <a:rPr lang="es-ES"/>
              <a:pPr>
                <a:defRPr/>
              </a:pPr>
              <a:t>‹#›</a:t>
            </a:fld>
            <a:endParaRPr lang="es-E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812025171"/>
      </p:ext>
    </p:extLst>
  </p:cSld>
  <p:clrMapOvr>
    <a:masterClrMapping/>
  </p:clrMapOvr>
  <p:transition spd="slow">
    <p:pull/>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3 Marcador de fecha"/>
          <p:cNvSpPr>
            <a:spLocks noGrp="1"/>
          </p:cNvSpPr>
          <p:nvPr>
            <p:ph type="dt" sz="half" idx="10"/>
          </p:nvPr>
        </p:nvSpPr>
        <p:spPr/>
        <p:txBody>
          <a:bodyPr/>
          <a:lstStyle>
            <a:lvl1pPr>
              <a:defRPr/>
            </a:lvl1pPr>
          </a:lstStyle>
          <a:p>
            <a:pPr>
              <a:defRPr/>
            </a:pPr>
            <a:fld id="{2107AB05-D9E8-47F5-BABD-4BA190CFB90C}" type="datetimeFigureOut">
              <a:rPr lang="es-ES"/>
              <a:pPr>
                <a:defRPr/>
              </a:pPr>
              <a:t>1/6/14</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C51D3B0B-0992-4346-B06A-835FA4516BA9}" type="slidenum">
              <a:rPr lang="es-ES"/>
              <a:pPr>
                <a:defRPr/>
              </a:pPr>
              <a:t>‹#›</a:t>
            </a:fld>
            <a:endParaRPr lang="es-E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840419763"/>
      </p:ext>
    </p:extLst>
  </p:cSld>
  <p:clrMapOvr>
    <a:masterClrMapping/>
  </p:clrMapOvr>
  <p:transition spd="slow">
    <p:pull/>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smtClean="0"/>
              <a:t>Click to edit Master title style</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3 Marcador de fecha"/>
          <p:cNvSpPr>
            <a:spLocks noGrp="1"/>
          </p:cNvSpPr>
          <p:nvPr>
            <p:ph type="dt" sz="half" idx="10"/>
          </p:nvPr>
        </p:nvSpPr>
        <p:spPr/>
        <p:txBody>
          <a:bodyPr/>
          <a:lstStyle>
            <a:lvl1pPr>
              <a:defRPr/>
            </a:lvl1pPr>
          </a:lstStyle>
          <a:p>
            <a:pPr>
              <a:defRPr/>
            </a:pPr>
            <a:fld id="{F61BBAFC-8D9B-4B23-B950-13595C741EAB}" type="datetimeFigureOut">
              <a:rPr lang="es-ES"/>
              <a:pPr>
                <a:defRPr/>
              </a:pPr>
              <a:t>1/6/14</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61D3A8F4-4B70-4401-880F-F7F633C41473}" type="slidenum">
              <a:rPr lang="es-ES"/>
              <a:pPr>
                <a:defRPr/>
              </a:pPr>
              <a:t>‹#›</a:t>
            </a:fld>
            <a:endParaRPr lang="es-E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518696702"/>
      </p:ext>
    </p:extLst>
  </p:cSld>
  <p:clrMapOvr>
    <a:masterClrMapping/>
  </p:clrMapOvr>
  <p:transition spd="slow">
    <p:pull/>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n-US" smtClean="0"/>
              <a:t>Click to edit Master title style</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7" name="3 Marcador de fecha"/>
          <p:cNvSpPr>
            <a:spLocks noGrp="1"/>
          </p:cNvSpPr>
          <p:nvPr>
            <p:ph type="dt" sz="half" idx="10"/>
          </p:nvPr>
        </p:nvSpPr>
        <p:spPr/>
        <p:txBody>
          <a:bodyPr/>
          <a:lstStyle>
            <a:lvl1pPr>
              <a:defRPr/>
            </a:lvl1pPr>
          </a:lstStyle>
          <a:p>
            <a:pPr>
              <a:defRPr/>
            </a:pPr>
            <a:fld id="{583FE6F7-61C3-45CD-A8D4-85E04A7DE9E9}" type="datetimeFigureOut">
              <a:rPr lang="es-ES"/>
              <a:pPr>
                <a:defRPr/>
              </a:pPr>
              <a:t>1/6/14</a:t>
            </a:fld>
            <a:endParaRPr lang="es-ES"/>
          </a:p>
        </p:txBody>
      </p:sp>
      <p:sp>
        <p:nvSpPr>
          <p:cNvPr id="8" name="4 Marcador de pie de página"/>
          <p:cNvSpPr>
            <a:spLocks noGrp="1"/>
          </p:cNvSpPr>
          <p:nvPr>
            <p:ph type="ftr" sz="quarter" idx="11"/>
          </p:nvPr>
        </p:nvSpPr>
        <p:spPr/>
        <p:txBody>
          <a:bodyPr/>
          <a:lstStyle>
            <a:lvl1pPr>
              <a:defRPr/>
            </a:lvl1pPr>
          </a:lstStyle>
          <a:p>
            <a:pPr>
              <a:defRPr/>
            </a:pPr>
            <a:endParaRPr lang="es-ES"/>
          </a:p>
        </p:txBody>
      </p:sp>
      <p:sp>
        <p:nvSpPr>
          <p:cNvPr id="9" name="5 Marcador de número de diapositiva"/>
          <p:cNvSpPr>
            <a:spLocks noGrp="1"/>
          </p:cNvSpPr>
          <p:nvPr>
            <p:ph type="sldNum" sz="quarter" idx="12"/>
          </p:nvPr>
        </p:nvSpPr>
        <p:spPr/>
        <p:txBody>
          <a:bodyPr/>
          <a:lstStyle>
            <a:lvl1pPr>
              <a:defRPr/>
            </a:lvl1pPr>
          </a:lstStyle>
          <a:p>
            <a:pPr>
              <a:defRPr/>
            </a:pPr>
            <a:fld id="{B20A40A5-2D75-4BA0-82E0-0C6C6413B7D4}" type="slidenum">
              <a:rPr lang="es-ES"/>
              <a:pPr>
                <a:defRPr/>
              </a:pPr>
              <a:t>‹#›</a:t>
            </a:fld>
            <a:endParaRPr lang="es-E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28388045"/>
      </p:ext>
    </p:extLst>
  </p:cSld>
  <p:clrMapOvr>
    <a:masterClrMapping/>
  </p:clrMapOvr>
  <p:transition spd="slow">
    <p:pull/>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smtClean="0"/>
              <a:t>Click to edit Master title style</a:t>
            </a:r>
            <a:endParaRPr lang="es-ES"/>
          </a:p>
        </p:txBody>
      </p:sp>
      <p:sp>
        <p:nvSpPr>
          <p:cNvPr id="3" name="3 Marcador de fecha"/>
          <p:cNvSpPr>
            <a:spLocks noGrp="1"/>
          </p:cNvSpPr>
          <p:nvPr>
            <p:ph type="dt" sz="half" idx="10"/>
          </p:nvPr>
        </p:nvSpPr>
        <p:spPr/>
        <p:txBody>
          <a:bodyPr/>
          <a:lstStyle>
            <a:lvl1pPr>
              <a:defRPr/>
            </a:lvl1pPr>
          </a:lstStyle>
          <a:p>
            <a:pPr>
              <a:defRPr/>
            </a:pPr>
            <a:fld id="{C775E088-A52B-4378-BE42-4EEF3C3293CB}" type="datetimeFigureOut">
              <a:rPr lang="es-ES"/>
              <a:pPr>
                <a:defRPr/>
              </a:pPr>
              <a:t>1/6/14</a:t>
            </a:fld>
            <a:endParaRPr lang="es-ES"/>
          </a:p>
        </p:txBody>
      </p:sp>
      <p:sp>
        <p:nvSpPr>
          <p:cNvPr id="4" name="4 Marcador de pie de página"/>
          <p:cNvSpPr>
            <a:spLocks noGrp="1"/>
          </p:cNvSpPr>
          <p:nvPr>
            <p:ph type="ftr" sz="quarter" idx="11"/>
          </p:nvPr>
        </p:nvSpPr>
        <p:spPr/>
        <p:txBody>
          <a:bodyPr/>
          <a:lstStyle>
            <a:lvl1pPr>
              <a:defRPr/>
            </a:lvl1pPr>
          </a:lstStyle>
          <a:p>
            <a:pPr>
              <a:defRPr/>
            </a:pPr>
            <a:endParaRPr lang="es-ES"/>
          </a:p>
        </p:txBody>
      </p:sp>
      <p:sp>
        <p:nvSpPr>
          <p:cNvPr id="5" name="5 Marcador de número de diapositiva"/>
          <p:cNvSpPr>
            <a:spLocks noGrp="1"/>
          </p:cNvSpPr>
          <p:nvPr>
            <p:ph type="sldNum" sz="quarter" idx="12"/>
          </p:nvPr>
        </p:nvSpPr>
        <p:spPr/>
        <p:txBody>
          <a:bodyPr/>
          <a:lstStyle>
            <a:lvl1pPr>
              <a:defRPr/>
            </a:lvl1pPr>
          </a:lstStyle>
          <a:p>
            <a:pPr>
              <a:defRPr/>
            </a:pPr>
            <a:fld id="{622AEA86-D885-4E29-ABD2-5E79E9538B09}" type="slidenum">
              <a:rPr lang="es-ES"/>
              <a:pPr>
                <a:defRPr/>
              </a:pPr>
              <a:t>‹#›</a:t>
            </a:fld>
            <a:endParaRPr lang="es-E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628388916"/>
      </p:ext>
    </p:extLst>
  </p:cSld>
  <p:clrMapOvr>
    <a:masterClrMapping/>
  </p:clrMapOvr>
  <p:transition spd="slow">
    <p:pull/>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07A9B8CA-77EA-4CC4-BB2C-CBD2B90B7F94}" type="datetimeFigureOut">
              <a:rPr lang="es-ES"/>
              <a:pPr>
                <a:defRPr/>
              </a:pPr>
              <a:t>1/6/14</a:t>
            </a:fld>
            <a:endParaRPr lang="es-ES"/>
          </a:p>
        </p:txBody>
      </p:sp>
      <p:sp>
        <p:nvSpPr>
          <p:cNvPr id="3" name="4 Marcador de pie de página"/>
          <p:cNvSpPr>
            <a:spLocks noGrp="1"/>
          </p:cNvSpPr>
          <p:nvPr>
            <p:ph type="ftr" sz="quarter" idx="11"/>
          </p:nvPr>
        </p:nvSpPr>
        <p:spPr/>
        <p:txBody>
          <a:bodyPr/>
          <a:lstStyle>
            <a:lvl1pPr>
              <a:defRPr/>
            </a:lvl1pPr>
          </a:lstStyle>
          <a:p>
            <a:pPr>
              <a:defRPr/>
            </a:pPr>
            <a:endParaRPr lang="es-ES"/>
          </a:p>
        </p:txBody>
      </p:sp>
      <p:sp>
        <p:nvSpPr>
          <p:cNvPr id="4" name="5 Marcador de número de diapositiva"/>
          <p:cNvSpPr>
            <a:spLocks noGrp="1"/>
          </p:cNvSpPr>
          <p:nvPr>
            <p:ph type="sldNum" sz="quarter" idx="12"/>
          </p:nvPr>
        </p:nvSpPr>
        <p:spPr/>
        <p:txBody>
          <a:bodyPr/>
          <a:lstStyle>
            <a:lvl1pPr>
              <a:defRPr/>
            </a:lvl1pPr>
          </a:lstStyle>
          <a:p>
            <a:pPr>
              <a:defRPr/>
            </a:pPr>
            <a:fld id="{2F073A77-E776-4607-8EF1-962B6601535C}" type="slidenum">
              <a:rPr lang="es-ES"/>
              <a:pPr>
                <a:defRPr/>
              </a:pPr>
              <a:t>‹#›</a:t>
            </a:fld>
            <a:endParaRPr lang="es-E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04234865"/>
      </p:ext>
    </p:extLst>
  </p:cSld>
  <p:clrMapOvr>
    <a:masterClrMapping/>
  </p:clrMapOvr>
  <p:transition spd="slow">
    <p:pull/>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3 Marcador de fecha"/>
          <p:cNvSpPr>
            <a:spLocks noGrp="1"/>
          </p:cNvSpPr>
          <p:nvPr>
            <p:ph type="dt" sz="half" idx="10"/>
          </p:nvPr>
        </p:nvSpPr>
        <p:spPr/>
        <p:txBody>
          <a:bodyPr/>
          <a:lstStyle>
            <a:lvl1pPr>
              <a:defRPr/>
            </a:lvl1pPr>
          </a:lstStyle>
          <a:p>
            <a:pPr>
              <a:defRPr/>
            </a:pPr>
            <a:fld id="{A26A7524-26A5-4A79-8FF3-5A234F009B57}" type="datetimeFigureOut">
              <a:rPr lang="es-ES"/>
              <a:pPr>
                <a:defRPr/>
              </a:pPr>
              <a:t>1/6/14</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4A865430-4203-4D70-B956-808A48C8EF47}" type="slidenum">
              <a:rPr lang="es-ES"/>
              <a:pPr>
                <a:defRPr/>
              </a:pPr>
              <a:t>‹#›</a:t>
            </a:fld>
            <a:endParaRPr lang="es-E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41998934"/>
      </p:ext>
    </p:extLst>
  </p:cSld>
  <p:clrMapOvr>
    <a:masterClrMapping/>
  </p:clrMapOvr>
  <p:transition spd="slow">
    <p:pull/>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s-ES"/>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3 Marcador de fecha"/>
          <p:cNvSpPr>
            <a:spLocks noGrp="1"/>
          </p:cNvSpPr>
          <p:nvPr>
            <p:ph type="dt" sz="half" idx="10"/>
          </p:nvPr>
        </p:nvSpPr>
        <p:spPr/>
        <p:txBody>
          <a:bodyPr/>
          <a:lstStyle>
            <a:lvl1pPr>
              <a:defRPr/>
            </a:lvl1pPr>
          </a:lstStyle>
          <a:p>
            <a:pPr>
              <a:defRPr/>
            </a:pPr>
            <a:fld id="{125C1179-A15D-4125-A666-43AC8F49B1C3}" type="datetimeFigureOut">
              <a:rPr lang="es-ES"/>
              <a:pPr>
                <a:defRPr/>
              </a:pPr>
              <a:t>1/6/14</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CBE8F131-2B80-48CF-94EE-9E5ACBC9D549}" type="slidenum">
              <a:rPr lang="es-ES"/>
              <a:pPr>
                <a:defRPr/>
              </a:pPr>
              <a:t>‹#›</a:t>
            </a:fld>
            <a:endParaRPr lang="es-E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07183370"/>
      </p:ext>
    </p:extLst>
  </p:cSld>
  <p:clrMapOvr>
    <a:masterClrMapping/>
  </p:clrMapOvr>
  <p:transition spd="slow">
    <p:pull/>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ES" smtClean="0"/>
              <a:t>Haga clic para modificar el estilo de título del patrón</a:t>
            </a:r>
          </a:p>
        </p:txBody>
      </p:sp>
      <p:sp>
        <p:nvSpPr>
          <p:cNvPr id="1027" name="2 Marcador de texto"/>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ES" smtClean="0"/>
              <a:t>Haga clic para modificar el estilo de texto del patrón</a:t>
            </a:r>
          </a:p>
          <a:p>
            <a:pPr lvl="1"/>
            <a:r>
              <a:rPr lang="es-ES" altLang="es-ES" smtClean="0"/>
              <a:t>Segundo nivel</a:t>
            </a:r>
          </a:p>
          <a:p>
            <a:pPr lvl="2"/>
            <a:r>
              <a:rPr lang="es-ES" altLang="es-ES" smtClean="0"/>
              <a:t>Tercer nivel</a:t>
            </a:r>
          </a:p>
          <a:p>
            <a:pPr lvl="3"/>
            <a:r>
              <a:rPr lang="es-ES" altLang="es-ES" smtClean="0"/>
              <a:t>Cuarto nivel</a:t>
            </a:r>
          </a:p>
          <a:p>
            <a:pPr lvl="4"/>
            <a:r>
              <a:rPr lang="es-ES" altLang="es-ES" smtClean="0"/>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732AEB4A-5401-4A81-93BC-A2034DFE6CF1}" type="datetimeFigureOut">
              <a:rPr lang="es-ES"/>
              <a:pPr>
                <a:defRPr/>
              </a:pPr>
              <a:t>1/6/14</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cs typeface="+mn-cs"/>
              </a:defRPr>
            </a:lvl1pPr>
          </a:lstStyle>
          <a:p>
            <a:pPr>
              <a:defRPr/>
            </a:pPr>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96AA7873-ADAF-4565-888C-63CF539E2B18}" type="slidenum">
              <a:rPr lang="es-ES"/>
              <a:pPr>
                <a:defRPr/>
              </a:pPr>
              <a:t>‹#›</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pull/>
  </p:transition>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 Id="rId3"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hyperlink" Target="http://www.bibliotecajb.org" TargetMode="External"/><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hyperlink" Target="http://www.editorialfunglode.com/" TargetMode="External"/><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png"/><Relationship Id="rId6" Type="http://schemas.openxmlformats.org/officeDocument/2006/relationships/hyperlink" Target="http://www.editorialfunglode.com/index.php/revistas/revistas-gratis%23observa-rd" TargetMode="External"/><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hyperlink" Target="http://www.opd.org.do" TargetMode="External"/><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hyperlink" Target="http://cdri.funglode.org.do" TargetMode="External"/><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hyperlink" Target="http://www.interdominternships.org" TargetMode="External"/><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6.xml.rels><?xml version="1.0" encoding="UTF-8" standalone="yes"?>
<Relationships xmlns="http://schemas.openxmlformats.org/package/2006/relationships"><Relationship Id="rId3" Type="http://schemas.openxmlformats.org/officeDocument/2006/relationships/hyperlink" Target="http://www.drfellowsprogram.org" TargetMode="External"/><Relationship Id="rId4"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hyperlink" Target="http://www.unadr.org.do" TargetMode="External"/><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hyperlink" Target="http://www.funglode.org/premiosfunglode/portada.php" TargetMode="External"/><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20.xml.rels><?xml version="1.0" encoding="UTF-8" standalone="yes"?>
<Relationships xmlns="http://schemas.openxmlformats.org/package/2006/relationships"><Relationship Id="rId3" Type="http://schemas.openxmlformats.org/officeDocument/2006/relationships/hyperlink" Target="http://www.radiofunglode.org" TargetMode="External"/><Relationship Id="rId4"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21.xml.rels><?xml version="1.0" encoding="UTF-8" standalone="yes"?>
<Relationships xmlns="http://schemas.openxmlformats.org/package/2006/relationships"><Relationship Id="rId3" Type="http://schemas.openxmlformats.org/officeDocument/2006/relationships/hyperlink" Target="http://festivaldecineglobal.org/2013/" TargetMode="External"/><Relationship Id="rId4" Type="http://schemas.openxmlformats.org/officeDocument/2006/relationships/image" Target="../media/image18.png"/><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hyperlink" Target="http://www.dreff.org" TargetMode="External"/><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 Id="rId3" Type="http://schemas.openxmlformats.org/officeDocument/2006/relationships/image" Target="../media/image2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 Id="rId3" Type="http://schemas.openxmlformats.org/officeDocument/2006/relationships/image" Target="../media/image2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 Id="rId3" Type="http://schemas.openxmlformats.org/officeDocument/2006/relationships/image" Target="../media/image2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 Id="rId3" Type="http://schemas.openxmlformats.org/officeDocument/2006/relationships/image" Target="../media/image20.png"/></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29.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hyperlink" Target="http://www.globalfoundationdd.org" TargetMode="External"/><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30.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png"/><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32.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hyperlink" Target="http://eulacfoundation.org" TargetMode="External"/><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37.xml.rels><?xml version="1.0" encoding="UTF-8" standalone="yes"?>
<Relationships xmlns="http://schemas.openxmlformats.org/package/2006/relationships"><Relationship Id="rId3" Type="http://schemas.openxmlformats.org/officeDocument/2006/relationships/hyperlink" Target="mailto:m.herrera@funglode.org" TargetMode="External"/><Relationship Id="rId4" Type="http://schemas.openxmlformats.org/officeDocument/2006/relationships/hyperlink" Target="http://www.Funglode.org" TargetMode="External"/><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1.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50" name="3 Título"/>
          <p:cNvSpPr>
            <a:spLocks noGrp="1"/>
          </p:cNvSpPr>
          <p:nvPr>
            <p:ph type="title"/>
          </p:nvPr>
        </p:nvSpPr>
        <p:spPr/>
        <p:txBody>
          <a:bodyPr/>
          <a:lstStyle/>
          <a:p>
            <a:endParaRPr lang="es-ES" altLang="es-ES" smtClean="0"/>
          </a:p>
        </p:txBody>
      </p:sp>
      <p:pic>
        <p:nvPicPr>
          <p:cNvPr id="2053" name="Picture 5" descr="C:\Users\Martha Tapia\Desktop\power point\Sin título-2-01.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3387" y="-27384"/>
            <a:ext cx="9236075" cy="6950075"/>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5" name="4 Marcador de contenido"/>
          <p:cNvSpPr>
            <a:spLocks noGrp="1"/>
          </p:cNvSpPr>
          <p:nvPr>
            <p:ph idx="1"/>
          </p:nvPr>
        </p:nvSpPr>
        <p:spPr>
          <a:xfrm>
            <a:off x="395536" y="188640"/>
            <a:ext cx="8229600" cy="4525963"/>
          </a:xfrm>
        </p:spPr>
        <p:txBody>
          <a:bodyPr rtlCol="0">
            <a:normAutofit/>
          </a:bodyPr>
          <a:lstStyle/>
          <a:p>
            <a:pPr marL="0" indent="0" algn="ctr" fontAlgn="auto">
              <a:spcAft>
                <a:spcPts val="0"/>
              </a:spcAft>
              <a:buNone/>
              <a:defRPr/>
            </a:pPr>
            <a:r>
              <a:rPr lang="en-US" sz="2800" dirty="0" err="1" smtClean="0">
                <a:solidFill>
                  <a:schemeClr val="tx1">
                    <a:lumMod val="75000"/>
                    <a:lumOff val="25000"/>
                  </a:schemeClr>
                </a:solidFill>
                <a:latin typeface="Century Gothic" panose="020B0502020202020204" pitchFamily="34" charset="0"/>
              </a:rPr>
              <a:t>Fundación</a:t>
            </a:r>
            <a:r>
              <a:rPr lang="en-US" sz="2800" dirty="0" smtClean="0">
                <a:solidFill>
                  <a:schemeClr val="tx1">
                    <a:lumMod val="75000"/>
                    <a:lumOff val="25000"/>
                  </a:schemeClr>
                </a:solidFill>
                <a:latin typeface="Century Gothic" panose="020B0502020202020204" pitchFamily="34" charset="0"/>
              </a:rPr>
              <a:t> Global </a:t>
            </a:r>
            <a:r>
              <a:rPr lang="en-US" sz="2800" dirty="0" err="1" smtClean="0">
                <a:solidFill>
                  <a:schemeClr val="tx1">
                    <a:lumMod val="75000"/>
                    <a:lumOff val="25000"/>
                  </a:schemeClr>
                </a:solidFill>
                <a:latin typeface="Century Gothic" panose="020B0502020202020204" pitchFamily="34" charset="0"/>
              </a:rPr>
              <a:t>Democracia</a:t>
            </a:r>
            <a:r>
              <a:rPr lang="en-US" sz="2800" dirty="0" smtClean="0">
                <a:solidFill>
                  <a:schemeClr val="tx1">
                    <a:lumMod val="75000"/>
                    <a:lumOff val="25000"/>
                  </a:schemeClr>
                </a:solidFill>
                <a:latin typeface="Century Gothic" panose="020B0502020202020204" pitchFamily="34" charset="0"/>
              </a:rPr>
              <a:t> y </a:t>
            </a:r>
            <a:r>
              <a:rPr lang="en-US" sz="2800" dirty="0" err="1" smtClean="0">
                <a:solidFill>
                  <a:schemeClr val="tx1">
                    <a:lumMod val="75000"/>
                    <a:lumOff val="25000"/>
                  </a:schemeClr>
                </a:solidFill>
                <a:latin typeface="Century Gothic" panose="020B0502020202020204" pitchFamily="34" charset="0"/>
              </a:rPr>
              <a:t>Desarrollo</a:t>
            </a:r>
            <a:r>
              <a:rPr lang="en-US" dirty="0" smtClean="0">
                <a:solidFill>
                  <a:schemeClr val="tx1">
                    <a:lumMod val="75000"/>
                    <a:lumOff val="25000"/>
                  </a:schemeClr>
                </a:solidFill>
                <a:latin typeface="Century Gothic" panose="020B0502020202020204" pitchFamily="34" charset="0"/>
              </a:rPr>
              <a:t> </a:t>
            </a:r>
          </a:p>
          <a:p>
            <a:pPr marL="0" indent="0" algn="ctr" fontAlgn="auto">
              <a:spcAft>
                <a:spcPts val="0"/>
              </a:spcAft>
              <a:buNone/>
              <a:defRPr/>
            </a:pPr>
            <a:r>
              <a:rPr lang="en-US" dirty="0" smtClean="0">
                <a:solidFill>
                  <a:schemeClr val="tx1">
                    <a:lumMod val="75000"/>
                    <a:lumOff val="25000"/>
                  </a:schemeClr>
                </a:solidFill>
                <a:latin typeface="Century Gothic" panose="020B0502020202020204" pitchFamily="34" charset="0"/>
              </a:rPr>
              <a:t>(FUNGLODE)</a:t>
            </a:r>
          </a:p>
          <a:p>
            <a:pPr marL="0" indent="0" algn="ctr" fontAlgn="auto">
              <a:spcAft>
                <a:spcPts val="0"/>
              </a:spcAft>
              <a:buNone/>
              <a:defRPr/>
            </a:pPr>
            <a:endParaRPr lang="en-US" dirty="0" smtClean="0">
              <a:solidFill>
                <a:schemeClr val="tx1">
                  <a:lumMod val="75000"/>
                  <a:lumOff val="25000"/>
                </a:schemeClr>
              </a:solidFill>
              <a:latin typeface="Century Gothic" panose="020B0502020202020204" pitchFamily="34" charset="0"/>
            </a:endParaRPr>
          </a:p>
        </p:txBody>
      </p:sp>
      <p:pic>
        <p:nvPicPr>
          <p:cNvPr id="6" name="Picture 2" descr="C:\Documents and Settings\yeusebio\My Documents\My Pictures\My Pictures\nocturna.jpg"/>
          <p:cNvPicPr>
            <a:picLocks noChangeAspect="1" noChangeArrowheads="1"/>
          </p:cNvPicPr>
          <p:nvPr/>
        </p:nvPicPr>
        <p:blipFill>
          <a:blip r:embed="rId3" cstate="print">
            <a:alphaModFix amt="49000"/>
          </a:blip>
          <a:srcRect/>
          <a:stretch>
            <a:fillRect/>
          </a:stretch>
        </p:blipFill>
        <p:spPr bwMode="auto">
          <a:xfrm>
            <a:off x="611560" y="1039191"/>
            <a:ext cx="7920880" cy="5661319"/>
          </a:xfrm>
          <a:prstGeom prst="rect">
            <a:avLst/>
          </a:prstGeom>
          <a:noFill/>
          <a:effectLst>
            <a:softEdge rad="635000"/>
          </a:effectLst>
        </p:spPr>
      </p:pic>
    </p:spTree>
  </p:cSld>
  <p:clrMapOvr>
    <a:masterClrMapping/>
  </p:clrMapOvr>
  <p:transition spd="slow">
    <p:pull/>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5" descr="C:\Users\Martha Tapia\Desktop\power point\Sin título-2-01.jpg"/>
          <p:cNvPicPr>
            <a:picLocks noChangeAspect="1" noChangeArrowheads="1"/>
          </p:cNvPicPr>
          <p:nvPr/>
        </p:nvPicPr>
        <p:blipFill>
          <a:blip r:embed="rId2">
            <a:alphaModFix/>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3387" y="-27384"/>
            <a:ext cx="9236075" cy="6950075"/>
          </a:xfrm>
          <a:prstGeom prst="rect">
            <a:avLst/>
          </a:prstGeom>
          <a:ln>
            <a:noFill/>
          </a:ln>
          <a:effectLst>
            <a:softEdge rad="112500"/>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2" name="Title 1"/>
          <p:cNvSpPr>
            <a:spLocks noGrp="1"/>
          </p:cNvSpPr>
          <p:nvPr>
            <p:ph type="title"/>
          </p:nvPr>
        </p:nvSpPr>
        <p:spPr>
          <a:xfrm>
            <a:off x="457200" y="274638"/>
            <a:ext cx="8219256" cy="490066"/>
          </a:xfrm>
        </p:spPr>
        <p:txBody>
          <a:bodyPr/>
          <a:lstStyle/>
          <a:p>
            <a:pPr algn="l"/>
            <a:r>
              <a:rPr lang="en-US" sz="3200" b="1" dirty="0" smtClean="0">
                <a:latin typeface="Century Gothic"/>
                <a:cs typeface="Century Gothic"/>
              </a:rPr>
              <a:t> </a:t>
            </a:r>
            <a:r>
              <a:rPr lang="en-US" sz="2800" b="1" dirty="0" smtClean="0">
                <a:latin typeface="Century Gothic"/>
                <a:cs typeface="Century Gothic"/>
              </a:rPr>
              <a:t>Information Resources </a:t>
            </a:r>
            <a:endParaRPr lang="en-US" sz="2800" b="1" dirty="0">
              <a:latin typeface="Century Gothic"/>
              <a:cs typeface="Century Gothic"/>
            </a:endParaRPr>
          </a:p>
        </p:txBody>
      </p:sp>
      <p:pic>
        <p:nvPicPr>
          <p:cNvPr id="5" name="Content Placeholder 4"/>
          <p:cNvPicPr>
            <a:picLocks noGrp="1" noChangeAspect="1"/>
          </p:cNvPicPr>
          <p:nvPr>
            <p:ph idx="1"/>
          </p:nvPr>
        </p:nvPicPr>
        <p:blipFill>
          <a:blip r:embed="rId3">
            <a:alphaModFix amt="27000"/>
          </a:blip>
          <a:srcRect l="22315" r="22315"/>
          <a:stretch>
            <a:fillRect/>
          </a:stretch>
        </p:blipFill>
        <p:spPr>
          <a:xfrm>
            <a:off x="3563888" y="908720"/>
            <a:ext cx="4623300" cy="5566542"/>
          </a:xfrm>
          <a:prstGeom prst="rect">
            <a:avLst/>
          </a:prstGeom>
          <a:ln>
            <a:noFill/>
          </a:ln>
          <a:effectLst>
            <a:softEdge rad="112500"/>
          </a:effectLst>
        </p:spPr>
      </p:pic>
      <p:pic>
        <p:nvPicPr>
          <p:cNvPr id="6" name="Picture 5"/>
          <p:cNvPicPr>
            <a:picLocks noChangeAspect="1"/>
          </p:cNvPicPr>
          <p:nvPr/>
        </p:nvPicPr>
        <p:blipFill>
          <a:blip r:embed="rId4"/>
          <a:stretch>
            <a:fillRect/>
          </a:stretch>
        </p:blipFill>
        <p:spPr>
          <a:xfrm>
            <a:off x="6444208" y="188640"/>
            <a:ext cx="1440160" cy="2420062"/>
          </a:xfrm>
          <a:prstGeom prst="rect">
            <a:avLst/>
          </a:prstGeom>
          <a:ln>
            <a:noFill/>
          </a:ln>
          <a:effectLst>
            <a:softEdge rad="112500"/>
          </a:effectLst>
        </p:spPr>
      </p:pic>
      <p:sp>
        <p:nvSpPr>
          <p:cNvPr id="10" name="TextBox 9"/>
          <p:cNvSpPr txBox="1"/>
          <p:nvPr/>
        </p:nvSpPr>
        <p:spPr>
          <a:xfrm>
            <a:off x="467544" y="1196752"/>
            <a:ext cx="5544616" cy="5786198"/>
          </a:xfrm>
          <a:prstGeom prst="rect">
            <a:avLst/>
          </a:prstGeom>
          <a:noFill/>
        </p:spPr>
        <p:txBody>
          <a:bodyPr wrap="square" rtlCol="0">
            <a:spAutoFit/>
          </a:bodyPr>
          <a:lstStyle/>
          <a:p>
            <a:r>
              <a:rPr lang="en-US" sz="2400" b="1" dirty="0" smtClean="0">
                <a:latin typeface="Century Gothic"/>
                <a:cs typeface="Century Gothic"/>
              </a:rPr>
              <a:t>Juan Bosch Library</a:t>
            </a:r>
          </a:p>
          <a:p>
            <a:endParaRPr lang="en-US" sz="2400" b="1" dirty="0" smtClean="0">
              <a:latin typeface="Century Gothic"/>
              <a:cs typeface="Century Gothic"/>
            </a:endParaRPr>
          </a:p>
          <a:p>
            <a:pPr algn="just"/>
            <a:r>
              <a:rPr lang="en-US" sz="2400" dirty="0" smtClean="0">
                <a:latin typeface="Century Gothic"/>
                <a:cs typeface="Century Gothic"/>
              </a:rPr>
              <a:t>FUNGLODE’s library and main hub of information </a:t>
            </a:r>
            <a:r>
              <a:rPr lang="en-US" sz="2400" dirty="0" err="1" smtClean="0">
                <a:latin typeface="Century Gothic"/>
                <a:cs typeface="Century Gothic"/>
              </a:rPr>
              <a:t>resource. Over</a:t>
            </a:r>
            <a:r>
              <a:rPr lang="en-US" sz="2400" dirty="0" smtClean="0">
                <a:latin typeface="Century Gothic"/>
                <a:cs typeface="Century Gothic"/>
              </a:rPr>
              <a:t> 450,000 volumes, hundreds of periodical publications and access to over 100 databases all over the world. Open to the general public, It is the most complete privately funded library in the Dominican Republic.</a:t>
            </a:r>
          </a:p>
          <a:p>
            <a:pPr algn="just">
              <a:lnSpc>
                <a:spcPct val="150000"/>
              </a:lnSpc>
            </a:pPr>
            <a:r>
              <a:rPr lang="hr-HR" sz="2400" dirty="0">
                <a:latin typeface="Century Gothic"/>
                <a:cs typeface="Century Gothic"/>
                <a:hlinkClick r:id="rId5"/>
              </a:rPr>
              <a:t>http://</a:t>
            </a:r>
            <a:r>
              <a:rPr lang="hr-HR" sz="2400" dirty="0" smtClean="0">
                <a:latin typeface="Century Gothic"/>
                <a:cs typeface="Century Gothic"/>
                <a:hlinkClick r:id="rId5"/>
              </a:rPr>
              <a:t>www.bibliotecajb.org</a:t>
            </a:r>
            <a:endParaRPr lang="hr-HR" sz="2400" dirty="0" smtClean="0">
              <a:latin typeface="Century Gothic"/>
              <a:cs typeface="Century Gothic"/>
            </a:endParaRPr>
          </a:p>
          <a:p>
            <a:pPr algn="just">
              <a:lnSpc>
                <a:spcPct val="150000"/>
              </a:lnSpc>
            </a:pPr>
            <a:endParaRPr lang="en-US" sz="2400" dirty="0" smtClean="0">
              <a:latin typeface="Century Gothic"/>
              <a:cs typeface="Century Gothic"/>
            </a:endParaRPr>
          </a:p>
          <a:p>
            <a:pPr algn="just">
              <a:lnSpc>
                <a:spcPct val="150000"/>
              </a:lnSpc>
            </a:pPr>
            <a:endParaRPr lang="en-US" sz="2400" dirty="0">
              <a:latin typeface="Century Gothic"/>
              <a:cs typeface="Century Gothic"/>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510304216"/>
      </p:ext>
    </p:extLst>
  </p:cSld>
  <p:clrMapOvr>
    <a:masterClrMapping/>
  </p:clrMapOvr>
  <p:transition spd="slow">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5" descr="C:\Users\Martha Tapia\Desktop\power point\Sin título-2-01.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3387" y="-99392"/>
            <a:ext cx="9236075" cy="6950075"/>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6" name="Content Placeholder 5"/>
          <p:cNvPicPr>
            <a:picLocks noGrp="1" noChangeAspect="1"/>
          </p:cNvPicPr>
          <p:nvPr>
            <p:ph idx="1"/>
          </p:nvPr>
        </p:nvPicPr>
        <p:blipFill>
          <a:blip r:embed="rId3"/>
          <a:srcRect t="-60500" b="-60500"/>
          <a:stretch>
            <a:fillRect/>
          </a:stretch>
        </p:blipFill>
        <p:spPr>
          <a:xfrm>
            <a:off x="4211960" y="-603448"/>
            <a:ext cx="3702388" cy="3744416"/>
          </a:xfrm>
        </p:spPr>
      </p:pic>
      <p:sp>
        <p:nvSpPr>
          <p:cNvPr id="2" name="Title 1"/>
          <p:cNvSpPr>
            <a:spLocks noGrp="1"/>
          </p:cNvSpPr>
          <p:nvPr>
            <p:ph type="title"/>
          </p:nvPr>
        </p:nvSpPr>
        <p:spPr/>
        <p:txBody>
          <a:bodyPr/>
          <a:lstStyle/>
          <a:p>
            <a:pPr algn="l"/>
            <a:r>
              <a:rPr lang="en-US" sz="2800" b="1" dirty="0" smtClean="0">
                <a:latin typeface="Century Gothic"/>
                <a:cs typeface="Century Gothic"/>
              </a:rPr>
              <a:t>      Publications</a:t>
            </a:r>
            <a:endParaRPr lang="en-US" sz="2800" b="1" dirty="0">
              <a:latin typeface="Century Gothic"/>
              <a:cs typeface="Century Gothic"/>
            </a:endParaRPr>
          </a:p>
        </p:txBody>
      </p:sp>
      <p:pic>
        <p:nvPicPr>
          <p:cNvPr id="8" name="Picture 7"/>
          <p:cNvPicPr>
            <a:picLocks noChangeAspect="1"/>
          </p:cNvPicPr>
          <p:nvPr/>
        </p:nvPicPr>
        <p:blipFill>
          <a:blip r:embed="rId4">
            <a:alphaModFix amt="22000"/>
          </a:blip>
          <a:stretch>
            <a:fillRect/>
          </a:stretch>
        </p:blipFill>
        <p:spPr>
          <a:xfrm>
            <a:off x="1691680" y="2604437"/>
            <a:ext cx="7376368" cy="3330891"/>
          </a:xfrm>
          <a:prstGeom prst="rect">
            <a:avLst/>
          </a:prstGeom>
          <a:ln>
            <a:noFill/>
          </a:ln>
          <a:effectLst>
            <a:softEdge rad="112500"/>
          </a:effectLst>
        </p:spPr>
      </p:pic>
      <p:sp>
        <p:nvSpPr>
          <p:cNvPr id="7" name="TextBox 6"/>
          <p:cNvSpPr txBox="1"/>
          <p:nvPr/>
        </p:nvSpPr>
        <p:spPr>
          <a:xfrm>
            <a:off x="899592" y="1772816"/>
            <a:ext cx="6192688" cy="3416320"/>
          </a:xfrm>
          <a:prstGeom prst="rect">
            <a:avLst/>
          </a:prstGeom>
          <a:noFill/>
        </p:spPr>
        <p:txBody>
          <a:bodyPr wrap="square" rtlCol="0">
            <a:spAutoFit/>
          </a:bodyPr>
          <a:lstStyle/>
          <a:p>
            <a:pPr algn="just"/>
            <a:r>
              <a:rPr lang="en-US" sz="2400" dirty="0" smtClean="0">
                <a:latin typeface="Century Gothic"/>
                <a:cs typeface="Century Gothic"/>
              </a:rPr>
              <a:t>Editorial </a:t>
            </a:r>
            <a:r>
              <a:rPr lang="en-US" sz="2400" dirty="0" err="1" smtClean="0">
                <a:latin typeface="Century Gothic"/>
                <a:cs typeface="Century Gothic"/>
              </a:rPr>
              <a:t>Funglode</a:t>
            </a:r>
            <a:r>
              <a:rPr lang="en-US" sz="2400" dirty="0" smtClean="0">
                <a:latin typeface="Century Gothic"/>
                <a:cs typeface="Century Gothic"/>
              </a:rPr>
              <a:t> is the FUNGLODE  publishing house. It has published over 60 books and periodical publications in which high quality content reaches our public and our partners, both nationally and abroad.</a:t>
            </a:r>
          </a:p>
          <a:p>
            <a:pPr algn="just"/>
            <a:endParaRPr lang="en-US" sz="2400" dirty="0" smtClean="0">
              <a:latin typeface="Century Gothic"/>
              <a:cs typeface="Century Gothic"/>
            </a:endParaRPr>
          </a:p>
          <a:p>
            <a:pPr algn="just"/>
            <a:r>
              <a:rPr lang="es-ES_tradnl" sz="2400" dirty="0">
                <a:latin typeface="Century Gothic"/>
                <a:cs typeface="Century Gothic"/>
                <a:hlinkClick r:id="rId5"/>
              </a:rPr>
              <a:t>http://www.editorialfunglode.com</a:t>
            </a:r>
            <a:r>
              <a:rPr lang="es-ES_tradnl" sz="2400" dirty="0" smtClean="0">
                <a:latin typeface="Century Gothic"/>
                <a:cs typeface="Century Gothic"/>
                <a:hlinkClick r:id="rId5"/>
              </a:rPr>
              <a:t>/</a:t>
            </a:r>
            <a:endParaRPr lang="es-ES_tradnl" sz="2400" dirty="0" smtClean="0">
              <a:latin typeface="Century Gothic"/>
              <a:cs typeface="Century Gothic"/>
            </a:endParaRPr>
          </a:p>
          <a:p>
            <a:pPr algn="just"/>
            <a:endParaRPr lang="en-US" sz="2400" dirty="0">
              <a:latin typeface="Century Gothic"/>
              <a:cs typeface="Century Gothic"/>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607499307"/>
      </p:ext>
    </p:extLst>
  </p:cSld>
  <p:clrMapOvr>
    <a:masterClrMapping/>
  </p:clrMapOvr>
  <p:transition spd="slow">
    <p:pul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5" descr="C:\Users\Martha Tapia\Desktop\power point\Sin título-2-01.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3387" y="-99392"/>
            <a:ext cx="9236075" cy="6950075"/>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2" name="Title 1"/>
          <p:cNvSpPr>
            <a:spLocks noGrp="1"/>
          </p:cNvSpPr>
          <p:nvPr>
            <p:ph type="title"/>
          </p:nvPr>
        </p:nvSpPr>
        <p:spPr>
          <a:xfrm>
            <a:off x="457200" y="-99392"/>
            <a:ext cx="8229600" cy="1143000"/>
          </a:xfrm>
        </p:spPr>
        <p:txBody>
          <a:bodyPr/>
          <a:lstStyle/>
          <a:p>
            <a:pPr algn="l"/>
            <a:r>
              <a:rPr lang="en-US" sz="2800" b="1" dirty="0" smtClean="0">
                <a:latin typeface="Century Gothic"/>
                <a:cs typeface="Century Gothic"/>
              </a:rPr>
              <a:t>Publications</a:t>
            </a:r>
            <a:endParaRPr lang="en-US" sz="2800" b="1" dirty="0">
              <a:latin typeface="Century Gothic"/>
              <a:cs typeface="Century Gothic"/>
            </a:endParaRPr>
          </a:p>
        </p:txBody>
      </p:sp>
      <p:pic>
        <p:nvPicPr>
          <p:cNvPr id="5" name="Content Placeholder 4"/>
          <p:cNvPicPr>
            <a:picLocks noGrp="1" noChangeAspect="1"/>
          </p:cNvPicPr>
          <p:nvPr>
            <p:ph idx="1"/>
          </p:nvPr>
        </p:nvPicPr>
        <p:blipFill>
          <a:blip r:embed="rId3"/>
          <a:srcRect l="-47280" r="-47280"/>
          <a:stretch>
            <a:fillRect/>
          </a:stretch>
        </p:blipFill>
        <p:spPr>
          <a:xfrm>
            <a:off x="5913986" y="44624"/>
            <a:ext cx="3666118" cy="2016224"/>
          </a:xfrm>
        </p:spPr>
      </p:pic>
      <p:sp>
        <p:nvSpPr>
          <p:cNvPr id="6" name="TextBox 5"/>
          <p:cNvSpPr txBox="1"/>
          <p:nvPr/>
        </p:nvSpPr>
        <p:spPr>
          <a:xfrm>
            <a:off x="251520" y="1052736"/>
            <a:ext cx="6696744" cy="923330"/>
          </a:xfrm>
          <a:prstGeom prst="rect">
            <a:avLst/>
          </a:prstGeom>
          <a:noFill/>
        </p:spPr>
        <p:txBody>
          <a:bodyPr wrap="square" rtlCol="0">
            <a:spAutoFit/>
          </a:bodyPr>
          <a:lstStyle/>
          <a:p>
            <a:r>
              <a:rPr lang="en-US" b="1" dirty="0" err="1" smtClean="0">
                <a:latin typeface="Century Gothic"/>
                <a:cs typeface="Century Gothic"/>
              </a:rPr>
              <a:t>Revista</a:t>
            </a:r>
            <a:r>
              <a:rPr lang="en-US" b="1" dirty="0" smtClean="0">
                <a:latin typeface="Century Gothic"/>
                <a:cs typeface="Century Gothic"/>
              </a:rPr>
              <a:t> </a:t>
            </a:r>
            <a:r>
              <a:rPr lang="en-US" b="1" dirty="0" err="1" smtClean="0">
                <a:latin typeface="Century Gothic"/>
                <a:cs typeface="Century Gothic"/>
              </a:rPr>
              <a:t>Gobal</a:t>
            </a:r>
            <a:r>
              <a:rPr lang="en-US" b="1" dirty="0">
                <a:latin typeface="Century Gothic"/>
                <a:cs typeface="Century Gothic"/>
              </a:rPr>
              <a:t> </a:t>
            </a:r>
            <a:r>
              <a:rPr lang="en-US" b="1" dirty="0" smtClean="0">
                <a:latin typeface="Century Gothic"/>
                <a:cs typeface="Century Gothic"/>
              </a:rPr>
              <a:t> </a:t>
            </a:r>
            <a:r>
              <a:rPr lang="en-US" dirty="0" smtClean="0">
                <a:latin typeface="Century Gothic"/>
                <a:cs typeface="Century Gothic"/>
              </a:rPr>
              <a:t>Published every 2 months, it aims to publish high quality content from our region’s most distinguished scholars, in all the fields of study at FUNGLODE.</a:t>
            </a:r>
          </a:p>
        </p:txBody>
      </p:sp>
      <p:sp>
        <p:nvSpPr>
          <p:cNvPr id="7" name="TextBox 6"/>
          <p:cNvSpPr txBox="1"/>
          <p:nvPr/>
        </p:nvSpPr>
        <p:spPr>
          <a:xfrm>
            <a:off x="323528" y="2348880"/>
            <a:ext cx="6696744" cy="1477328"/>
          </a:xfrm>
          <a:prstGeom prst="rect">
            <a:avLst/>
          </a:prstGeom>
          <a:noFill/>
        </p:spPr>
        <p:txBody>
          <a:bodyPr wrap="square" rtlCol="0">
            <a:spAutoFit/>
          </a:bodyPr>
          <a:lstStyle/>
          <a:p>
            <a:r>
              <a:rPr lang="en-US" b="1" dirty="0" err="1" smtClean="0">
                <a:latin typeface="Century Gothic"/>
                <a:cs typeface="Century Gothic"/>
              </a:rPr>
              <a:t>Revista</a:t>
            </a:r>
            <a:r>
              <a:rPr lang="en-US" b="1" dirty="0" smtClean="0">
                <a:latin typeface="Century Gothic"/>
                <a:cs typeface="Century Gothic"/>
              </a:rPr>
              <a:t> </a:t>
            </a:r>
            <a:r>
              <a:rPr lang="en-US" b="1" dirty="0" err="1" smtClean="0">
                <a:latin typeface="Century Gothic"/>
                <a:cs typeface="Century Gothic"/>
              </a:rPr>
              <a:t>Dominicana</a:t>
            </a:r>
            <a:r>
              <a:rPr lang="en-US" b="1" dirty="0" smtClean="0">
                <a:latin typeface="Century Gothic"/>
                <a:cs typeface="Century Gothic"/>
              </a:rPr>
              <a:t> de </a:t>
            </a:r>
            <a:r>
              <a:rPr lang="en-US" b="1" dirty="0" err="1" smtClean="0">
                <a:latin typeface="Century Gothic"/>
                <a:cs typeface="Century Gothic"/>
              </a:rPr>
              <a:t>Ciencias</a:t>
            </a:r>
            <a:r>
              <a:rPr lang="en-US" b="1" dirty="0" smtClean="0">
                <a:latin typeface="Century Gothic"/>
                <a:cs typeface="Century Gothic"/>
              </a:rPr>
              <a:t> </a:t>
            </a:r>
            <a:r>
              <a:rPr lang="en-US" b="1" dirty="0" err="1" smtClean="0">
                <a:latin typeface="Century Gothic"/>
                <a:cs typeface="Century Gothic"/>
              </a:rPr>
              <a:t>Juridicas</a:t>
            </a:r>
            <a:r>
              <a:rPr lang="en-US" b="1" dirty="0" smtClean="0">
                <a:latin typeface="Century Gothic"/>
                <a:cs typeface="Century Gothic"/>
              </a:rPr>
              <a:t> </a:t>
            </a:r>
            <a:r>
              <a:rPr lang="en-US" dirty="0" smtClean="0">
                <a:latin typeface="Century Gothic"/>
                <a:cs typeface="Century Gothic"/>
              </a:rPr>
              <a:t>Published each semester. It is one of the main sources of legal doctrine in the Dominican Republic, and it is comprised by legal essays by Latin America’s most prestigious practitioners and academics.</a:t>
            </a:r>
          </a:p>
        </p:txBody>
      </p:sp>
      <p:pic>
        <p:nvPicPr>
          <p:cNvPr id="8" name="Picture 7"/>
          <p:cNvPicPr>
            <a:picLocks noChangeAspect="1"/>
          </p:cNvPicPr>
          <p:nvPr/>
        </p:nvPicPr>
        <p:blipFill>
          <a:blip r:embed="rId4"/>
          <a:stretch>
            <a:fillRect/>
          </a:stretch>
        </p:blipFill>
        <p:spPr>
          <a:xfrm>
            <a:off x="7308304" y="2276872"/>
            <a:ext cx="1080120" cy="1505720"/>
          </a:xfrm>
          <a:prstGeom prst="rect">
            <a:avLst/>
          </a:prstGeom>
        </p:spPr>
      </p:pic>
      <p:pic>
        <p:nvPicPr>
          <p:cNvPr id="9" name="Picture 8"/>
          <p:cNvPicPr>
            <a:picLocks noChangeAspect="1"/>
          </p:cNvPicPr>
          <p:nvPr/>
        </p:nvPicPr>
        <p:blipFill>
          <a:blip r:embed="rId5"/>
          <a:stretch>
            <a:fillRect/>
          </a:stretch>
        </p:blipFill>
        <p:spPr>
          <a:xfrm>
            <a:off x="7277835" y="4077072"/>
            <a:ext cx="1110589" cy="1408956"/>
          </a:xfrm>
          <a:prstGeom prst="rect">
            <a:avLst/>
          </a:prstGeom>
        </p:spPr>
      </p:pic>
      <p:sp>
        <p:nvSpPr>
          <p:cNvPr id="10" name="TextBox 9"/>
          <p:cNvSpPr txBox="1"/>
          <p:nvPr/>
        </p:nvSpPr>
        <p:spPr>
          <a:xfrm>
            <a:off x="395536" y="3933056"/>
            <a:ext cx="6696744" cy="2585323"/>
          </a:xfrm>
          <a:prstGeom prst="rect">
            <a:avLst/>
          </a:prstGeom>
          <a:noFill/>
        </p:spPr>
        <p:txBody>
          <a:bodyPr wrap="square" rtlCol="0">
            <a:spAutoFit/>
          </a:bodyPr>
          <a:lstStyle/>
          <a:p>
            <a:pPr algn="just"/>
            <a:r>
              <a:rPr lang="en-US" b="1" dirty="0" err="1" smtClean="0">
                <a:latin typeface="Century Gothic"/>
                <a:cs typeface="Century Gothic"/>
              </a:rPr>
              <a:t>Observa</a:t>
            </a:r>
            <a:r>
              <a:rPr lang="en-US" b="1" dirty="0" smtClean="0">
                <a:latin typeface="Century Gothic"/>
                <a:cs typeface="Century Gothic"/>
              </a:rPr>
              <a:t> RD </a:t>
            </a:r>
            <a:r>
              <a:rPr lang="en-US" dirty="0" smtClean="0">
                <a:latin typeface="Century Gothic"/>
                <a:cs typeface="Century Gothic"/>
              </a:rPr>
              <a:t>Periodical research and economic indicators prepared by our center of studies in economy. Each issue covers a general subject related to or that affects our national economy, financial markets or international trade</a:t>
            </a:r>
          </a:p>
          <a:p>
            <a:pPr algn="just"/>
            <a:endParaRPr lang="en-US" dirty="0">
              <a:latin typeface="Century Gothic"/>
              <a:cs typeface="Century Gothic"/>
            </a:endParaRPr>
          </a:p>
          <a:p>
            <a:pPr algn="just"/>
            <a:r>
              <a:rPr lang="en-US" dirty="0" smtClean="0">
                <a:solidFill>
                  <a:srgbClr val="FF0000"/>
                </a:solidFill>
                <a:latin typeface="Century Gothic"/>
                <a:cs typeface="Century Gothic"/>
              </a:rPr>
              <a:t>Available issues of magazines:</a:t>
            </a:r>
          </a:p>
          <a:p>
            <a:pPr algn="just"/>
            <a:r>
              <a:rPr lang="is-IS" dirty="0">
                <a:solidFill>
                  <a:srgbClr val="FF0000"/>
                </a:solidFill>
                <a:latin typeface="Century Gothic"/>
                <a:cs typeface="Century Gothic"/>
                <a:hlinkClick r:id="rId6"/>
              </a:rPr>
              <a:t>http://www.editorialfunglode.com/index.php/revistas/revistas-gratis#observa-</a:t>
            </a:r>
            <a:r>
              <a:rPr lang="is-IS" dirty="0" smtClean="0">
                <a:solidFill>
                  <a:srgbClr val="FF0000"/>
                </a:solidFill>
                <a:latin typeface="Century Gothic"/>
                <a:cs typeface="Century Gothic"/>
                <a:hlinkClick r:id="rId6"/>
              </a:rPr>
              <a:t>rd</a:t>
            </a:r>
            <a:endParaRPr lang="is-IS" dirty="0" smtClean="0">
              <a:solidFill>
                <a:srgbClr val="FF0000"/>
              </a:solidFill>
              <a:latin typeface="Century Gothic"/>
              <a:cs typeface="Century Gothic"/>
            </a:endParaRPr>
          </a:p>
          <a:p>
            <a:pPr algn="just"/>
            <a:endParaRPr lang="en-US" dirty="0" smtClean="0">
              <a:solidFill>
                <a:srgbClr val="FF0000"/>
              </a:solidFill>
              <a:latin typeface="Century Gothic"/>
              <a:cs typeface="Century Gothic"/>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645123624"/>
      </p:ext>
    </p:extLst>
  </p:cSld>
  <p:clrMapOvr>
    <a:masterClrMapping/>
  </p:clrMapOvr>
  <p:transition spd="slow">
    <p:pul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5" descr="C:\Users\Martha Tapia\Desktop\power point\Sin título-2-01.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3387" y="-99392"/>
            <a:ext cx="9236075" cy="6950075"/>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2" name="Title 1"/>
          <p:cNvSpPr>
            <a:spLocks noGrp="1"/>
          </p:cNvSpPr>
          <p:nvPr>
            <p:ph type="title"/>
          </p:nvPr>
        </p:nvSpPr>
        <p:spPr/>
        <p:txBody>
          <a:bodyPr/>
          <a:lstStyle/>
          <a:p>
            <a:pPr algn="l"/>
            <a:r>
              <a:rPr lang="en-US" sz="2400" b="1" dirty="0" err="1" smtClean="0">
                <a:latin typeface="Century Gothic"/>
                <a:cs typeface="Century Gothic"/>
              </a:rPr>
              <a:t>Observatorio</a:t>
            </a:r>
            <a:r>
              <a:rPr lang="en-US" sz="2400" b="1" dirty="0" smtClean="0">
                <a:latin typeface="Century Gothic"/>
                <a:cs typeface="Century Gothic"/>
              </a:rPr>
              <a:t> Politico </a:t>
            </a:r>
            <a:r>
              <a:rPr lang="en-US" sz="2400" b="1" dirty="0" err="1" smtClean="0">
                <a:latin typeface="Century Gothic"/>
                <a:cs typeface="Century Gothic"/>
              </a:rPr>
              <a:t>Dominicano</a:t>
            </a:r>
            <a:r>
              <a:rPr lang="en-US" sz="2400" b="1" dirty="0" smtClean="0">
                <a:latin typeface="Century Gothic"/>
                <a:cs typeface="Century Gothic"/>
              </a:rPr>
              <a:t> (OPD)</a:t>
            </a:r>
            <a:r>
              <a:rPr lang="en-US" sz="2800" b="1" dirty="0" smtClean="0">
                <a:latin typeface="Century Gothic"/>
                <a:cs typeface="Century Gothic"/>
              </a:rPr>
              <a:t/>
            </a:r>
            <a:br>
              <a:rPr lang="en-US" sz="2800" b="1" dirty="0" smtClean="0">
                <a:latin typeface="Century Gothic"/>
                <a:cs typeface="Century Gothic"/>
              </a:rPr>
            </a:br>
            <a:endParaRPr lang="en-US" sz="2000" b="1" dirty="0">
              <a:latin typeface="Century Gothic"/>
              <a:cs typeface="Century Gothic"/>
            </a:endParaRPr>
          </a:p>
        </p:txBody>
      </p:sp>
      <p:sp>
        <p:nvSpPr>
          <p:cNvPr id="3" name="Content Placeholder 2"/>
          <p:cNvSpPr>
            <a:spLocks noGrp="1"/>
          </p:cNvSpPr>
          <p:nvPr>
            <p:ph idx="1"/>
          </p:nvPr>
        </p:nvSpPr>
        <p:spPr>
          <a:xfrm>
            <a:off x="518864" y="1052736"/>
            <a:ext cx="8229600" cy="4525963"/>
          </a:xfrm>
        </p:spPr>
        <p:txBody>
          <a:bodyPr/>
          <a:lstStyle/>
          <a:p>
            <a:pPr marL="0" indent="0" algn="just">
              <a:buNone/>
            </a:pPr>
            <a:endParaRPr lang="en-US" sz="2000" dirty="0" smtClean="0">
              <a:latin typeface="Century Gothic"/>
              <a:cs typeface="Century Gothic"/>
            </a:endParaRPr>
          </a:p>
          <a:p>
            <a:pPr marL="0" indent="0" algn="just">
              <a:buNone/>
            </a:pPr>
            <a:endParaRPr lang="en-US" sz="2000" dirty="0">
              <a:latin typeface="Century Gothic"/>
              <a:cs typeface="Century Gothic"/>
            </a:endParaRPr>
          </a:p>
          <a:p>
            <a:pPr marL="0" indent="0" algn="just">
              <a:buNone/>
            </a:pPr>
            <a:r>
              <a:rPr lang="en-US" sz="2000" dirty="0" smtClean="0">
                <a:latin typeface="Century Gothic"/>
                <a:cs typeface="Century Gothic"/>
              </a:rPr>
              <a:t>OPD stands for “Political </a:t>
            </a:r>
            <a:r>
              <a:rPr lang="en-US" sz="2000" dirty="0">
                <a:latin typeface="Century Gothic"/>
                <a:cs typeface="Century Gothic"/>
              </a:rPr>
              <a:t>Observatory of the Dominican </a:t>
            </a:r>
            <a:r>
              <a:rPr lang="en-US" sz="2000" dirty="0" smtClean="0">
                <a:latin typeface="Century Gothic"/>
                <a:cs typeface="Century Gothic"/>
              </a:rPr>
              <a:t>Republic”. Created by FUNGLODE, It comprises a team of social researchers that analyze the social and political reality of the Dominican Republic in a systematic and consistent manner, with the objective of generating and sharing the findings and the knowledge through publications and events, in order to elevate the level of discussions related to public policies in the Dominican Republic. Its main subjects of research are:</a:t>
            </a:r>
          </a:p>
          <a:p>
            <a:pPr algn="just">
              <a:buFontTx/>
              <a:buChar char="•"/>
            </a:pPr>
            <a:r>
              <a:rPr lang="en-US" sz="2000" dirty="0" smtClean="0">
                <a:latin typeface="Century Gothic"/>
                <a:cs typeface="Century Gothic"/>
              </a:rPr>
              <a:t>Public Policies</a:t>
            </a:r>
          </a:p>
          <a:p>
            <a:pPr algn="just">
              <a:buFontTx/>
              <a:buChar char="•"/>
            </a:pPr>
            <a:r>
              <a:rPr lang="en-US" sz="2000" dirty="0" smtClean="0">
                <a:latin typeface="Century Gothic"/>
                <a:cs typeface="Century Gothic"/>
              </a:rPr>
              <a:t>Civil Society</a:t>
            </a:r>
          </a:p>
          <a:p>
            <a:pPr algn="just">
              <a:buFontTx/>
              <a:buChar char="•"/>
            </a:pPr>
            <a:r>
              <a:rPr lang="en-US" sz="2000" dirty="0" smtClean="0">
                <a:latin typeface="Century Gothic"/>
                <a:cs typeface="Century Gothic"/>
              </a:rPr>
              <a:t>Local Government</a:t>
            </a:r>
          </a:p>
          <a:p>
            <a:pPr algn="just">
              <a:buFontTx/>
              <a:buChar char="•"/>
            </a:pPr>
            <a:r>
              <a:rPr lang="en-US" sz="2000" dirty="0" smtClean="0">
                <a:latin typeface="Century Gothic"/>
                <a:cs typeface="Century Gothic"/>
              </a:rPr>
              <a:t>Political Parties</a:t>
            </a:r>
          </a:p>
          <a:p>
            <a:pPr algn="just">
              <a:buFontTx/>
              <a:buChar char="•"/>
            </a:pPr>
            <a:r>
              <a:rPr lang="en-US" sz="2000" dirty="0" smtClean="0">
                <a:latin typeface="Century Gothic"/>
                <a:cs typeface="Century Gothic"/>
              </a:rPr>
              <a:t>Judicial Observatory</a:t>
            </a:r>
          </a:p>
          <a:p>
            <a:pPr algn="just">
              <a:buFontTx/>
              <a:buChar char="•"/>
            </a:pPr>
            <a:endParaRPr lang="en-US" sz="2000" dirty="0" smtClean="0">
              <a:latin typeface="Century Gothic"/>
              <a:cs typeface="Century Gothic"/>
            </a:endParaRPr>
          </a:p>
        </p:txBody>
      </p:sp>
      <p:pic>
        <p:nvPicPr>
          <p:cNvPr id="5" name="Picture 4"/>
          <p:cNvPicPr>
            <a:picLocks noChangeAspect="1"/>
          </p:cNvPicPr>
          <p:nvPr/>
        </p:nvPicPr>
        <p:blipFill>
          <a:blip r:embed="rId3">
            <a:alphaModFix amt="61000"/>
          </a:blip>
          <a:stretch>
            <a:fillRect/>
          </a:stretch>
        </p:blipFill>
        <p:spPr>
          <a:xfrm>
            <a:off x="7020272" y="116632"/>
            <a:ext cx="1453556" cy="156257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TextBox 5"/>
          <p:cNvSpPr txBox="1"/>
          <p:nvPr/>
        </p:nvSpPr>
        <p:spPr>
          <a:xfrm>
            <a:off x="4644008" y="4521894"/>
            <a:ext cx="3240360" cy="923330"/>
          </a:xfrm>
          <a:prstGeom prst="rect">
            <a:avLst/>
          </a:prstGeom>
          <a:noFill/>
        </p:spPr>
        <p:txBody>
          <a:bodyPr wrap="square" rtlCol="0">
            <a:spAutoFit/>
          </a:bodyPr>
          <a:lstStyle/>
          <a:p>
            <a:pPr algn="just">
              <a:buFontTx/>
              <a:buChar char="•"/>
            </a:pPr>
            <a:endParaRPr lang="en-US" dirty="0">
              <a:latin typeface="Century Gothic"/>
              <a:cs typeface="Century Gothic"/>
            </a:endParaRPr>
          </a:p>
          <a:p>
            <a:pPr marL="0" indent="0" algn="just">
              <a:buNone/>
            </a:pPr>
            <a:r>
              <a:rPr lang="nl-NL" dirty="0">
                <a:latin typeface="Century Gothic"/>
                <a:cs typeface="Century Gothic"/>
                <a:hlinkClick r:id="rId4"/>
              </a:rPr>
              <a:t>http://www.opd.org.do</a:t>
            </a:r>
            <a:endParaRPr lang="nl-NL" dirty="0">
              <a:latin typeface="Century Gothic"/>
              <a:cs typeface="Century Gothic"/>
            </a:endParaRPr>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48784071"/>
      </p:ext>
    </p:extLst>
  </p:cSld>
  <p:clrMapOvr>
    <a:masterClrMapping/>
  </p:clrMapOvr>
  <p:transition spd="slow">
    <p:pul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5" descr="C:\Users\Martha Tapia\Desktop\power point\Sin título-2-01.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5496" y="-27384"/>
            <a:ext cx="9236075" cy="6950075"/>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7" name="Picture 6"/>
          <p:cNvPicPr>
            <a:picLocks noChangeAspect="1"/>
          </p:cNvPicPr>
          <p:nvPr/>
        </p:nvPicPr>
        <p:blipFill>
          <a:blip r:embed="rId3"/>
          <a:stretch>
            <a:fillRect/>
          </a:stretch>
        </p:blipFill>
        <p:spPr>
          <a:xfrm>
            <a:off x="6948264" y="169855"/>
            <a:ext cx="2376264" cy="1170913"/>
          </a:xfrm>
          <a:prstGeom prst="rect">
            <a:avLst/>
          </a:prstGeom>
          <a:ln w="38100" cap="sq">
            <a:noFill/>
            <a:prstDash val="solid"/>
            <a:miter lim="800000"/>
          </a:ln>
          <a:effectLst/>
        </p:spPr>
      </p:pic>
      <p:sp>
        <p:nvSpPr>
          <p:cNvPr id="2" name="Title 1"/>
          <p:cNvSpPr>
            <a:spLocks noGrp="1"/>
          </p:cNvSpPr>
          <p:nvPr>
            <p:ph type="title"/>
          </p:nvPr>
        </p:nvSpPr>
        <p:spPr>
          <a:xfrm>
            <a:off x="107504" y="274638"/>
            <a:ext cx="8363272" cy="1143000"/>
          </a:xfrm>
        </p:spPr>
        <p:txBody>
          <a:bodyPr/>
          <a:lstStyle/>
          <a:p>
            <a:pPr algn="l"/>
            <a:r>
              <a:rPr lang="en-US" sz="2800" b="1" dirty="0" err="1" smtClean="0">
                <a:latin typeface="Century Gothic"/>
                <a:cs typeface="Century Gothic"/>
              </a:rPr>
              <a:t>Consejo</a:t>
            </a:r>
            <a:r>
              <a:rPr lang="en-US" sz="2800" b="1" dirty="0" smtClean="0">
                <a:latin typeface="Century Gothic"/>
                <a:cs typeface="Century Gothic"/>
              </a:rPr>
              <a:t> </a:t>
            </a:r>
            <a:r>
              <a:rPr lang="en-US" sz="2800" b="1" dirty="0" err="1" smtClean="0">
                <a:latin typeface="Century Gothic"/>
                <a:cs typeface="Century Gothic"/>
              </a:rPr>
              <a:t>Dominicano</a:t>
            </a:r>
            <a:r>
              <a:rPr lang="en-US" sz="2800" b="1" dirty="0" smtClean="0">
                <a:latin typeface="Century Gothic"/>
                <a:cs typeface="Century Gothic"/>
              </a:rPr>
              <a:t> de </a:t>
            </a:r>
            <a:r>
              <a:rPr lang="en-US" sz="2800" b="1" dirty="0" err="1" smtClean="0">
                <a:latin typeface="Century Gothic"/>
                <a:cs typeface="Century Gothic"/>
              </a:rPr>
              <a:t>Relaciones</a:t>
            </a:r>
            <a:r>
              <a:rPr lang="en-US" sz="2800" b="1" dirty="0" smtClean="0">
                <a:latin typeface="Century Gothic"/>
                <a:cs typeface="Century Gothic"/>
              </a:rPr>
              <a:t> </a:t>
            </a:r>
            <a:r>
              <a:rPr lang="en-US" sz="2800" b="1" dirty="0" err="1" smtClean="0">
                <a:latin typeface="Century Gothic"/>
                <a:cs typeface="Century Gothic"/>
              </a:rPr>
              <a:t>Internacionales</a:t>
            </a:r>
            <a:r>
              <a:rPr lang="en-US" sz="2800" b="1" dirty="0" smtClean="0">
                <a:latin typeface="Century Gothic"/>
                <a:cs typeface="Century Gothic"/>
              </a:rPr>
              <a:t> (CDRI)</a:t>
            </a:r>
            <a:endParaRPr lang="en-US" sz="2800" b="1" dirty="0">
              <a:latin typeface="Century Gothic"/>
              <a:cs typeface="Century Gothic"/>
            </a:endParaRPr>
          </a:p>
        </p:txBody>
      </p:sp>
      <p:sp>
        <p:nvSpPr>
          <p:cNvPr id="3" name="Content Placeholder 2"/>
          <p:cNvSpPr>
            <a:spLocks noGrp="1"/>
          </p:cNvSpPr>
          <p:nvPr>
            <p:ph idx="1"/>
          </p:nvPr>
        </p:nvSpPr>
        <p:spPr>
          <a:xfrm>
            <a:off x="457200" y="1628800"/>
            <a:ext cx="8229600" cy="4525963"/>
          </a:xfrm>
        </p:spPr>
        <p:txBody>
          <a:bodyPr/>
          <a:lstStyle/>
          <a:p>
            <a:pPr marL="0" indent="0" algn="just">
              <a:buNone/>
            </a:pPr>
            <a:r>
              <a:rPr lang="en-US" sz="2000" dirty="0" smtClean="0">
                <a:latin typeface="Century Gothic"/>
                <a:cs typeface="Century Gothic"/>
              </a:rPr>
              <a:t>The </a:t>
            </a:r>
            <a:r>
              <a:rPr lang="en-US" sz="2000" dirty="0" err="1" smtClean="0">
                <a:latin typeface="Century Gothic"/>
                <a:cs typeface="Century Gothic"/>
              </a:rPr>
              <a:t>Domincan</a:t>
            </a:r>
            <a:r>
              <a:rPr lang="en-US" sz="2000" dirty="0" smtClean="0">
                <a:latin typeface="Century Gothic"/>
                <a:cs typeface="Century Gothic"/>
              </a:rPr>
              <a:t> Council of International Relations is an international relations research center created by </a:t>
            </a:r>
            <a:r>
              <a:rPr lang="en-US" sz="2000" dirty="0" err="1" smtClean="0">
                <a:latin typeface="Century Gothic"/>
                <a:cs typeface="Century Gothic"/>
              </a:rPr>
              <a:t>Funglode</a:t>
            </a:r>
            <a:r>
              <a:rPr lang="en-US" sz="2000" dirty="0" smtClean="0">
                <a:latin typeface="Century Gothic"/>
                <a:cs typeface="Century Gothic"/>
              </a:rPr>
              <a:t>  in order to integrate experts and researchers of international relations, in order to analyze and comprehend the most relevant events and processes on the International Community. CDRI also seeks to assess the impact on the country and the region, of some events that even while taking place on the other side of the globe, its effect can have a material impact for the Dominican Republic, Latin America and the Caribbean.</a:t>
            </a:r>
          </a:p>
          <a:p>
            <a:pPr marL="0" indent="0" algn="just">
              <a:buNone/>
            </a:pPr>
            <a:endParaRPr lang="en-US" sz="2000" dirty="0" smtClean="0">
              <a:latin typeface="Century Gothic"/>
              <a:cs typeface="Century Gothic"/>
            </a:endParaRPr>
          </a:p>
          <a:p>
            <a:pPr marL="0" indent="0" algn="just">
              <a:buNone/>
            </a:pPr>
            <a:r>
              <a:rPr lang="is-IS" sz="2400" dirty="0">
                <a:latin typeface="Century Gothic"/>
                <a:cs typeface="Century Gothic"/>
                <a:hlinkClick r:id="rId4"/>
              </a:rPr>
              <a:t>http://</a:t>
            </a:r>
            <a:r>
              <a:rPr lang="is-IS" sz="2400" dirty="0" smtClean="0">
                <a:latin typeface="Century Gothic"/>
                <a:cs typeface="Century Gothic"/>
                <a:hlinkClick r:id="rId4"/>
              </a:rPr>
              <a:t>cdri.funglode.org.do</a:t>
            </a:r>
            <a:endParaRPr lang="is-IS" sz="2400" dirty="0" smtClean="0">
              <a:latin typeface="Century Gothic"/>
              <a:cs typeface="Century Gothic"/>
            </a:endParaRPr>
          </a:p>
          <a:p>
            <a:pPr marL="0" indent="0" algn="just">
              <a:buNone/>
            </a:pPr>
            <a:endParaRPr lang="en-US" sz="2400" dirty="0" smtClean="0">
              <a:latin typeface="Century Gothic"/>
              <a:cs typeface="Century Gothic"/>
            </a:endParaRPr>
          </a:p>
          <a:p>
            <a:pPr marL="0" indent="0" algn="just">
              <a:buNone/>
            </a:pPr>
            <a:endParaRPr lang="en-US" sz="2400" dirty="0" smtClean="0">
              <a:latin typeface="Century Gothic"/>
              <a:cs typeface="Century Gothic"/>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222079205"/>
      </p:ext>
    </p:extLst>
  </p:cSld>
  <p:clrMapOvr>
    <a:masterClrMapping/>
  </p:clrMapOvr>
  <p:transition spd="slow">
    <p:pul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5" descr="C:\Users\Martha Tapia\Desktop\power point\Sin título-2-01.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5496" y="-27384"/>
            <a:ext cx="9236075" cy="6950075"/>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7" name="Picture 6"/>
          <p:cNvPicPr>
            <a:picLocks noChangeAspect="1"/>
          </p:cNvPicPr>
          <p:nvPr/>
        </p:nvPicPr>
        <p:blipFill>
          <a:blip r:embed="rId3">
            <a:alphaModFix amt="26000"/>
          </a:blip>
          <a:stretch>
            <a:fillRect/>
          </a:stretch>
        </p:blipFill>
        <p:spPr>
          <a:xfrm>
            <a:off x="892778" y="1435100"/>
            <a:ext cx="8251222" cy="3578076"/>
          </a:xfrm>
          <a:prstGeom prst="rect">
            <a:avLst/>
          </a:prstGeom>
        </p:spPr>
      </p:pic>
      <p:sp>
        <p:nvSpPr>
          <p:cNvPr id="2" name="Title 1"/>
          <p:cNvSpPr>
            <a:spLocks noGrp="1"/>
          </p:cNvSpPr>
          <p:nvPr>
            <p:ph type="title"/>
          </p:nvPr>
        </p:nvSpPr>
        <p:spPr>
          <a:xfrm>
            <a:off x="457200" y="53752"/>
            <a:ext cx="8229600" cy="1143000"/>
          </a:xfrm>
        </p:spPr>
        <p:txBody>
          <a:bodyPr/>
          <a:lstStyle/>
          <a:p>
            <a:pPr algn="l"/>
            <a:r>
              <a:rPr lang="en-US" sz="3200" b="1" dirty="0" err="1" smtClean="0">
                <a:latin typeface="Century Gothic"/>
                <a:cs typeface="Century Gothic"/>
              </a:rPr>
              <a:t>Interdom</a:t>
            </a:r>
            <a:r>
              <a:rPr lang="en-US" sz="3200" b="1" dirty="0" smtClean="0">
                <a:latin typeface="Century Gothic"/>
                <a:cs typeface="Century Gothic"/>
              </a:rPr>
              <a:t> Internships Progra</a:t>
            </a:r>
            <a:r>
              <a:rPr lang="en-US" sz="3200" b="1" dirty="0">
                <a:latin typeface="Century Gothic"/>
                <a:cs typeface="Century Gothic"/>
              </a:rPr>
              <a:t>m</a:t>
            </a:r>
            <a:r>
              <a:rPr lang="en-US" sz="3200" b="1" dirty="0" smtClean="0">
                <a:latin typeface="Century Gothic"/>
                <a:cs typeface="Century Gothic"/>
              </a:rPr>
              <a:t>.</a:t>
            </a:r>
            <a:endParaRPr lang="en-US" sz="3200" b="1" dirty="0">
              <a:latin typeface="Century Gothic"/>
              <a:cs typeface="Century Gothic"/>
            </a:endParaRPr>
          </a:p>
        </p:txBody>
      </p:sp>
      <p:sp>
        <p:nvSpPr>
          <p:cNvPr id="3" name="Content Placeholder 2"/>
          <p:cNvSpPr>
            <a:spLocks noGrp="1"/>
          </p:cNvSpPr>
          <p:nvPr>
            <p:ph idx="1"/>
          </p:nvPr>
        </p:nvSpPr>
        <p:spPr>
          <a:xfrm>
            <a:off x="457200" y="908720"/>
            <a:ext cx="8229600" cy="4525963"/>
          </a:xfrm>
        </p:spPr>
        <p:txBody>
          <a:bodyPr/>
          <a:lstStyle/>
          <a:p>
            <a:pPr marL="0" indent="0">
              <a:buNone/>
            </a:pPr>
            <a:endParaRPr lang="en-US" sz="2000" dirty="0">
              <a:latin typeface="Century Gothic"/>
              <a:cs typeface="Century Gothic"/>
            </a:endParaRPr>
          </a:p>
          <a:p>
            <a:pPr marL="0" indent="0">
              <a:buNone/>
            </a:pPr>
            <a:endParaRPr lang="en-US" sz="2400" dirty="0">
              <a:latin typeface="Century Gothic"/>
              <a:cs typeface="Century Gothic"/>
            </a:endParaRPr>
          </a:p>
          <a:p>
            <a:pPr marL="0" indent="0">
              <a:buNone/>
            </a:pPr>
            <a:endParaRPr lang="en-US" sz="2400" dirty="0">
              <a:latin typeface="Century Gothic"/>
              <a:cs typeface="Century Gothic"/>
            </a:endParaRPr>
          </a:p>
        </p:txBody>
      </p:sp>
      <p:sp>
        <p:nvSpPr>
          <p:cNvPr id="5" name="Content Placeholder 2"/>
          <p:cNvSpPr txBox="1">
            <a:spLocks/>
          </p:cNvSpPr>
          <p:nvPr/>
        </p:nvSpPr>
        <p:spPr bwMode="auto">
          <a:xfrm>
            <a:off x="467544" y="1124744"/>
            <a:ext cx="8229600" cy="4525963"/>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Font typeface="Arial" charset="0"/>
              <a:buNone/>
            </a:pPr>
            <a:r>
              <a:rPr lang="en-US" sz="1800" dirty="0" smtClean="0">
                <a:latin typeface="Century Gothic"/>
                <a:cs typeface="Century Gothic"/>
              </a:rPr>
              <a:t>The most successful program of this nature in the Dominican Republic, </a:t>
            </a:r>
            <a:r>
              <a:rPr lang="en-US" sz="1800" dirty="0" err="1" smtClean="0">
                <a:latin typeface="Century Gothic"/>
                <a:cs typeface="Century Gothic"/>
              </a:rPr>
              <a:t>InteRDom</a:t>
            </a:r>
            <a:r>
              <a:rPr lang="en-US" sz="1800" dirty="0" smtClean="0">
                <a:latin typeface="Century Gothic"/>
                <a:cs typeface="Century Gothic"/>
              </a:rPr>
              <a:t> is a competitive internship, research and study program that promotes professional, academic and cultural exchanges between students, universities, professionals, businesses and non-governmental organizations on both national and international scales. Its objectives are</a:t>
            </a:r>
          </a:p>
          <a:p>
            <a:pPr>
              <a:buFontTx/>
              <a:buChar char="•"/>
            </a:pPr>
            <a:r>
              <a:rPr lang="en-US" sz="1800" dirty="0" smtClean="0">
                <a:latin typeface="Century Gothic"/>
                <a:cs typeface="Century Gothic"/>
              </a:rPr>
              <a:t>To organize </a:t>
            </a:r>
            <a:r>
              <a:rPr lang="en-US" sz="1800" dirty="0">
                <a:latin typeface="Century Gothic"/>
                <a:cs typeface="Century Gothic"/>
              </a:rPr>
              <a:t>internship programs that contribute both to the professional development of the intern and the institutional development of the recipient </a:t>
            </a:r>
            <a:r>
              <a:rPr lang="en-US" sz="1800" dirty="0" smtClean="0">
                <a:latin typeface="Century Gothic"/>
                <a:cs typeface="Century Gothic"/>
              </a:rPr>
              <a:t>organization.</a:t>
            </a:r>
          </a:p>
          <a:p>
            <a:pPr>
              <a:buFontTx/>
              <a:buChar char="•"/>
            </a:pPr>
            <a:r>
              <a:rPr lang="en-US" sz="1800" dirty="0" smtClean="0">
                <a:latin typeface="Century Gothic"/>
                <a:cs typeface="Century Gothic"/>
              </a:rPr>
              <a:t>To offer </a:t>
            </a:r>
            <a:r>
              <a:rPr lang="en-US" sz="1800" dirty="0">
                <a:latin typeface="Century Gothic"/>
                <a:cs typeface="Century Gothic"/>
              </a:rPr>
              <a:t>students academic programs that correspond </a:t>
            </a:r>
            <a:r>
              <a:rPr lang="en-US" sz="1800" dirty="0" smtClean="0">
                <a:latin typeface="Century Gothic"/>
                <a:cs typeface="Century Gothic"/>
              </a:rPr>
              <a:t>with </a:t>
            </a:r>
            <a:r>
              <a:rPr lang="en-US" sz="1800" dirty="0">
                <a:latin typeface="Century Gothic"/>
                <a:cs typeface="Century Gothic"/>
              </a:rPr>
              <a:t>their interests and permit in-depth understanding of Caribbean </a:t>
            </a:r>
            <a:r>
              <a:rPr lang="en-US" sz="1800" dirty="0" smtClean="0">
                <a:latin typeface="Century Gothic"/>
                <a:cs typeface="Century Gothic"/>
              </a:rPr>
              <a:t>reality.</a:t>
            </a:r>
            <a:endParaRPr lang="en-US" sz="1800" dirty="0">
              <a:latin typeface="Century Gothic"/>
              <a:cs typeface="Century Gothic"/>
            </a:endParaRPr>
          </a:p>
          <a:p>
            <a:r>
              <a:rPr lang="en-US" sz="1800" dirty="0">
                <a:latin typeface="Century Gothic"/>
                <a:cs typeface="Century Gothic"/>
              </a:rPr>
              <a:t>Organize meetings between international interns, professionals, professors and Dominican students to facilitate the exchange of knowledge and </a:t>
            </a:r>
            <a:r>
              <a:rPr lang="en-US" sz="1800" dirty="0" smtClean="0">
                <a:latin typeface="Century Gothic"/>
                <a:cs typeface="Century Gothic"/>
              </a:rPr>
              <a:t>experience.</a:t>
            </a:r>
          </a:p>
          <a:p>
            <a:r>
              <a:rPr lang="en-US" sz="1800" dirty="0" smtClean="0">
                <a:latin typeface="Century Gothic"/>
                <a:cs typeface="Century Gothic"/>
              </a:rPr>
              <a:t> Positively </a:t>
            </a:r>
            <a:r>
              <a:rPr lang="en-US" sz="1800" dirty="0">
                <a:latin typeface="Century Gothic"/>
                <a:cs typeface="Century Gothic"/>
              </a:rPr>
              <a:t>impact the Dominican labor force by providing competent and enthusiastic </a:t>
            </a:r>
            <a:r>
              <a:rPr lang="en-US" sz="1800" dirty="0" smtClean="0">
                <a:latin typeface="Century Gothic"/>
                <a:cs typeface="Century Gothic"/>
              </a:rPr>
              <a:t>interns.</a:t>
            </a:r>
          </a:p>
          <a:p>
            <a:pPr marL="0" indent="0">
              <a:buNone/>
            </a:pPr>
            <a:r>
              <a:rPr lang="pl-PL" sz="1800" dirty="0">
                <a:latin typeface="Century Gothic"/>
                <a:cs typeface="Century Gothic"/>
                <a:hlinkClick r:id="rId4"/>
              </a:rPr>
              <a:t>http://</a:t>
            </a:r>
            <a:r>
              <a:rPr lang="pl-PL" sz="1800" dirty="0" smtClean="0">
                <a:latin typeface="Century Gothic"/>
                <a:cs typeface="Century Gothic"/>
                <a:hlinkClick r:id="rId4"/>
              </a:rPr>
              <a:t>www.interdominternships.org</a:t>
            </a:r>
            <a:endParaRPr lang="pl-PL" sz="1800" dirty="0" smtClean="0">
              <a:latin typeface="Century Gothic"/>
              <a:cs typeface="Century Gothic"/>
            </a:endParaRPr>
          </a:p>
          <a:p>
            <a:pPr marL="0" indent="0">
              <a:buNone/>
            </a:pPr>
            <a:endParaRPr lang="en-US" sz="1800" dirty="0">
              <a:latin typeface="Century Gothic"/>
              <a:cs typeface="Century Gothic"/>
            </a:endParaRPr>
          </a:p>
          <a:p>
            <a:endParaRPr lang="en-US" sz="1800" dirty="0">
              <a:latin typeface="Century Gothic"/>
              <a:cs typeface="Century Gothic"/>
            </a:endParaRPr>
          </a:p>
          <a:p>
            <a:pPr marL="0" indent="0" algn="just">
              <a:buFont typeface="Arial" charset="0"/>
              <a:buNone/>
            </a:pPr>
            <a:endParaRPr lang="en-US" sz="2000" dirty="0" smtClean="0">
              <a:latin typeface="Century Gothic"/>
              <a:cs typeface="Century Gothic"/>
            </a:endParaRPr>
          </a:p>
          <a:p>
            <a:pPr marL="0" indent="0">
              <a:buFont typeface="Arial" charset="0"/>
              <a:buNone/>
            </a:pPr>
            <a:endParaRPr lang="en-US" sz="2400" dirty="0" smtClean="0">
              <a:latin typeface="Century Gothic"/>
              <a:cs typeface="Century Gothic"/>
            </a:endParaRPr>
          </a:p>
          <a:p>
            <a:pPr marL="0" indent="0">
              <a:buFont typeface="Arial" charset="0"/>
              <a:buNone/>
            </a:pPr>
            <a:endParaRPr lang="en-US" sz="2400" dirty="0">
              <a:latin typeface="Century Gothic"/>
              <a:cs typeface="Century Gothic"/>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87354558"/>
      </p:ext>
    </p:extLst>
  </p:cSld>
  <p:clrMapOvr>
    <a:masterClrMapping/>
  </p:clrMapOvr>
  <p:transition spd="slow">
    <p:pull/>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5" descr="C:\Users\Martha Tapia\Desktop\power point\Sin título-2-01.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5496" y="-27384"/>
            <a:ext cx="9236075" cy="6950075"/>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2" name="Title 1"/>
          <p:cNvSpPr>
            <a:spLocks noGrp="1"/>
          </p:cNvSpPr>
          <p:nvPr>
            <p:ph type="title"/>
          </p:nvPr>
        </p:nvSpPr>
        <p:spPr>
          <a:xfrm>
            <a:off x="457200" y="274638"/>
            <a:ext cx="7211144" cy="1143000"/>
          </a:xfrm>
        </p:spPr>
        <p:txBody>
          <a:bodyPr/>
          <a:lstStyle/>
          <a:p>
            <a:pPr marL="0" indent="0" algn="just"/>
            <a:r>
              <a:rPr lang="en-US" sz="2800" dirty="0" smtClean="0">
                <a:latin typeface="Century Gothic"/>
                <a:cs typeface="Century Gothic"/>
              </a:rPr>
              <a:t>The Fellows Program</a:t>
            </a:r>
            <a:endParaRPr lang="en-US" sz="2800" dirty="0">
              <a:latin typeface="Century Gothic"/>
              <a:cs typeface="Century Gothic"/>
            </a:endParaRPr>
          </a:p>
        </p:txBody>
      </p:sp>
      <p:sp>
        <p:nvSpPr>
          <p:cNvPr id="3" name="Content Placeholder 2"/>
          <p:cNvSpPr>
            <a:spLocks noGrp="1"/>
          </p:cNvSpPr>
          <p:nvPr>
            <p:ph idx="1"/>
          </p:nvPr>
        </p:nvSpPr>
        <p:spPr>
          <a:xfrm>
            <a:off x="457200" y="1600200"/>
            <a:ext cx="7787208" cy="4525963"/>
          </a:xfrm>
        </p:spPr>
        <p:txBody>
          <a:bodyPr/>
          <a:lstStyle/>
          <a:p>
            <a:pPr marL="0" indent="0" algn="just">
              <a:buNone/>
            </a:pPr>
            <a:r>
              <a:rPr lang="en-US" sz="2000" dirty="0" smtClean="0">
                <a:latin typeface="Century Gothic"/>
                <a:cs typeface="Century Gothic"/>
              </a:rPr>
              <a:t> </a:t>
            </a:r>
            <a:r>
              <a:rPr lang="en-US" sz="2000" dirty="0">
                <a:latin typeface="Century Gothic"/>
                <a:cs typeface="Century Gothic"/>
              </a:rPr>
              <a:t>T</a:t>
            </a:r>
            <a:r>
              <a:rPr lang="en-US" sz="2000" dirty="0" smtClean="0">
                <a:latin typeface="Century Gothic"/>
                <a:cs typeface="Century Gothic"/>
              </a:rPr>
              <a:t>he </a:t>
            </a:r>
            <a:r>
              <a:rPr lang="en-US" sz="2000" b="1" dirty="0">
                <a:latin typeface="Century Gothic"/>
                <a:cs typeface="Century Gothic"/>
              </a:rPr>
              <a:t>Fellows Program</a:t>
            </a:r>
            <a:r>
              <a:rPr lang="en-US" sz="2000" dirty="0">
                <a:latin typeface="Century Gothic"/>
                <a:cs typeface="Century Gothic"/>
              </a:rPr>
              <a:t>, </a:t>
            </a:r>
            <a:r>
              <a:rPr lang="en-US" sz="2000" dirty="0" smtClean="0">
                <a:latin typeface="Century Gothic"/>
                <a:cs typeface="Century Gothic"/>
              </a:rPr>
              <a:t>is an </a:t>
            </a:r>
            <a:r>
              <a:rPr lang="en-US" sz="2000" dirty="0">
                <a:latin typeface="Century Gothic"/>
                <a:cs typeface="Century Gothic"/>
              </a:rPr>
              <a:t>extension of the internship and academic exchange program </a:t>
            </a:r>
            <a:r>
              <a:rPr lang="en-US" sz="2000" dirty="0" err="1" smtClean="0">
                <a:latin typeface="Century Gothic"/>
                <a:cs typeface="Century Gothic"/>
              </a:rPr>
              <a:t>InteRDom</a:t>
            </a:r>
            <a:r>
              <a:rPr lang="en-US" sz="2000" dirty="0" smtClean="0">
                <a:latin typeface="Century Gothic"/>
                <a:cs typeface="Century Gothic"/>
              </a:rPr>
              <a:t>. It </a:t>
            </a:r>
            <a:r>
              <a:rPr lang="en-US" sz="2000" dirty="0">
                <a:latin typeface="Century Gothic"/>
                <a:cs typeface="Century Gothic"/>
              </a:rPr>
              <a:t>was developed in 2009 </a:t>
            </a:r>
            <a:r>
              <a:rPr lang="en-US" sz="2000" dirty="0" smtClean="0">
                <a:latin typeface="Century Gothic"/>
                <a:cs typeface="Century Gothic"/>
              </a:rPr>
              <a:t>by GFDD, FUNGLODE’s sister institution in the United States, to </a:t>
            </a:r>
            <a:r>
              <a:rPr lang="en-US" sz="2000" dirty="0">
                <a:latin typeface="Century Gothic"/>
                <a:cs typeface="Century Gothic"/>
              </a:rPr>
              <a:t>develop a community of scholars that contributes to the Foundations' growing body of research on matters of international concern that directly impact the Dominican Republic, complementing the overall mission of GFDD and FUNGLODE to promote academic exchange, generate scholarship, and influence the creation of public policy related to economic and social development both at the national and international level. </a:t>
            </a:r>
          </a:p>
          <a:p>
            <a:pPr marL="0" indent="0" algn="just">
              <a:buNone/>
            </a:pPr>
            <a:r>
              <a:rPr lang="pl-PL" sz="2000" dirty="0">
                <a:latin typeface="Century Gothic"/>
                <a:cs typeface="Century Gothic"/>
                <a:hlinkClick r:id="rId3"/>
              </a:rPr>
              <a:t>http://</a:t>
            </a:r>
            <a:r>
              <a:rPr lang="pl-PL" sz="2000" dirty="0" smtClean="0">
                <a:latin typeface="Century Gothic"/>
                <a:cs typeface="Century Gothic"/>
                <a:hlinkClick r:id="rId3"/>
              </a:rPr>
              <a:t>www.drfellowsprogram.org</a:t>
            </a:r>
            <a:endParaRPr lang="pl-PL" sz="2000" dirty="0" smtClean="0">
              <a:latin typeface="Century Gothic"/>
              <a:cs typeface="Century Gothic"/>
            </a:endParaRPr>
          </a:p>
          <a:p>
            <a:pPr marL="0" indent="0" algn="just">
              <a:buNone/>
            </a:pPr>
            <a:endParaRPr lang="en-US" sz="2000" dirty="0">
              <a:latin typeface="Century Gothic"/>
              <a:cs typeface="Century Gothic"/>
            </a:endParaRPr>
          </a:p>
        </p:txBody>
      </p:sp>
      <p:pic>
        <p:nvPicPr>
          <p:cNvPr id="5" name="Picture 4"/>
          <p:cNvPicPr>
            <a:picLocks noChangeAspect="1"/>
          </p:cNvPicPr>
          <p:nvPr/>
        </p:nvPicPr>
        <p:blipFill>
          <a:blip r:embed="rId4"/>
          <a:stretch>
            <a:fillRect/>
          </a:stretch>
        </p:blipFill>
        <p:spPr>
          <a:xfrm>
            <a:off x="4860032" y="332656"/>
            <a:ext cx="2952328" cy="1239527"/>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08765294"/>
      </p:ext>
    </p:extLst>
  </p:cSld>
  <p:clrMapOvr>
    <a:masterClrMapping/>
  </p:clrMapOvr>
  <p:transition spd="slow">
    <p:pull/>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5" descr="C:\Users\Martha Tapia\Desktop\power point\Sin título-2-01.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5496" y="-27384"/>
            <a:ext cx="9236075" cy="6950075"/>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2" name="Title 1"/>
          <p:cNvSpPr>
            <a:spLocks noGrp="1"/>
          </p:cNvSpPr>
          <p:nvPr>
            <p:ph type="title"/>
          </p:nvPr>
        </p:nvSpPr>
        <p:spPr>
          <a:xfrm>
            <a:off x="457200" y="274638"/>
            <a:ext cx="5770984" cy="1282154"/>
          </a:xfrm>
        </p:spPr>
        <p:txBody>
          <a:bodyPr/>
          <a:lstStyle/>
          <a:p>
            <a:pPr marL="0" indent="0" algn="just"/>
            <a:r>
              <a:rPr lang="en-US" sz="2800" dirty="0">
                <a:latin typeface="Century Gothic"/>
                <a:cs typeface="Century Gothic"/>
              </a:rPr>
              <a:t>The United Nations Association of the Dominican Republic (UNA-DR) </a:t>
            </a:r>
          </a:p>
        </p:txBody>
      </p:sp>
      <p:pic>
        <p:nvPicPr>
          <p:cNvPr id="5" name="Picture 4"/>
          <p:cNvPicPr>
            <a:picLocks noChangeAspect="1"/>
          </p:cNvPicPr>
          <p:nvPr/>
        </p:nvPicPr>
        <p:blipFill>
          <a:blip r:embed="rId3">
            <a:alphaModFix amt="80000"/>
          </a:blip>
          <a:stretch>
            <a:fillRect/>
          </a:stretch>
        </p:blipFill>
        <p:spPr>
          <a:xfrm>
            <a:off x="6300192" y="72008"/>
            <a:ext cx="2276872" cy="2276872"/>
          </a:xfrm>
          <a:prstGeom prst="rect">
            <a:avLst/>
          </a:prstGeom>
        </p:spPr>
      </p:pic>
      <p:sp>
        <p:nvSpPr>
          <p:cNvPr id="3" name="Content Placeholder 2"/>
          <p:cNvSpPr>
            <a:spLocks noGrp="1"/>
          </p:cNvSpPr>
          <p:nvPr>
            <p:ph idx="1"/>
          </p:nvPr>
        </p:nvSpPr>
        <p:spPr>
          <a:xfrm>
            <a:off x="457200" y="2143397"/>
            <a:ext cx="7787208" cy="4525963"/>
          </a:xfrm>
        </p:spPr>
        <p:txBody>
          <a:bodyPr/>
          <a:lstStyle/>
          <a:p>
            <a:pPr marL="0" indent="0" algn="just">
              <a:buNone/>
            </a:pPr>
            <a:r>
              <a:rPr lang="en-US" sz="1800" dirty="0" smtClean="0">
                <a:latin typeface="Century Gothic"/>
                <a:cs typeface="Century Gothic"/>
              </a:rPr>
              <a:t>One of the initiatives that has impacted more the Dominican youth population is The </a:t>
            </a:r>
            <a:r>
              <a:rPr lang="en-US" sz="1800" dirty="0">
                <a:latin typeface="Century Gothic"/>
                <a:cs typeface="Century Gothic"/>
              </a:rPr>
              <a:t>United Nations Association of the Dominican Republic (UNA-DR</a:t>
            </a:r>
            <a:r>
              <a:rPr lang="en-US" sz="1800" dirty="0" smtClean="0">
                <a:latin typeface="Century Gothic"/>
                <a:cs typeface="Century Gothic"/>
              </a:rPr>
              <a:t>), created and supported by FUNGLODE and GFDD in the year 2002. UNA-DR </a:t>
            </a:r>
            <a:r>
              <a:rPr lang="en-US" sz="1800" dirty="0">
                <a:latin typeface="Century Gothic"/>
                <a:cs typeface="Century Gothic"/>
              </a:rPr>
              <a:t>i</a:t>
            </a:r>
            <a:r>
              <a:rPr lang="en-US" sz="1800" dirty="0" smtClean="0">
                <a:latin typeface="Century Gothic"/>
                <a:cs typeface="Century Gothic"/>
              </a:rPr>
              <a:t>s </a:t>
            </a:r>
            <a:r>
              <a:rPr lang="en-US" sz="1800" dirty="0">
                <a:latin typeface="Century Gothic"/>
                <a:cs typeface="Century Gothic"/>
              </a:rPr>
              <a:t>a nonprofit, non-governmental organization dedicated to supporting the work of the United Nations. It coordinates educational and cultural initiatives to raise awareness of the United Nations' work and encourage participation in UN-related activities. </a:t>
            </a:r>
            <a:r>
              <a:rPr lang="en-US" sz="1800" dirty="0" smtClean="0">
                <a:latin typeface="Century Gothic"/>
                <a:cs typeface="Century Gothic"/>
              </a:rPr>
              <a:t>Its main projects are the Model UN and Model of the Inter</a:t>
            </a:r>
            <a:r>
              <a:rPr lang="en-US" sz="1800" dirty="0">
                <a:latin typeface="Century Gothic"/>
                <a:cs typeface="Century Gothic"/>
              </a:rPr>
              <a:t>-American System, providing valuable learning and networking experiences for thousands of youths</a:t>
            </a:r>
            <a:r>
              <a:rPr lang="en-US" sz="1800" dirty="0" smtClean="0">
                <a:latin typeface="Century Gothic"/>
                <a:cs typeface="Century Gothic"/>
              </a:rPr>
              <a:t>.</a:t>
            </a:r>
          </a:p>
          <a:p>
            <a:pPr marL="0" indent="0" algn="just">
              <a:buNone/>
            </a:pPr>
            <a:r>
              <a:rPr lang="en-US" sz="1800" dirty="0">
                <a:latin typeface="Century Gothic"/>
                <a:cs typeface="Century Gothic"/>
              </a:rPr>
              <a:t/>
            </a:r>
            <a:br>
              <a:rPr lang="en-US" sz="1800" dirty="0">
                <a:latin typeface="Century Gothic"/>
                <a:cs typeface="Century Gothic"/>
              </a:rPr>
            </a:br>
            <a:r>
              <a:rPr lang="en-US" sz="1800" dirty="0" smtClean="0">
                <a:latin typeface="Century Gothic"/>
                <a:cs typeface="Century Gothic"/>
              </a:rPr>
              <a:t>Since its creation, more than 24,000 young men and women have participated in this life-transforming experience.</a:t>
            </a:r>
          </a:p>
          <a:p>
            <a:pPr marL="0" indent="0" algn="just">
              <a:buNone/>
            </a:pPr>
            <a:endParaRPr lang="en-US" sz="1800" dirty="0">
              <a:latin typeface="Century Gothic"/>
              <a:cs typeface="Century Gothic"/>
            </a:endParaRPr>
          </a:p>
          <a:p>
            <a:pPr marL="0" indent="0" algn="just">
              <a:buNone/>
            </a:pPr>
            <a:r>
              <a:rPr lang="pl-PL" sz="1800" dirty="0">
                <a:latin typeface="Century Gothic"/>
                <a:cs typeface="Century Gothic"/>
                <a:hlinkClick r:id="rId4"/>
              </a:rPr>
              <a:t>http://</a:t>
            </a:r>
            <a:r>
              <a:rPr lang="pl-PL" sz="1800" dirty="0" smtClean="0">
                <a:latin typeface="Century Gothic"/>
                <a:cs typeface="Century Gothic"/>
                <a:hlinkClick r:id="rId4"/>
              </a:rPr>
              <a:t>www.unadr.org.do</a:t>
            </a:r>
            <a:endParaRPr lang="pl-PL" sz="1800" dirty="0" smtClean="0">
              <a:latin typeface="Century Gothic"/>
              <a:cs typeface="Century Gothic"/>
            </a:endParaRPr>
          </a:p>
          <a:p>
            <a:pPr marL="0" indent="0" algn="just">
              <a:buNone/>
            </a:pPr>
            <a:endParaRPr lang="en-US" sz="1800" dirty="0">
              <a:latin typeface="Century Gothic"/>
              <a:cs typeface="Century Gothic"/>
            </a:endParaRPr>
          </a:p>
          <a:p>
            <a:pPr marL="0" indent="0" algn="just">
              <a:buNone/>
            </a:pPr>
            <a:r>
              <a:rPr lang="en-US" sz="1800" dirty="0" smtClean="0">
                <a:latin typeface="Century Gothic"/>
                <a:cs typeface="Century Gothic"/>
              </a:rPr>
              <a:t> </a:t>
            </a:r>
            <a:endParaRPr lang="en-US" sz="1800" dirty="0">
              <a:latin typeface="Century Gothic"/>
              <a:cs typeface="Century Gothic"/>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340007703"/>
      </p:ext>
    </p:extLst>
  </p:cSld>
  <p:clrMapOvr>
    <a:masterClrMapping/>
  </p:clrMapOvr>
  <p:transition spd="slow">
    <p:pull/>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5" descr="C:\Users\Martha Tapia\Desktop\power point\Sin título-2-01.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5496" y="-27384"/>
            <a:ext cx="9236075" cy="6950075"/>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endParaRPr lang="en-US" sz="6000" dirty="0" smtClean="0">
              <a:latin typeface="Century Gothic"/>
              <a:cs typeface="Century Gothic"/>
            </a:endParaRPr>
          </a:p>
          <a:p>
            <a:pPr marL="0" indent="0" algn="ctr">
              <a:buNone/>
            </a:pPr>
            <a:r>
              <a:rPr lang="en-US" sz="6000" dirty="0" smtClean="0">
                <a:latin typeface="Century Gothic"/>
                <a:cs typeface="Century Gothic"/>
              </a:rPr>
              <a:t>Arts and Culture</a:t>
            </a:r>
            <a:endParaRPr lang="en-US" sz="6000" dirty="0">
              <a:latin typeface="Century Gothic"/>
              <a:cs typeface="Century Gothic"/>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94391249"/>
      </p:ext>
    </p:extLst>
  </p:cSld>
  <p:clrMapOvr>
    <a:masterClrMapping/>
  </p:clrMapOvr>
  <p:transition spd="slow">
    <p:pull/>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5" descr="C:\Users\Martha Tapia\Desktop\power point\Sin título-2-01.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92725" y="0"/>
            <a:ext cx="9236075" cy="6950075"/>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4" name="Content Placeholder 3"/>
          <p:cNvPicPr>
            <a:picLocks noGrp="1" noChangeAspect="1"/>
          </p:cNvPicPr>
          <p:nvPr>
            <p:ph idx="1"/>
          </p:nvPr>
        </p:nvPicPr>
        <p:blipFill>
          <a:blip r:embed="rId3"/>
          <a:srcRect t="-45005" b="-45005"/>
          <a:stretch>
            <a:fillRect/>
          </a:stretch>
        </p:blipFill>
        <p:spPr>
          <a:xfrm>
            <a:off x="1609329" y="-675456"/>
            <a:ext cx="5554959" cy="3055013"/>
          </a:xfrm>
          <a:prstGeom prst="rect">
            <a:avLst/>
          </a:prstGeom>
          <a:ln>
            <a:noFill/>
          </a:ln>
          <a:effectLst>
            <a:softEdge rad="112500"/>
          </a:effectLst>
        </p:spPr>
      </p:pic>
      <p:sp>
        <p:nvSpPr>
          <p:cNvPr id="2" name="Title 1"/>
          <p:cNvSpPr>
            <a:spLocks noGrp="1"/>
          </p:cNvSpPr>
          <p:nvPr>
            <p:ph type="title"/>
          </p:nvPr>
        </p:nvSpPr>
        <p:spPr>
          <a:xfrm>
            <a:off x="251520" y="1421904"/>
            <a:ext cx="8229600" cy="1143000"/>
          </a:xfrm>
        </p:spPr>
        <p:txBody>
          <a:bodyPr/>
          <a:lstStyle/>
          <a:p>
            <a:r>
              <a:rPr lang="en-US" sz="3200" b="1" dirty="0" err="1" smtClean="0">
                <a:latin typeface="Century Gothic"/>
                <a:cs typeface="Century Gothic"/>
              </a:rPr>
              <a:t>Premios</a:t>
            </a:r>
            <a:r>
              <a:rPr lang="en-US" sz="3200" b="1" dirty="0" smtClean="0">
                <a:latin typeface="Century Gothic"/>
                <a:cs typeface="Century Gothic"/>
              </a:rPr>
              <a:t> FUNGLODE /GFDD</a:t>
            </a:r>
            <a:endParaRPr lang="en-US" sz="3200" b="1" dirty="0">
              <a:latin typeface="Century Gothic"/>
              <a:cs typeface="Century Gothic"/>
            </a:endParaRPr>
          </a:p>
        </p:txBody>
      </p:sp>
      <p:sp>
        <p:nvSpPr>
          <p:cNvPr id="6" name="Title 1"/>
          <p:cNvSpPr txBox="1">
            <a:spLocks/>
          </p:cNvSpPr>
          <p:nvPr/>
        </p:nvSpPr>
        <p:spPr bwMode="auto">
          <a:xfrm>
            <a:off x="403920" y="2934072"/>
            <a:ext cx="8056512" cy="3087216"/>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algn="just"/>
            <a:r>
              <a:rPr lang="en-US" sz="2000" dirty="0" smtClean="0">
                <a:latin typeface="Century Gothic"/>
                <a:cs typeface="Century Gothic"/>
              </a:rPr>
              <a:t>Every Year, we organize a national arts and culture awards ceremony, </a:t>
            </a:r>
            <a:r>
              <a:rPr lang="en-US" sz="2000" dirty="0" err="1" smtClean="0">
                <a:latin typeface="Century Gothic"/>
                <a:cs typeface="Century Gothic"/>
              </a:rPr>
              <a:t>premios</a:t>
            </a:r>
            <a:r>
              <a:rPr lang="en-US" sz="2000" dirty="0" smtClean="0">
                <a:latin typeface="Century Gothic"/>
                <a:cs typeface="Century Gothic"/>
              </a:rPr>
              <a:t> FUNGLODE. Divided into 7 categories, we receive close to 400 entries and submissions the winner is awarded a financial incentive and publication of the piece. It is to date, one of the most important literary prizes in the Dominican Republic. The categories are:</a:t>
            </a:r>
          </a:p>
          <a:p>
            <a:pPr marL="342900" indent="-342900" algn="just">
              <a:buFontTx/>
              <a:buChar char="•"/>
            </a:pPr>
            <a:r>
              <a:rPr lang="en-US" sz="2000" dirty="0" smtClean="0">
                <a:latin typeface="Century Gothic"/>
                <a:cs typeface="Century Gothic"/>
              </a:rPr>
              <a:t>Short Stories</a:t>
            </a:r>
          </a:p>
          <a:p>
            <a:pPr marL="342900" indent="-342900" algn="just">
              <a:buFontTx/>
              <a:buChar char="•"/>
            </a:pPr>
            <a:r>
              <a:rPr lang="en-US" sz="2000" dirty="0" smtClean="0">
                <a:latin typeface="Century Gothic"/>
                <a:cs typeface="Century Gothic"/>
              </a:rPr>
              <a:t>Novels</a:t>
            </a:r>
          </a:p>
          <a:p>
            <a:pPr marL="342900" indent="-342900" algn="just">
              <a:buFontTx/>
              <a:buChar char="•"/>
            </a:pPr>
            <a:r>
              <a:rPr lang="en-US" sz="2000" dirty="0" smtClean="0">
                <a:latin typeface="Century Gothic"/>
                <a:cs typeface="Century Gothic"/>
              </a:rPr>
              <a:t>Essays</a:t>
            </a:r>
          </a:p>
          <a:p>
            <a:pPr marL="342900" indent="-342900" algn="just">
              <a:buFontTx/>
              <a:buChar char="•"/>
            </a:pPr>
            <a:r>
              <a:rPr lang="en-US" sz="2000" dirty="0" smtClean="0">
                <a:latin typeface="Century Gothic"/>
                <a:cs typeface="Century Gothic"/>
              </a:rPr>
              <a:t>Journalism</a:t>
            </a:r>
          </a:p>
          <a:p>
            <a:pPr marL="342900" indent="-342900" algn="just">
              <a:buFontTx/>
              <a:buChar char="•"/>
            </a:pPr>
            <a:endParaRPr lang="en-US" sz="2000" dirty="0" smtClean="0">
              <a:latin typeface="Century Gothic"/>
              <a:cs typeface="Century Gothic"/>
            </a:endParaRPr>
          </a:p>
          <a:p>
            <a:pPr marL="342900" indent="-342900" algn="just">
              <a:buFontTx/>
              <a:buChar char="•"/>
            </a:pPr>
            <a:r>
              <a:rPr lang="de-DE" sz="2000" dirty="0">
                <a:latin typeface="Century Gothic"/>
                <a:cs typeface="Century Gothic"/>
                <a:hlinkClick r:id="rId4"/>
              </a:rPr>
              <a:t>http://www.funglode.org/premiosfunglode/</a:t>
            </a:r>
            <a:r>
              <a:rPr lang="de-DE" sz="2000" dirty="0" smtClean="0">
                <a:latin typeface="Century Gothic"/>
                <a:cs typeface="Century Gothic"/>
                <a:hlinkClick r:id="rId4"/>
              </a:rPr>
              <a:t>portada.php</a:t>
            </a:r>
            <a:endParaRPr lang="de-DE" sz="2000" dirty="0" smtClean="0">
              <a:latin typeface="Century Gothic"/>
              <a:cs typeface="Century Gothic"/>
            </a:endParaRPr>
          </a:p>
          <a:p>
            <a:pPr marL="342900" indent="-342900" algn="just">
              <a:buFontTx/>
              <a:buChar char="•"/>
            </a:pPr>
            <a:endParaRPr lang="en-US" sz="2000" dirty="0" smtClean="0">
              <a:latin typeface="Century Gothic"/>
              <a:cs typeface="Century Gothic"/>
            </a:endParaRPr>
          </a:p>
          <a:p>
            <a:pPr marL="342900" indent="-342900" algn="just">
              <a:buFontTx/>
              <a:buChar char="•"/>
            </a:pPr>
            <a:endParaRPr lang="en-US" sz="2000" dirty="0">
              <a:latin typeface="Century Gothic"/>
              <a:cs typeface="Century Gothic"/>
            </a:endParaRPr>
          </a:p>
        </p:txBody>
      </p:sp>
      <p:sp>
        <p:nvSpPr>
          <p:cNvPr id="7" name="TextBox 6"/>
          <p:cNvSpPr txBox="1"/>
          <p:nvPr/>
        </p:nvSpPr>
        <p:spPr>
          <a:xfrm>
            <a:off x="3275856" y="4437112"/>
            <a:ext cx="2808312" cy="1015663"/>
          </a:xfrm>
          <a:prstGeom prst="rect">
            <a:avLst/>
          </a:prstGeom>
          <a:noFill/>
        </p:spPr>
        <p:txBody>
          <a:bodyPr wrap="square" rtlCol="0">
            <a:spAutoFit/>
          </a:bodyPr>
          <a:lstStyle/>
          <a:p>
            <a:pPr marL="342900" indent="-342900">
              <a:buFontTx/>
              <a:buChar char="•"/>
            </a:pPr>
            <a:r>
              <a:rPr lang="en-US" sz="2000" dirty="0" smtClean="0">
                <a:latin typeface="Century Gothic"/>
                <a:cs typeface="Century Gothic"/>
              </a:rPr>
              <a:t>Poetry</a:t>
            </a:r>
          </a:p>
          <a:p>
            <a:pPr marL="342900" indent="-342900">
              <a:buFontTx/>
              <a:buChar char="•"/>
            </a:pPr>
            <a:r>
              <a:rPr lang="en-US" sz="2000" dirty="0" smtClean="0">
                <a:latin typeface="Century Gothic"/>
                <a:cs typeface="Century Gothic"/>
              </a:rPr>
              <a:t>Documentary</a:t>
            </a:r>
          </a:p>
          <a:p>
            <a:pPr marL="342900" indent="-342900">
              <a:buFontTx/>
              <a:buChar char="•"/>
            </a:pPr>
            <a:r>
              <a:rPr lang="en-US" sz="2000" dirty="0" smtClean="0">
                <a:latin typeface="Century Gothic"/>
                <a:cs typeface="Century Gothic"/>
              </a:rPr>
              <a:t>Photography</a:t>
            </a:r>
            <a:endParaRPr lang="en-US" sz="2000" dirty="0">
              <a:latin typeface="Century Gothic"/>
              <a:cs typeface="Century Gothic"/>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228420864"/>
      </p:ext>
    </p:extLst>
  </p:cSld>
  <p:clrMapOvr>
    <a:masterClrMapping/>
  </p:clrMapOvr>
  <p:transition spd="slow">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50" name="3 Título"/>
          <p:cNvSpPr>
            <a:spLocks noGrp="1"/>
          </p:cNvSpPr>
          <p:nvPr>
            <p:ph type="title"/>
          </p:nvPr>
        </p:nvSpPr>
        <p:spPr/>
        <p:txBody>
          <a:bodyPr/>
          <a:lstStyle/>
          <a:p>
            <a:endParaRPr lang="es-ES" altLang="es-ES" smtClean="0"/>
          </a:p>
        </p:txBody>
      </p:sp>
      <p:pic>
        <p:nvPicPr>
          <p:cNvPr id="2053" name="Picture 5" descr="C:\Users\Martha Tapia\Desktop\power point\Sin título-2-01.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3387" y="-27384"/>
            <a:ext cx="9236075" cy="6950075"/>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5" name="4 Marcador de contenido"/>
          <p:cNvSpPr>
            <a:spLocks noGrp="1"/>
          </p:cNvSpPr>
          <p:nvPr>
            <p:ph idx="1"/>
          </p:nvPr>
        </p:nvSpPr>
        <p:spPr>
          <a:xfrm>
            <a:off x="395536" y="188640"/>
            <a:ext cx="8229600" cy="4525963"/>
          </a:xfrm>
        </p:spPr>
        <p:txBody>
          <a:bodyPr rtlCol="0">
            <a:noAutofit/>
          </a:bodyPr>
          <a:lstStyle/>
          <a:p>
            <a:pPr marL="0" indent="0" fontAlgn="auto">
              <a:spcAft>
                <a:spcPts val="0"/>
              </a:spcAft>
              <a:buNone/>
              <a:defRPr/>
            </a:pPr>
            <a:r>
              <a:rPr lang="en-US" sz="2400" b="1" dirty="0" smtClean="0">
                <a:solidFill>
                  <a:schemeClr val="tx1">
                    <a:lumMod val="75000"/>
                    <a:lumOff val="25000"/>
                  </a:schemeClr>
                </a:solidFill>
                <a:latin typeface="Century Gothic"/>
                <a:cs typeface="Century Gothic"/>
              </a:rPr>
              <a:t>History</a:t>
            </a:r>
            <a:endParaRPr lang="en-US" sz="2400" b="1" dirty="0" smtClean="0">
              <a:latin typeface="Century Gothic"/>
              <a:cs typeface="Century Gothic"/>
            </a:endParaRPr>
          </a:p>
          <a:p>
            <a:pPr marL="0" indent="0" algn="just" fontAlgn="auto">
              <a:spcAft>
                <a:spcPts val="0"/>
              </a:spcAft>
              <a:buNone/>
              <a:defRPr/>
            </a:pPr>
            <a:r>
              <a:rPr lang="en-US" sz="2400" dirty="0" smtClean="0">
                <a:latin typeface="Century Gothic"/>
                <a:cs typeface="Century Gothic"/>
              </a:rPr>
              <a:t>FUNGLODE </a:t>
            </a:r>
            <a:r>
              <a:rPr lang="en-US" sz="2400" dirty="0">
                <a:latin typeface="Century Gothic"/>
                <a:cs typeface="Century Gothic"/>
              </a:rPr>
              <a:t>was created in the year 2000 as a think tank and policy center, with the objective of discussing, debating and promoting public policies in the Dominican Republic and in Latin America and the Caribbean.</a:t>
            </a:r>
          </a:p>
          <a:p>
            <a:pPr marL="0" indent="0" fontAlgn="auto">
              <a:spcAft>
                <a:spcPts val="0"/>
              </a:spcAft>
              <a:buNone/>
              <a:defRPr/>
            </a:pPr>
            <a:endParaRPr lang="en-US" sz="2400" dirty="0" smtClean="0">
              <a:solidFill>
                <a:schemeClr val="tx1">
                  <a:lumMod val="75000"/>
                  <a:lumOff val="25000"/>
                </a:schemeClr>
              </a:solidFill>
              <a:latin typeface="Century Gothic"/>
              <a:cs typeface="Century Gothic"/>
            </a:endParaRPr>
          </a:p>
          <a:p>
            <a:pPr marL="0" indent="0">
              <a:buNone/>
            </a:pPr>
            <a:r>
              <a:rPr lang="en-US" sz="2400" b="1" dirty="0">
                <a:latin typeface="Century Gothic"/>
                <a:cs typeface="Century Gothic"/>
              </a:rPr>
              <a:t>Vision</a:t>
            </a:r>
          </a:p>
          <a:p>
            <a:pPr marL="0" indent="0" algn="just">
              <a:buNone/>
            </a:pPr>
            <a:r>
              <a:rPr lang="en-US" sz="2400" dirty="0">
                <a:latin typeface="Century Gothic"/>
                <a:cs typeface="Century Gothic"/>
              </a:rPr>
              <a:t>To be a plural think tank of rigorous research, academic excellence and creativity, in order to produce the best choices of public policies, aimed at the strengthening of democracy, respect </a:t>
            </a:r>
            <a:r>
              <a:rPr lang="en-US" sz="2400" dirty="0" smtClean="0">
                <a:latin typeface="Century Gothic"/>
                <a:cs typeface="Century Gothic"/>
              </a:rPr>
              <a:t>of </a:t>
            </a:r>
            <a:r>
              <a:rPr lang="en-US" sz="2400" dirty="0">
                <a:latin typeface="Century Gothic"/>
                <a:cs typeface="Century Gothic"/>
              </a:rPr>
              <a:t>human rights, sustainable development and the modernization of the Dominican Republic.</a:t>
            </a:r>
          </a:p>
          <a:p>
            <a:pPr marL="0" indent="0" algn="ctr" fontAlgn="auto">
              <a:spcAft>
                <a:spcPts val="0"/>
              </a:spcAft>
              <a:buNone/>
              <a:defRPr/>
            </a:pPr>
            <a:endParaRPr lang="en-US" sz="2800" dirty="0" smtClean="0">
              <a:solidFill>
                <a:schemeClr val="tx1">
                  <a:lumMod val="75000"/>
                  <a:lumOff val="25000"/>
                </a:schemeClr>
              </a:solidFill>
              <a:latin typeface="Century Gothic"/>
              <a:cs typeface="Century Gothic"/>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60478314"/>
      </p:ext>
    </p:extLst>
  </p:cSld>
  <p:clrMapOvr>
    <a:masterClrMapping/>
  </p:clrMapOvr>
  <p:transition spd="slow">
    <p:pull/>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5" descr="C:\Users\Martha Tapia\Desktop\power point\Sin título-2-01.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92075" y="0"/>
            <a:ext cx="9236075" cy="6950075"/>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2" name="Title 1"/>
          <p:cNvSpPr>
            <a:spLocks noGrp="1"/>
          </p:cNvSpPr>
          <p:nvPr>
            <p:ph type="title"/>
          </p:nvPr>
        </p:nvSpPr>
        <p:spPr/>
        <p:txBody>
          <a:bodyPr/>
          <a:lstStyle/>
          <a:p>
            <a:pPr algn="r"/>
            <a:r>
              <a:rPr lang="de-DE" sz="2000" dirty="0">
                <a:latin typeface="Century Gothic"/>
                <a:cs typeface="Century Gothic"/>
                <a:hlinkClick r:id="rId3"/>
              </a:rPr>
              <a:t>http://</a:t>
            </a:r>
            <a:r>
              <a:rPr lang="de-DE" sz="2000" dirty="0" err="1" smtClean="0">
                <a:latin typeface="Century Gothic"/>
                <a:cs typeface="Century Gothic"/>
                <a:hlinkClick r:id="rId3"/>
              </a:rPr>
              <a:t>www.radiofunglode.org</a:t>
            </a:r>
            <a:r>
              <a:rPr lang="de-DE" sz="2000" dirty="0" smtClean="0">
                <a:latin typeface="Century Gothic"/>
                <a:cs typeface="Century Gothic"/>
              </a:rPr>
              <a:t/>
            </a:r>
            <a:br>
              <a:rPr lang="de-DE" sz="2000" dirty="0" smtClean="0">
                <a:latin typeface="Century Gothic"/>
                <a:cs typeface="Century Gothic"/>
              </a:rPr>
            </a:br>
            <a:r>
              <a:rPr lang="de-DE" sz="2000" dirty="0" smtClean="0">
                <a:latin typeface="Century Gothic"/>
                <a:cs typeface="Century Gothic"/>
              </a:rPr>
              <a:t/>
            </a:r>
            <a:br>
              <a:rPr lang="de-DE" sz="2000" dirty="0" smtClean="0">
                <a:latin typeface="Century Gothic"/>
                <a:cs typeface="Century Gothic"/>
              </a:rPr>
            </a:br>
            <a:endParaRPr lang="en-US" sz="2000" dirty="0">
              <a:latin typeface="Century Gothic"/>
              <a:cs typeface="Century Gothic"/>
            </a:endParaRPr>
          </a:p>
        </p:txBody>
      </p:sp>
      <p:sp>
        <p:nvSpPr>
          <p:cNvPr id="3" name="Content Placeholder 2"/>
          <p:cNvSpPr>
            <a:spLocks noGrp="1"/>
          </p:cNvSpPr>
          <p:nvPr>
            <p:ph idx="1"/>
          </p:nvPr>
        </p:nvSpPr>
        <p:spPr>
          <a:xfrm>
            <a:off x="457200" y="1639341"/>
            <a:ext cx="8229600" cy="4525963"/>
          </a:xfrm>
        </p:spPr>
        <p:txBody>
          <a:bodyPr/>
          <a:lstStyle/>
          <a:p>
            <a:pPr marL="0" indent="0" algn="just">
              <a:buNone/>
            </a:pPr>
            <a:r>
              <a:rPr lang="en-US" sz="2400" dirty="0">
                <a:latin typeface="Century Gothic"/>
                <a:cs typeface="Century Gothic"/>
              </a:rPr>
              <a:t>RADIO FUNGLODE is the </a:t>
            </a:r>
            <a:r>
              <a:rPr lang="en-US" sz="2400" dirty="0" smtClean="0">
                <a:latin typeface="Century Gothic"/>
                <a:cs typeface="Century Gothic"/>
              </a:rPr>
              <a:t>organization’s</a:t>
            </a:r>
            <a:r>
              <a:rPr lang="en-US" sz="2400" dirty="0">
                <a:latin typeface="Century Gothic"/>
                <a:cs typeface="Century Gothic"/>
              </a:rPr>
              <a:t> digital radio that arose with the goal of bringing </a:t>
            </a:r>
            <a:r>
              <a:rPr lang="en-US" sz="2400" dirty="0" smtClean="0">
                <a:latin typeface="Century Gothic"/>
                <a:cs typeface="Century Gothic"/>
              </a:rPr>
              <a:t>content </a:t>
            </a:r>
            <a:r>
              <a:rPr lang="en-US" sz="2400" dirty="0">
                <a:latin typeface="Century Gothic"/>
                <a:cs typeface="Century Gothic"/>
              </a:rPr>
              <a:t>that </a:t>
            </a:r>
            <a:r>
              <a:rPr lang="en-US" sz="2400" dirty="0" smtClean="0">
                <a:latin typeface="Century Gothic"/>
                <a:cs typeface="Century Gothic"/>
              </a:rPr>
              <a:t>contributes </a:t>
            </a:r>
            <a:r>
              <a:rPr lang="en-US" sz="2400" dirty="0">
                <a:latin typeface="Century Gothic"/>
                <a:cs typeface="Century Gothic"/>
              </a:rPr>
              <a:t>to the cultural and intellectual growth of the community.</a:t>
            </a:r>
          </a:p>
          <a:p>
            <a:pPr marL="0" indent="0" algn="just">
              <a:buNone/>
            </a:pPr>
            <a:r>
              <a:rPr lang="en-US" sz="2400" dirty="0" smtClean="0">
                <a:latin typeface="Century Gothic"/>
                <a:cs typeface="Century Gothic"/>
              </a:rPr>
              <a:t>RADIO </a:t>
            </a:r>
            <a:r>
              <a:rPr lang="en-US" sz="2400" dirty="0">
                <a:latin typeface="Century Gothic"/>
                <a:cs typeface="Century Gothic"/>
              </a:rPr>
              <a:t>FUNGLODE comes as a space for dialogue, meeting, sharing, idea generation, creation and promotion open to the entire Dominican society cultural events, projected to the </a:t>
            </a:r>
            <a:r>
              <a:rPr lang="en-US" sz="2400" dirty="0" smtClean="0">
                <a:latin typeface="Century Gothic"/>
                <a:cs typeface="Century Gothic"/>
              </a:rPr>
              <a:t>Dominican Republic and to the </a:t>
            </a:r>
            <a:r>
              <a:rPr lang="en-US" sz="2400" dirty="0">
                <a:latin typeface="Century Gothic"/>
                <a:cs typeface="Century Gothic"/>
              </a:rPr>
              <a:t>world.</a:t>
            </a:r>
          </a:p>
        </p:txBody>
      </p:sp>
      <p:pic>
        <p:nvPicPr>
          <p:cNvPr id="10" name="Picture 9"/>
          <p:cNvPicPr>
            <a:picLocks noChangeAspect="1"/>
          </p:cNvPicPr>
          <p:nvPr/>
        </p:nvPicPr>
        <p:blipFill>
          <a:blip r:embed="rId4">
            <a:alphaModFix amt="58000"/>
          </a:blip>
          <a:stretch>
            <a:fillRect/>
          </a:stretch>
        </p:blipFill>
        <p:spPr>
          <a:xfrm>
            <a:off x="467544" y="332656"/>
            <a:ext cx="3810000" cy="1270000"/>
          </a:xfrm>
          <a:prstGeom prst="rect">
            <a:avLst/>
          </a:prstGeom>
          <a:ln>
            <a:noFill/>
          </a:ln>
          <a:effectLst>
            <a:softEdge rad="112500"/>
          </a:effec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057101009"/>
      </p:ext>
    </p:extLst>
  </p:cSld>
  <p:clrMapOvr>
    <a:masterClrMapping/>
  </p:clrMapOvr>
  <p:transition spd="slow">
    <p:pull/>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5" descr="C:\Users\Martha Tapia\Desktop\power point\Sin título-2-01.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5496" y="-27384"/>
            <a:ext cx="9236075" cy="69500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2" name="Title 1"/>
          <p:cNvSpPr>
            <a:spLocks noGrp="1"/>
          </p:cNvSpPr>
          <p:nvPr>
            <p:ph type="title"/>
          </p:nvPr>
        </p:nvSpPr>
        <p:spPr/>
        <p:txBody>
          <a:bodyPr/>
          <a:lstStyle/>
          <a:p>
            <a:pPr algn="l"/>
            <a:r>
              <a:rPr lang="en-US" sz="3200" dirty="0" smtClean="0">
                <a:latin typeface="Century Gothic"/>
                <a:cs typeface="Century Gothic"/>
              </a:rPr>
              <a:t>Global Film Festival</a:t>
            </a:r>
            <a:endParaRPr lang="en-US" sz="3200" dirty="0">
              <a:latin typeface="Century Gothic"/>
              <a:cs typeface="Century Gothic"/>
            </a:endParaRPr>
          </a:p>
        </p:txBody>
      </p:sp>
      <p:sp>
        <p:nvSpPr>
          <p:cNvPr id="3" name="Content Placeholder 2"/>
          <p:cNvSpPr>
            <a:spLocks noGrp="1"/>
          </p:cNvSpPr>
          <p:nvPr>
            <p:ph idx="1"/>
          </p:nvPr>
        </p:nvSpPr>
        <p:spPr>
          <a:xfrm>
            <a:off x="457200" y="1052736"/>
            <a:ext cx="5626968" cy="4525963"/>
          </a:xfrm>
        </p:spPr>
        <p:txBody>
          <a:bodyPr/>
          <a:lstStyle/>
          <a:p>
            <a:pPr marL="0" indent="0" algn="just">
              <a:buNone/>
            </a:pPr>
            <a:r>
              <a:rPr lang="en-US" sz="1800" dirty="0" smtClean="0">
                <a:latin typeface="Century Gothic"/>
                <a:cs typeface="Century Gothic"/>
              </a:rPr>
              <a:t>What started as an effort to impact the national economy through effective public policies that would create a film industry, FUNGLODE followed that initiative with the creation of the most important film festival in the Dominican Republic.</a:t>
            </a:r>
          </a:p>
          <a:p>
            <a:pPr marL="0" indent="0" algn="just">
              <a:buNone/>
            </a:pPr>
            <a:endParaRPr lang="en-US" sz="1800" dirty="0" smtClean="0">
              <a:latin typeface="Century Gothic"/>
              <a:cs typeface="Century Gothic"/>
            </a:endParaRPr>
          </a:p>
          <a:p>
            <a:pPr marL="0" indent="0" algn="just">
              <a:buNone/>
            </a:pPr>
            <a:r>
              <a:rPr lang="en-US" sz="1800" dirty="0" smtClean="0">
                <a:latin typeface="Century Gothic"/>
                <a:cs typeface="Century Gothic"/>
              </a:rPr>
              <a:t>The </a:t>
            </a:r>
            <a:r>
              <a:rPr lang="en-US" sz="1800" dirty="0">
                <a:latin typeface="Century Gothic"/>
                <a:cs typeface="Century Gothic"/>
              </a:rPr>
              <a:t>Dominican Republic Global Film Festival presents a selection of the best international, documentary and dramatic films to enrich the country’s cinematic culture and take the seventh art to all sectors of Dominican society. The Festival contributes to raising awareness and understanding of global issues through stories about events and people that have left a mark on our lives. It uses film as a way to promote and encourage discussion about social issues, politics and </a:t>
            </a:r>
            <a:r>
              <a:rPr lang="en-US" sz="1800" dirty="0" smtClean="0">
                <a:latin typeface="Century Gothic"/>
                <a:cs typeface="Century Gothic"/>
              </a:rPr>
              <a:t>economics.</a:t>
            </a:r>
            <a:endParaRPr lang="en-US" sz="1800" dirty="0">
              <a:latin typeface="Century Gothic"/>
              <a:cs typeface="Century Gothic"/>
            </a:endParaRPr>
          </a:p>
          <a:p>
            <a:pPr marL="0" indent="0" algn="just">
              <a:buNone/>
            </a:pPr>
            <a:r>
              <a:rPr lang="it-IT" sz="1800" dirty="0">
                <a:latin typeface="Century Gothic"/>
                <a:cs typeface="Century Gothic"/>
                <a:hlinkClick r:id="rId3"/>
              </a:rPr>
              <a:t>http://festivaldecineglobal.org/2013</a:t>
            </a:r>
            <a:r>
              <a:rPr lang="it-IT" sz="1800" dirty="0" smtClean="0">
                <a:latin typeface="Century Gothic"/>
                <a:cs typeface="Century Gothic"/>
                <a:hlinkClick r:id="rId3"/>
              </a:rPr>
              <a:t>/</a:t>
            </a:r>
            <a:endParaRPr lang="it-IT" sz="1800" dirty="0" smtClean="0">
              <a:latin typeface="Century Gothic"/>
              <a:cs typeface="Century Gothic"/>
            </a:endParaRPr>
          </a:p>
          <a:p>
            <a:pPr marL="0" indent="0" algn="just">
              <a:buNone/>
            </a:pPr>
            <a:endParaRPr lang="en-US" sz="1800" dirty="0">
              <a:latin typeface="Century Gothic"/>
              <a:cs typeface="Century Gothic"/>
            </a:endParaRPr>
          </a:p>
        </p:txBody>
      </p:sp>
      <p:pic>
        <p:nvPicPr>
          <p:cNvPr id="6" name="Picture 5"/>
          <p:cNvPicPr>
            <a:picLocks noChangeAspect="1"/>
          </p:cNvPicPr>
          <p:nvPr/>
        </p:nvPicPr>
        <p:blipFill>
          <a:blip r:embed="rId4">
            <a:alphaModFix amt="46000"/>
          </a:blip>
          <a:stretch>
            <a:fillRect/>
          </a:stretch>
        </p:blipFill>
        <p:spPr>
          <a:xfrm>
            <a:off x="6156176" y="548680"/>
            <a:ext cx="2655857" cy="5332546"/>
          </a:xfrm>
          <a:prstGeom prst="rect">
            <a:avLst/>
          </a:prstGeom>
          <a:ln>
            <a:noFill/>
          </a:ln>
          <a:effectLst>
            <a:softEdge rad="112500"/>
          </a:effec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200796221"/>
      </p:ext>
    </p:extLst>
  </p:cSld>
  <p:clrMapOvr>
    <a:masterClrMapping/>
  </p:clrMapOvr>
  <p:transition spd="slow">
    <p:pull/>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5" descr="C:\Users\Martha Tapia\Desktop\power point\Sin título-2-01.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5496" y="7317"/>
            <a:ext cx="9236075" cy="6950075"/>
          </a:xfrm>
          <a:prstGeom prst="rect">
            <a:avLst/>
          </a:prstGeom>
          <a:ln>
            <a:noFill/>
          </a:ln>
          <a:effectLst>
            <a:softEdge rad="112500"/>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2" name="Title 1"/>
          <p:cNvSpPr>
            <a:spLocks noGrp="1"/>
          </p:cNvSpPr>
          <p:nvPr>
            <p:ph type="title"/>
          </p:nvPr>
        </p:nvSpPr>
        <p:spPr>
          <a:xfrm>
            <a:off x="323528" y="476672"/>
            <a:ext cx="5112568" cy="1143000"/>
          </a:xfrm>
        </p:spPr>
        <p:txBody>
          <a:bodyPr/>
          <a:lstStyle/>
          <a:p>
            <a:pPr algn="l"/>
            <a:r>
              <a:rPr lang="en-US" sz="3200" dirty="0"/>
              <a:t>The DR Environmental Film Festival</a:t>
            </a:r>
          </a:p>
        </p:txBody>
      </p:sp>
      <p:pic>
        <p:nvPicPr>
          <p:cNvPr id="4" name="Picture 3"/>
          <p:cNvPicPr>
            <a:picLocks noChangeAspect="1"/>
          </p:cNvPicPr>
          <p:nvPr/>
        </p:nvPicPr>
        <p:blipFill>
          <a:blip r:embed="rId3"/>
          <a:stretch>
            <a:fillRect/>
          </a:stretch>
        </p:blipFill>
        <p:spPr>
          <a:xfrm>
            <a:off x="5148064" y="548680"/>
            <a:ext cx="3190508" cy="1440160"/>
          </a:xfrm>
          <a:prstGeom prst="rect">
            <a:avLst/>
          </a:prstGeom>
          <a:ln>
            <a:noFill/>
          </a:ln>
          <a:effectLst>
            <a:softEdge rad="112500"/>
          </a:effectLst>
        </p:spPr>
      </p:pic>
      <p:sp>
        <p:nvSpPr>
          <p:cNvPr id="3" name="Content Placeholder 2"/>
          <p:cNvSpPr>
            <a:spLocks noGrp="1"/>
          </p:cNvSpPr>
          <p:nvPr>
            <p:ph idx="1"/>
          </p:nvPr>
        </p:nvSpPr>
        <p:spPr>
          <a:xfrm>
            <a:off x="457200" y="2071389"/>
            <a:ext cx="8229600" cy="4525963"/>
          </a:xfrm>
        </p:spPr>
        <p:txBody>
          <a:bodyPr/>
          <a:lstStyle/>
          <a:p>
            <a:pPr marL="0" indent="0" algn="just">
              <a:buNone/>
            </a:pPr>
            <a:r>
              <a:rPr lang="en-US" sz="2000" dirty="0">
                <a:latin typeface="Century Gothic"/>
                <a:cs typeface="Century Gothic"/>
              </a:rPr>
              <a:t>The DR Environmental Film Festival aims to raise awareness and deepen the understanding of environmental issues among Dominican audiences. At the same time, the Festival celebrates the beauty and diversity of the Dominican Republic's natural heritage and offers insights into attitudes and actions that will contribute to its appreciation, conservation and sustainable </a:t>
            </a:r>
            <a:r>
              <a:rPr lang="en-US" sz="2000" dirty="0" smtClean="0">
                <a:latin typeface="Century Gothic"/>
                <a:cs typeface="Century Gothic"/>
              </a:rPr>
              <a:t>use. By </a:t>
            </a:r>
            <a:r>
              <a:rPr lang="en-US" sz="2000" dirty="0">
                <a:latin typeface="Century Gothic"/>
                <a:cs typeface="Century Gothic"/>
              </a:rPr>
              <a:t>screening a diverse selection of high quality films that deal with pressing issues, and by organizing discussion panels with environmental experts, filmmakers and other stakeholders, the Festival seeks to promote dialogue and inspire Dominican audiences to adopt practices that will ensure the country's environmental sustainability and health</a:t>
            </a:r>
            <a:r>
              <a:rPr lang="en-US" sz="2000" dirty="0" smtClean="0">
                <a:latin typeface="Century Gothic"/>
                <a:cs typeface="Century Gothic"/>
              </a:rPr>
              <a:t>.</a:t>
            </a:r>
          </a:p>
          <a:p>
            <a:pPr marL="0" indent="0" algn="just">
              <a:buNone/>
            </a:pPr>
            <a:endParaRPr lang="en-US" sz="2000" dirty="0">
              <a:latin typeface="Century Gothic"/>
              <a:cs typeface="Century Gothic"/>
            </a:endParaRPr>
          </a:p>
          <a:p>
            <a:pPr marL="0" indent="0" algn="just">
              <a:buNone/>
            </a:pPr>
            <a:r>
              <a:rPr lang="en-US" sz="2000" u="sng" dirty="0">
                <a:latin typeface="Century Gothic"/>
                <a:cs typeface="Century Gothic"/>
                <a:hlinkClick r:id="rId4"/>
              </a:rPr>
              <a:t>http://www.dreff.org</a:t>
            </a:r>
            <a:endParaRPr lang="en-US" sz="2000" dirty="0">
              <a:latin typeface="Century Gothic"/>
              <a:cs typeface="Century Gothic"/>
            </a:endParaRPr>
          </a:p>
          <a:p>
            <a:pPr marL="0" indent="0" algn="just">
              <a:buNone/>
            </a:pPr>
            <a:endParaRPr lang="en-US" sz="2000" dirty="0">
              <a:latin typeface="Century Gothic"/>
              <a:cs typeface="Century Gothic"/>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602922691"/>
      </p:ext>
    </p:extLst>
  </p:cSld>
  <p:clrMapOvr>
    <a:masterClrMapping/>
  </p:clrMapOvr>
  <p:transition spd="slow">
    <p:pull/>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5" descr="C:\Users\Martha Tapia\Desktop\power point\Sin título-2-01.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5496" y="-27384"/>
            <a:ext cx="9236075" cy="69500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r>
              <a:rPr lang="en-US" sz="6600" dirty="0" smtClean="0">
                <a:latin typeface="Century Gothic"/>
                <a:cs typeface="Century Gothic"/>
              </a:rPr>
              <a:t>I-Global University</a:t>
            </a:r>
            <a:endParaRPr lang="en-US" sz="6600" dirty="0">
              <a:latin typeface="Century Gothic"/>
              <a:cs typeface="Century Gothic"/>
            </a:endParaRPr>
          </a:p>
        </p:txBody>
      </p:sp>
      <p:pic>
        <p:nvPicPr>
          <p:cNvPr id="5" name="Picture 4"/>
          <p:cNvPicPr>
            <a:picLocks noChangeAspect="1"/>
          </p:cNvPicPr>
          <p:nvPr/>
        </p:nvPicPr>
        <p:blipFill>
          <a:blip r:embed="rId3"/>
          <a:stretch>
            <a:fillRect/>
          </a:stretch>
        </p:blipFill>
        <p:spPr>
          <a:xfrm>
            <a:off x="1043608" y="3068960"/>
            <a:ext cx="7401942" cy="1656184"/>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77209197"/>
      </p:ext>
    </p:extLst>
  </p:cSld>
  <p:clrMapOvr>
    <a:masterClrMapping/>
  </p:clrMapOvr>
  <p:transition spd="slow">
    <p:pull/>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5" descr="C:\Users\Martha Tapia\Desktop\power point\Sin título-2-01.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5496" y="-27384"/>
            <a:ext cx="9236075" cy="69500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2" name="Title 1"/>
          <p:cNvSpPr>
            <a:spLocks noGrp="1"/>
          </p:cNvSpPr>
          <p:nvPr>
            <p:ph type="title"/>
          </p:nvPr>
        </p:nvSpPr>
        <p:spPr/>
        <p:txBody>
          <a:bodyPr/>
          <a:lstStyle/>
          <a:p>
            <a:pPr algn="l"/>
            <a:r>
              <a:rPr lang="en-US" sz="3200" dirty="0" smtClean="0">
                <a:latin typeface="Century Gothic"/>
                <a:cs typeface="Century Gothic"/>
              </a:rPr>
              <a:t>I-Global University</a:t>
            </a:r>
            <a:endParaRPr lang="en-US" sz="3200" dirty="0">
              <a:latin typeface="Century Gothic"/>
              <a:cs typeface="Century Gothic"/>
            </a:endParaRPr>
          </a:p>
        </p:txBody>
      </p:sp>
      <p:sp>
        <p:nvSpPr>
          <p:cNvPr id="3" name="Content Placeholder 2"/>
          <p:cNvSpPr>
            <a:spLocks noGrp="1"/>
          </p:cNvSpPr>
          <p:nvPr>
            <p:ph idx="1"/>
          </p:nvPr>
        </p:nvSpPr>
        <p:spPr/>
        <p:txBody>
          <a:bodyPr/>
          <a:lstStyle/>
          <a:p>
            <a:pPr marL="0" indent="0" algn="just">
              <a:buNone/>
            </a:pPr>
            <a:r>
              <a:rPr lang="en-US" sz="2000" dirty="0" smtClean="0">
                <a:latin typeface="Century Gothic"/>
                <a:cs typeface="Century Gothic"/>
              </a:rPr>
              <a:t>I-Global University is a higher education institution created by FUNGLODE, that offers masters and postgraduate degrees in several fields in social sciences and law.</a:t>
            </a:r>
          </a:p>
          <a:p>
            <a:pPr marL="0" indent="0" algn="just">
              <a:buNone/>
            </a:pPr>
            <a:endParaRPr lang="en-US" sz="2000" dirty="0" smtClean="0">
              <a:latin typeface="Century Gothic"/>
              <a:cs typeface="Century Gothic"/>
            </a:endParaRPr>
          </a:p>
          <a:p>
            <a:pPr marL="0" indent="0" algn="just">
              <a:buNone/>
            </a:pPr>
            <a:r>
              <a:rPr lang="en-US" sz="2000" b="1" dirty="0" smtClean="0">
                <a:latin typeface="Century Gothic"/>
                <a:cs typeface="Century Gothic"/>
              </a:rPr>
              <a:t>History</a:t>
            </a:r>
          </a:p>
          <a:p>
            <a:pPr marL="0" indent="0" algn="just">
              <a:buNone/>
            </a:pPr>
            <a:r>
              <a:rPr lang="en-US" sz="2000" dirty="0" smtClean="0">
                <a:latin typeface="Century Gothic"/>
                <a:cs typeface="Century Gothic"/>
              </a:rPr>
              <a:t>From its early years, training and education was an integral part of FUNGLODE’s work. In every field of study, our centers of studies always included workshops and courses in the working agenda in addition to our presentations and seminars. Our workshops became one week courses, then certificate programs, and eventually FUNGLODE started offering Master Degree Programs in alliance with some of the most prestigious universities in Europe. That led to the creation of the “</a:t>
            </a:r>
            <a:r>
              <a:rPr lang="en-US" sz="2000" dirty="0" err="1" smtClean="0">
                <a:latin typeface="Century Gothic"/>
                <a:cs typeface="Century Gothic"/>
              </a:rPr>
              <a:t>Instituto</a:t>
            </a:r>
            <a:r>
              <a:rPr lang="en-US" sz="2000" dirty="0" smtClean="0">
                <a:latin typeface="Century Gothic"/>
                <a:cs typeface="Century Gothic"/>
              </a:rPr>
              <a:t> Global de Altos </a:t>
            </a:r>
            <a:r>
              <a:rPr lang="en-US" sz="2000" dirty="0" err="1" smtClean="0">
                <a:latin typeface="Century Gothic"/>
                <a:cs typeface="Century Gothic"/>
              </a:rPr>
              <a:t>Estudios</a:t>
            </a:r>
            <a:r>
              <a:rPr lang="en-US" sz="2000" dirty="0" smtClean="0">
                <a:latin typeface="Century Gothic"/>
                <a:cs typeface="Century Gothic"/>
              </a:rPr>
              <a:t> en </a:t>
            </a:r>
            <a:r>
              <a:rPr lang="en-US" sz="2000" dirty="0" err="1" smtClean="0">
                <a:latin typeface="Century Gothic"/>
                <a:cs typeface="Century Gothic"/>
              </a:rPr>
              <a:t>Ciencias</a:t>
            </a:r>
            <a:r>
              <a:rPr lang="en-US" sz="2000" dirty="0" smtClean="0">
                <a:latin typeface="Century Gothic"/>
                <a:cs typeface="Century Gothic"/>
              </a:rPr>
              <a:t> </a:t>
            </a:r>
            <a:r>
              <a:rPr lang="en-US" sz="2000" dirty="0" err="1" smtClean="0">
                <a:latin typeface="Century Gothic"/>
                <a:cs typeface="Century Gothic"/>
              </a:rPr>
              <a:t>Sociales</a:t>
            </a:r>
            <a:r>
              <a:rPr lang="en-US" sz="2000" dirty="0" smtClean="0">
                <a:latin typeface="Century Gothic"/>
                <a:cs typeface="Century Gothic"/>
              </a:rPr>
              <a:t> (</a:t>
            </a:r>
            <a:r>
              <a:rPr lang="en-US" sz="2000" dirty="0" err="1" smtClean="0">
                <a:latin typeface="Century Gothic"/>
                <a:cs typeface="Century Gothic"/>
              </a:rPr>
              <a:t>Iglobal</a:t>
            </a:r>
            <a:r>
              <a:rPr lang="en-US" sz="2000" dirty="0" smtClean="0">
                <a:latin typeface="Century Gothic"/>
                <a:cs typeface="Century Gothic"/>
              </a:rPr>
              <a:t>)”.</a:t>
            </a:r>
          </a:p>
          <a:p>
            <a:pPr marL="0" indent="0" algn="just">
              <a:buNone/>
            </a:pPr>
            <a:endParaRPr lang="en-US" sz="2000" b="1" dirty="0">
              <a:latin typeface="Century Gothic"/>
              <a:cs typeface="Century Gothic"/>
            </a:endParaRPr>
          </a:p>
          <a:p>
            <a:pPr marL="0" indent="0" algn="just">
              <a:buNone/>
            </a:pPr>
            <a:endParaRPr lang="en-US" sz="2000" dirty="0">
              <a:latin typeface="Century Gothic"/>
              <a:cs typeface="Century Gothic"/>
            </a:endParaRPr>
          </a:p>
        </p:txBody>
      </p:sp>
      <p:pic>
        <p:nvPicPr>
          <p:cNvPr id="5" name="Picture 4"/>
          <p:cNvPicPr>
            <a:picLocks noChangeAspect="1"/>
          </p:cNvPicPr>
          <p:nvPr/>
        </p:nvPicPr>
        <p:blipFill>
          <a:blip r:embed="rId3"/>
          <a:stretch>
            <a:fillRect/>
          </a:stretch>
        </p:blipFill>
        <p:spPr>
          <a:xfrm>
            <a:off x="4680520" y="495013"/>
            <a:ext cx="3779912" cy="845755"/>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318889808"/>
      </p:ext>
    </p:extLst>
  </p:cSld>
  <p:clrMapOvr>
    <a:masterClrMapping/>
  </p:clrMapOvr>
  <p:transition spd="slow">
    <p:pull/>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5" descr="C:\Users\Martha Tapia\Desktop\power point\Sin título-2-01.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5496" y="-27384"/>
            <a:ext cx="9236075" cy="69500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2" name="Title 1"/>
          <p:cNvSpPr>
            <a:spLocks noGrp="1"/>
          </p:cNvSpPr>
          <p:nvPr>
            <p:ph type="title"/>
          </p:nvPr>
        </p:nvSpPr>
        <p:spPr/>
        <p:txBody>
          <a:bodyPr/>
          <a:lstStyle/>
          <a:p>
            <a:pPr algn="l"/>
            <a:r>
              <a:rPr lang="en-US" sz="3200" dirty="0" smtClean="0">
                <a:latin typeface="Century Gothic"/>
                <a:cs typeface="Century Gothic"/>
              </a:rPr>
              <a:t>I-Global University </a:t>
            </a:r>
            <a:endParaRPr lang="en-US" sz="3200" dirty="0">
              <a:latin typeface="Century Gothic"/>
              <a:cs typeface="Century Gothic"/>
            </a:endParaRPr>
          </a:p>
        </p:txBody>
      </p:sp>
      <p:sp>
        <p:nvSpPr>
          <p:cNvPr id="3" name="Content Placeholder 2"/>
          <p:cNvSpPr>
            <a:spLocks noGrp="1"/>
          </p:cNvSpPr>
          <p:nvPr>
            <p:ph idx="1"/>
          </p:nvPr>
        </p:nvSpPr>
        <p:spPr>
          <a:xfrm>
            <a:off x="457200" y="1196752"/>
            <a:ext cx="8229600" cy="4525963"/>
          </a:xfrm>
        </p:spPr>
        <p:txBody>
          <a:bodyPr/>
          <a:lstStyle/>
          <a:p>
            <a:pPr marL="0" indent="0" algn="just">
              <a:buNone/>
            </a:pPr>
            <a:r>
              <a:rPr lang="en-US" sz="2000" b="1" dirty="0" smtClean="0">
                <a:latin typeface="Century Gothic"/>
                <a:cs typeface="Century Gothic"/>
              </a:rPr>
              <a:t>Programs. </a:t>
            </a:r>
            <a:r>
              <a:rPr lang="en-US" sz="2000" dirty="0" err="1" smtClean="0">
                <a:latin typeface="Century Gothic"/>
                <a:cs typeface="Century Gothic"/>
              </a:rPr>
              <a:t>Iglobal</a:t>
            </a:r>
            <a:r>
              <a:rPr lang="en-US" sz="2000" dirty="0" smtClean="0">
                <a:latin typeface="Century Gothic"/>
                <a:cs typeface="Century Gothic"/>
              </a:rPr>
              <a:t> currently offers one PhD program, 11 masters degrees and several certificate programs in a diverse array of fields and subjects.</a:t>
            </a:r>
            <a:endParaRPr lang="en-US" sz="2000" b="1" dirty="0">
              <a:latin typeface="Century Gothic"/>
              <a:cs typeface="Century Gothic"/>
            </a:endParaRPr>
          </a:p>
          <a:p>
            <a:pPr marL="0" indent="0" algn="just">
              <a:buNone/>
            </a:pPr>
            <a:r>
              <a:rPr lang="en-US" sz="2000" b="1" dirty="0" smtClean="0">
                <a:latin typeface="Century Gothic"/>
                <a:cs typeface="Century Gothic"/>
              </a:rPr>
              <a:t>Masters Degrees:</a:t>
            </a:r>
          </a:p>
          <a:p>
            <a:pPr marL="0" indent="0" algn="just">
              <a:buNone/>
            </a:pPr>
            <a:endParaRPr lang="en-US" sz="2000" b="1" dirty="0">
              <a:latin typeface="Century Gothic"/>
              <a:cs typeface="Century Gothic"/>
            </a:endParaRPr>
          </a:p>
          <a:p>
            <a:pPr algn="just">
              <a:buFontTx/>
              <a:buChar char="•"/>
            </a:pPr>
            <a:r>
              <a:rPr lang="en-US" sz="2000" b="1" dirty="0" smtClean="0">
                <a:latin typeface="Century Gothic"/>
                <a:cs typeface="Century Gothic"/>
              </a:rPr>
              <a:t>Master in Political Science </a:t>
            </a:r>
            <a:r>
              <a:rPr lang="en-US" sz="2000" dirty="0" smtClean="0">
                <a:latin typeface="Century Gothic"/>
                <a:cs typeface="Century Gothic"/>
              </a:rPr>
              <a:t>Offered jointly with the Universidad de Salamanca, Spain</a:t>
            </a:r>
          </a:p>
          <a:p>
            <a:pPr algn="just">
              <a:buFontTx/>
              <a:buChar char="•"/>
            </a:pPr>
            <a:r>
              <a:rPr lang="en-US" sz="2000" b="1" dirty="0" smtClean="0">
                <a:latin typeface="Century Gothic"/>
                <a:cs typeface="Century Gothic"/>
              </a:rPr>
              <a:t>Master in Administrative Law </a:t>
            </a:r>
            <a:r>
              <a:rPr lang="en-US" sz="2000" dirty="0">
                <a:latin typeface="Century Gothic"/>
                <a:cs typeface="Century Gothic"/>
              </a:rPr>
              <a:t>Offered jointly with the Universidad de Salamanca, </a:t>
            </a:r>
            <a:r>
              <a:rPr lang="en-US" sz="2000" dirty="0" smtClean="0">
                <a:latin typeface="Century Gothic"/>
                <a:cs typeface="Century Gothic"/>
              </a:rPr>
              <a:t>Spain</a:t>
            </a:r>
          </a:p>
          <a:p>
            <a:pPr algn="just">
              <a:buFontTx/>
              <a:buChar char="•"/>
            </a:pPr>
            <a:r>
              <a:rPr lang="en-US" sz="2000" b="1" dirty="0" smtClean="0">
                <a:latin typeface="Century Gothic"/>
                <a:cs typeface="Century Gothic"/>
              </a:rPr>
              <a:t>Master in Public Administration </a:t>
            </a:r>
            <a:r>
              <a:rPr lang="en-US" sz="2000" dirty="0">
                <a:latin typeface="Century Gothic"/>
                <a:cs typeface="Century Gothic"/>
              </a:rPr>
              <a:t>Offered jointly with the Universidad </a:t>
            </a:r>
            <a:r>
              <a:rPr lang="en-US" sz="2000" dirty="0" smtClean="0">
                <a:latin typeface="Century Gothic"/>
                <a:cs typeface="Century Gothic"/>
              </a:rPr>
              <a:t>Ortega &amp; </a:t>
            </a:r>
            <a:r>
              <a:rPr lang="en-US" sz="2000" dirty="0" err="1" smtClean="0">
                <a:latin typeface="Century Gothic"/>
                <a:cs typeface="Century Gothic"/>
              </a:rPr>
              <a:t>Gasset</a:t>
            </a:r>
            <a:r>
              <a:rPr lang="en-US" sz="2000" dirty="0" smtClean="0">
                <a:latin typeface="Century Gothic"/>
                <a:cs typeface="Century Gothic"/>
              </a:rPr>
              <a:t>, </a:t>
            </a:r>
            <a:r>
              <a:rPr lang="en-US" sz="2000" dirty="0">
                <a:latin typeface="Century Gothic"/>
                <a:cs typeface="Century Gothic"/>
              </a:rPr>
              <a:t>Spain</a:t>
            </a:r>
            <a:r>
              <a:rPr lang="en-US" sz="2000" dirty="0" smtClean="0">
                <a:latin typeface="Century Gothic"/>
                <a:cs typeface="Century Gothic"/>
              </a:rPr>
              <a:t>;</a:t>
            </a:r>
          </a:p>
          <a:p>
            <a:pPr algn="just">
              <a:buFontTx/>
              <a:buChar char="•"/>
            </a:pPr>
            <a:r>
              <a:rPr lang="en-US" sz="2000" b="1" dirty="0" smtClean="0">
                <a:latin typeface="Century Gothic"/>
                <a:cs typeface="Century Gothic"/>
              </a:rPr>
              <a:t>Master in Security and Defense </a:t>
            </a:r>
            <a:r>
              <a:rPr lang="en-US" sz="2000" dirty="0">
                <a:latin typeface="Century Gothic"/>
                <a:cs typeface="Century Gothic"/>
              </a:rPr>
              <a:t>Offered jointly with the Universidad </a:t>
            </a:r>
            <a:r>
              <a:rPr lang="en-US" sz="2000" dirty="0" smtClean="0">
                <a:latin typeface="Century Gothic"/>
                <a:cs typeface="Century Gothic"/>
              </a:rPr>
              <a:t>Ortega &amp; </a:t>
            </a:r>
            <a:r>
              <a:rPr lang="en-US" sz="2000" dirty="0" err="1" smtClean="0">
                <a:latin typeface="Century Gothic"/>
                <a:cs typeface="Century Gothic"/>
              </a:rPr>
              <a:t>Gasset</a:t>
            </a:r>
            <a:r>
              <a:rPr lang="en-US" sz="2000" dirty="0" smtClean="0">
                <a:latin typeface="Century Gothic"/>
                <a:cs typeface="Century Gothic"/>
              </a:rPr>
              <a:t>, </a:t>
            </a:r>
            <a:r>
              <a:rPr lang="en-US" sz="2000" dirty="0">
                <a:latin typeface="Century Gothic"/>
                <a:cs typeface="Century Gothic"/>
              </a:rPr>
              <a:t>Spain;</a:t>
            </a:r>
            <a:endParaRPr lang="en-US" sz="2000" b="1" dirty="0" smtClean="0">
              <a:latin typeface="Century Gothic"/>
              <a:cs typeface="Century Gothic"/>
            </a:endParaRPr>
          </a:p>
          <a:p>
            <a:pPr algn="just">
              <a:buFontTx/>
              <a:buChar char="•"/>
            </a:pPr>
            <a:r>
              <a:rPr lang="en-US" sz="2000" b="1" dirty="0" smtClean="0">
                <a:latin typeface="Century Gothic"/>
                <a:cs typeface="Century Gothic"/>
              </a:rPr>
              <a:t>Master in Constitutional Law </a:t>
            </a:r>
            <a:r>
              <a:rPr lang="en-US" sz="2000" dirty="0">
                <a:latin typeface="Century Gothic"/>
                <a:cs typeface="Century Gothic"/>
              </a:rPr>
              <a:t>Offered jointly with the </a:t>
            </a:r>
            <a:r>
              <a:rPr lang="en-US" sz="2000" dirty="0" smtClean="0">
                <a:latin typeface="Century Gothic"/>
                <a:cs typeface="Century Gothic"/>
              </a:rPr>
              <a:t>Sorbonne University, Paris, France;</a:t>
            </a:r>
          </a:p>
          <a:p>
            <a:pPr algn="just">
              <a:buFontTx/>
              <a:buChar char="•"/>
            </a:pPr>
            <a:endParaRPr lang="en-US" sz="2000" dirty="0">
              <a:latin typeface="Century Gothic"/>
              <a:cs typeface="Century Gothic"/>
            </a:endParaRPr>
          </a:p>
          <a:p>
            <a:pPr marL="0" indent="0" algn="just">
              <a:buNone/>
            </a:pPr>
            <a:endParaRPr lang="en-US" sz="2000" dirty="0">
              <a:latin typeface="Century Gothic"/>
              <a:cs typeface="Century Gothic"/>
            </a:endParaRPr>
          </a:p>
        </p:txBody>
      </p:sp>
      <p:pic>
        <p:nvPicPr>
          <p:cNvPr id="5" name="Picture 4"/>
          <p:cNvPicPr>
            <a:picLocks noChangeAspect="1"/>
          </p:cNvPicPr>
          <p:nvPr/>
        </p:nvPicPr>
        <p:blipFill>
          <a:blip r:embed="rId3"/>
          <a:stretch>
            <a:fillRect/>
          </a:stretch>
        </p:blipFill>
        <p:spPr>
          <a:xfrm>
            <a:off x="4680520" y="350997"/>
            <a:ext cx="3779912" cy="845755"/>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234623374"/>
      </p:ext>
    </p:extLst>
  </p:cSld>
  <p:clrMapOvr>
    <a:masterClrMapping/>
  </p:clrMapOvr>
  <p:transition spd="slow">
    <p:pull/>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5" descr="C:\Users\Martha Tapia\Desktop\power point\Sin título-2-01.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5496" y="-27384"/>
            <a:ext cx="9236075" cy="69500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2" name="Title 1"/>
          <p:cNvSpPr>
            <a:spLocks noGrp="1"/>
          </p:cNvSpPr>
          <p:nvPr>
            <p:ph type="title"/>
          </p:nvPr>
        </p:nvSpPr>
        <p:spPr/>
        <p:txBody>
          <a:bodyPr/>
          <a:lstStyle/>
          <a:p>
            <a:pPr algn="l"/>
            <a:r>
              <a:rPr lang="en-US" sz="3200" dirty="0" smtClean="0">
                <a:latin typeface="Century Gothic"/>
                <a:cs typeface="Century Gothic"/>
              </a:rPr>
              <a:t>I-Global University</a:t>
            </a:r>
            <a:endParaRPr lang="en-US" sz="3200" dirty="0">
              <a:latin typeface="Century Gothic"/>
              <a:cs typeface="Century Gothic"/>
            </a:endParaRPr>
          </a:p>
        </p:txBody>
      </p:sp>
      <p:sp>
        <p:nvSpPr>
          <p:cNvPr id="3" name="Content Placeholder 2"/>
          <p:cNvSpPr>
            <a:spLocks noGrp="1"/>
          </p:cNvSpPr>
          <p:nvPr>
            <p:ph idx="1"/>
          </p:nvPr>
        </p:nvSpPr>
        <p:spPr>
          <a:xfrm>
            <a:off x="457200" y="1196752"/>
            <a:ext cx="8229600" cy="4525963"/>
          </a:xfrm>
        </p:spPr>
        <p:txBody>
          <a:bodyPr/>
          <a:lstStyle/>
          <a:p>
            <a:pPr marL="0" indent="0" algn="just">
              <a:buNone/>
            </a:pPr>
            <a:r>
              <a:rPr lang="en-US" sz="2000" b="1" dirty="0" smtClean="0">
                <a:latin typeface="Century Gothic"/>
                <a:cs typeface="Century Gothic"/>
              </a:rPr>
              <a:t>Masters Degrees:</a:t>
            </a:r>
          </a:p>
          <a:p>
            <a:pPr marL="0" indent="0" algn="just">
              <a:buNone/>
            </a:pPr>
            <a:endParaRPr lang="en-US" sz="2000" b="1" dirty="0">
              <a:latin typeface="Century Gothic"/>
              <a:cs typeface="Century Gothic"/>
            </a:endParaRPr>
          </a:p>
          <a:p>
            <a:pPr algn="just">
              <a:buFontTx/>
              <a:buChar char="•"/>
            </a:pPr>
            <a:r>
              <a:rPr lang="en-US" sz="2000" b="1" dirty="0" smtClean="0">
                <a:latin typeface="Century Gothic"/>
                <a:cs typeface="Century Gothic"/>
              </a:rPr>
              <a:t>Master in Urban Planning and Development </a:t>
            </a:r>
            <a:r>
              <a:rPr lang="en-US" sz="2000" dirty="0">
                <a:latin typeface="Century Gothic"/>
                <a:cs typeface="Century Gothic"/>
              </a:rPr>
              <a:t>Offered jointly with the Universidad Ortega &amp; </a:t>
            </a:r>
            <a:r>
              <a:rPr lang="en-US" sz="2000" dirty="0" err="1">
                <a:latin typeface="Century Gothic"/>
                <a:cs typeface="Century Gothic"/>
              </a:rPr>
              <a:t>Gasset</a:t>
            </a:r>
            <a:r>
              <a:rPr lang="en-US" sz="2000" dirty="0">
                <a:latin typeface="Century Gothic"/>
                <a:cs typeface="Century Gothic"/>
              </a:rPr>
              <a:t>, </a:t>
            </a:r>
            <a:r>
              <a:rPr lang="en-US" sz="2000" dirty="0" smtClean="0">
                <a:latin typeface="Century Gothic"/>
                <a:cs typeface="Century Gothic"/>
              </a:rPr>
              <a:t>Spain;</a:t>
            </a:r>
          </a:p>
          <a:p>
            <a:pPr algn="just">
              <a:buFontTx/>
              <a:buChar char="•"/>
            </a:pPr>
            <a:r>
              <a:rPr lang="en-US" sz="2000" b="1" dirty="0" smtClean="0">
                <a:latin typeface="Century Gothic"/>
                <a:cs typeface="Century Gothic"/>
              </a:rPr>
              <a:t>Master in Electricity Regulation </a:t>
            </a:r>
            <a:r>
              <a:rPr lang="en-US" sz="2000" dirty="0">
                <a:latin typeface="Century Gothic"/>
                <a:cs typeface="Century Gothic"/>
              </a:rPr>
              <a:t>Offered jointly with the Universidad </a:t>
            </a:r>
            <a:r>
              <a:rPr lang="en-US" sz="2000" dirty="0" smtClean="0">
                <a:latin typeface="Century Gothic"/>
                <a:cs typeface="Century Gothic"/>
              </a:rPr>
              <a:t>de </a:t>
            </a:r>
            <a:r>
              <a:rPr lang="en-US" sz="2000" dirty="0" err="1" smtClean="0">
                <a:latin typeface="Century Gothic"/>
                <a:cs typeface="Century Gothic"/>
              </a:rPr>
              <a:t>Comillas</a:t>
            </a:r>
            <a:r>
              <a:rPr lang="en-US" sz="2000" dirty="0" smtClean="0">
                <a:latin typeface="Century Gothic"/>
                <a:cs typeface="Century Gothic"/>
              </a:rPr>
              <a:t>, Spain;</a:t>
            </a:r>
          </a:p>
          <a:p>
            <a:pPr algn="just">
              <a:buFontTx/>
              <a:buChar char="•"/>
            </a:pPr>
            <a:r>
              <a:rPr lang="en-US" sz="2000" b="1" dirty="0" smtClean="0">
                <a:latin typeface="Century Gothic"/>
                <a:cs typeface="Century Gothic"/>
              </a:rPr>
              <a:t>Master in International Relations </a:t>
            </a:r>
            <a:r>
              <a:rPr lang="en-US" sz="2000" dirty="0">
                <a:latin typeface="Century Gothic"/>
                <a:cs typeface="Century Gothic"/>
              </a:rPr>
              <a:t>Offered jointly with the Universidad </a:t>
            </a:r>
            <a:r>
              <a:rPr lang="en-US" sz="2000" dirty="0" err="1" smtClean="0">
                <a:latin typeface="Century Gothic"/>
                <a:cs typeface="Century Gothic"/>
              </a:rPr>
              <a:t>Complutense</a:t>
            </a:r>
            <a:r>
              <a:rPr lang="en-US" sz="2000" dirty="0" smtClean="0">
                <a:latin typeface="Century Gothic"/>
                <a:cs typeface="Century Gothic"/>
              </a:rPr>
              <a:t> de Madrid, Spain;</a:t>
            </a:r>
          </a:p>
          <a:p>
            <a:pPr algn="just">
              <a:buFontTx/>
              <a:buChar char="•"/>
            </a:pPr>
            <a:r>
              <a:rPr lang="en-US" sz="2000" b="1" dirty="0" smtClean="0">
                <a:latin typeface="Century Gothic"/>
                <a:cs typeface="Century Gothic"/>
              </a:rPr>
              <a:t>Master in International Business </a:t>
            </a:r>
            <a:r>
              <a:rPr lang="en-US" sz="2000" dirty="0">
                <a:latin typeface="Century Gothic"/>
                <a:cs typeface="Century Gothic"/>
              </a:rPr>
              <a:t>Offered jointly with the Universidad </a:t>
            </a:r>
            <a:r>
              <a:rPr lang="en-US" sz="2000" dirty="0" err="1" smtClean="0">
                <a:latin typeface="Century Gothic"/>
                <a:cs typeface="Century Gothic"/>
              </a:rPr>
              <a:t>Pompeu</a:t>
            </a:r>
            <a:r>
              <a:rPr lang="en-US" sz="2000" dirty="0" smtClean="0">
                <a:latin typeface="Century Gothic"/>
                <a:cs typeface="Century Gothic"/>
              </a:rPr>
              <a:t> </a:t>
            </a:r>
            <a:r>
              <a:rPr lang="en-US" sz="2000" dirty="0" err="1" smtClean="0">
                <a:latin typeface="Century Gothic"/>
                <a:cs typeface="Century Gothic"/>
              </a:rPr>
              <a:t>Fabra</a:t>
            </a:r>
            <a:r>
              <a:rPr lang="en-US" sz="2000" dirty="0" smtClean="0">
                <a:latin typeface="Century Gothic"/>
                <a:cs typeface="Century Gothic"/>
              </a:rPr>
              <a:t>, Spain;</a:t>
            </a:r>
          </a:p>
          <a:p>
            <a:pPr algn="just">
              <a:buFontTx/>
              <a:buChar char="•"/>
            </a:pPr>
            <a:endParaRPr lang="en-US" sz="2000" b="1" dirty="0" smtClean="0">
              <a:latin typeface="Century Gothic"/>
              <a:cs typeface="Century Gothic"/>
            </a:endParaRPr>
          </a:p>
          <a:p>
            <a:pPr algn="just">
              <a:buFontTx/>
              <a:buChar char="•"/>
            </a:pPr>
            <a:endParaRPr lang="en-US" sz="2000" dirty="0">
              <a:latin typeface="Century Gothic"/>
              <a:cs typeface="Century Gothic"/>
            </a:endParaRPr>
          </a:p>
          <a:p>
            <a:pPr marL="0" indent="0" algn="just">
              <a:buNone/>
            </a:pPr>
            <a:endParaRPr lang="en-US" sz="2000" dirty="0">
              <a:latin typeface="Century Gothic"/>
              <a:cs typeface="Century Gothic"/>
            </a:endParaRPr>
          </a:p>
        </p:txBody>
      </p:sp>
      <p:pic>
        <p:nvPicPr>
          <p:cNvPr id="7" name="Picture 6"/>
          <p:cNvPicPr>
            <a:picLocks noChangeAspect="1"/>
          </p:cNvPicPr>
          <p:nvPr/>
        </p:nvPicPr>
        <p:blipFill>
          <a:blip r:embed="rId3"/>
          <a:stretch>
            <a:fillRect/>
          </a:stretch>
        </p:blipFill>
        <p:spPr>
          <a:xfrm>
            <a:off x="4680520" y="495013"/>
            <a:ext cx="3779912" cy="845755"/>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383542720"/>
      </p:ext>
    </p:extLst>
  </p:cSld>
  <p:clrMapOvr>
    <a:masterClrMapping/>
  </p:clrMapOvr>
  <p:transition spd="slow">
    <p:pull/>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5" descr="C:\Users\Martha Tapia\Desktop\power point\Sin título-2-01.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5496" y="-27384"/>
            <a:ext cx="9236075" cy="69500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2" name="Title 1"/>
          <p:cNvSpPr>
            <a:spLocks noGrp="1"/>
          </p:cNvSpPr>
          <p:nvPr>
            <p:ph type="title"/>
          </p:nvPr>
        </p:nvSpPr>
        <p:spPr>
          <a:xfrm>
            <a:off x="457200" y="-27384"/>
            <a:ext cx="8229600" cy="1143000"/>
          </a:xfrm>
        </p:spPr>
        <p:txBody>
          <a:bodyPr/>
          <a:lstStyle/>
          <a:p>
            <a:pPr algn="l"/>
            <a:r>
              <a:rPr lang="en-US" sz="3200" dirty="0" smtClean="0">
                <a:latin typeface="Century Gothic"/>
                <a:cs typeface="Century Gothic"/>
              </a:rPr>
              <a:t>I-Global University</a:t>
            </a:r>
            <a:endParaRPr lang="en-US" sz="3200" dirty="0">
              <a:latin typeface="Century Gothic"/>
              <a:cs typeface="Century Gothic"/>
            </a:endParaRPr>
          </a:p>
        </p:txBody>
      </p:sp>
      <p:pic>
        <p:nvPicPr>
          <p:cNvPr id="8" name="Picture 7"/>
          <p:cNvPicPr>
            <a:picLocks noChangeAspect="1"/>
          </p:cNvPicPr>
          <p:nvPr/>
        </p:nvPicPr>
        <p:blipFill>
          <a:blip r:embed="rId3"/>
          <a:stretch>
            <a:fillRect/>
          </a:stretch>
        </p:blipFill>
        <p:spPr>
          <a:xfrm>
            <a:off x="4499992" y="260648"/>
            <a:ext cx="3779912" cy="845755"/>
          </a:xfrm>
          <a:prstGeom prst="rect">
            <a:avLst/>
          </a:prstGeom>
        </p:spPr>
      </p:pic>
      <p:pic>
        <p:nvPicPr>
          <p:cNvPr id="7" name="Picture 6"/>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652120" y="2492896"/>
            <a:ext cx="2592288" cy="3456384"/>
          </a:xfrm>
          <a:prstGeom prst="rect">
            <a:avLst/>
          </a:prstGeom>
          <a:noFill/>
          <a:ln>
            <a:noFill/>
          </a:ln>
        </p:spPr>
      </p:pic>
      <p:sp>
        <p:nvSpPr>
          <p:cNvPr id="3" name="Content Placeholder 2"/>
          <p:cNvSpPr>
            <a:spLocks noGrp="1"/>
          </p:cNvSpPr>
          <p:nvPr>
            <p:ph idx="1"/>
          </p:nvPr>
        </p:nvSpPr>
        <p:spPr>
          <a:xfrm>
            <a:off x="457200" y="908721"/>
            <a:ext cx="8229600" cy="2664296"/>
          </a:xfrm>
        </p:spPr>
        <p:txBody>
          <a:bodyPr/>
          <a:lstStyle/>
          <a:p>
            <a:pPr marL="0" indent="0" algn="just">
              <a:buNone/>
            </a:pPr>
            <a:r>
              <a:rPr lang="en-US" sz="2000" b="1" dirty="0" smtClean="0">
                <a:latin typeface="Century Gothic"/>
                <a:cs typeface="Century Gothic"/>
              </a:rPr>
              <a:t>Future Plans.</a:t>
            </a:r>
          </a:p>
          <a:p>
            <a:pPr marL="0" indent="0" algn="just">
              <a:buNone/>
            </a:pPr>
            <a:r>
              <a:rPr lang="en-US" sz="2000" dirty="0" smtClean="0">
                <a:latin typeface="Century Gothic"/>
                <a:cs typeface="Century Gothic"/>
              </a:rPr>
              <a:t>Within the next 24 months, </a:t>
            </a:r>
            <a:r>
              <a:rPr lang="en-US" sz="2000" dirty="0" err="1" smtClean="0">
                <a:latin typeface="Century Gothic"/>
                <a:cs typeface="Century Gothic"/>
              </a:rPr>
              <a:t>Iglobal</a:t>
            </a:r>
            <a:r>
              <a:rPr lang="en-US" sz="2000" dirty="0" smtClean="0">
                <a:latin typeface="Century Gothic"/>
                <a:cs typeface="Century Gothic"/>
              </a:rPr>
              <a:t> is planning an expansion, both in its curricular offer and in </a:t>
            </a:r>
            <a:r>
              <a:rPr lang="en-US" sz="2000" dirty="0" err="1" smtClean="0">
                <a:latin typeface="Century Gothic"/>
                <a:cs typeface="Century Gothic"/>
              </a:rPr>
              <a:t>pshysical</a:t>
            </a:r>
            <a:r>
              <a:rPr lang="en-US" sz="2000" dirty="0" smtClean="0">
                <a:latin typeface="Century Gothic"/>
                <a:cs typeface="Century Gothic"/>
              </a:rPr>
              <a:t> infrastructure.  A new building that will offer 20 new classroom, an auditorium and space for administrative offices will take I-global into a new stage of development.</a:t>
            </a:r>
          </a:p>
          <a:p>
            <a:pPr marL="0" indent="0" algn="just">
              <a:buNone/>
            </a:pPr>
            <a:endParaRPr lang="en-US" sz="2000" dirty="0">
              <a:latin typeface="Century Gothic"/>
              <a:cs typeface="Century Gothic"/>
            </a:endParaRPr>
          </a:p>
        </p:txBody>
      </p:sp>
      <p:sp>
        <p:nvSpPr>
          <p:cNvPr id="5" name="TextBox 4"/>
          <p:cNvSpPr txBox="1"/>
          <p:nvPr/>
        </p:nvSpPr>
        <p:spPr>
          <a:xfrm>
            <a:off x="539552" y="2924944"/>
            <a:ext cx="4536504" cy="2831544"/>
          </a:xfrm>
          <a:prstGeom prst="rect">
            <a:avLst/>
          </a:prstGeom>
          <a:noFill/>
        </p:spPr>
        <p:txBody>
          <a:bodyPr wrap="square" rtlCol="0">
            <a:spAutoFit/>
          </a:bodyPr>
          <a:lstStyle/>
          <a:p>
            <a:pPr marL="0" indent="0" algn="just">
              <a:buNone/>
            </a:pPr>
            <a:endParaRPr lang="en-US" sz="2000" dirty="0">
              <a:latin typeface="Century Gothic"/>
              <a:cs typeface="Century Gothic"/>
            </a:endParaRPr>
          </a:p>
          <a:p>
            <a:pPr marL="0" indent="0" algn="just">
              <a:buNone/>
            </a:pPr>
            <a:r>
              <a:rPr lang="en-US" sz="2000" dirty="0">
                <a:latin typeface="Century Gothic"/>
                <a:cs typeface="Century Gothic"/>
              </a:rPr>
              <a:t>The curricular offer will also be expanded to include more programs in business and technology, and to offer executive education in new traits and trends </a:t>
            </a:r>
            <a:r>
              <a:rPr lang="en-US" sz="2000" dirty="0" smtClean="0">
                <a:latin typeface="Century Gothic"/>
                <a:cs typeface="Century Gothic"/>
              </a:rPr>
              <a:t>required to succeed in an complex globalized environment.</a:t>
            </a:r>
            <a:endParaRPr lang="en-US" sz="2000" dirty="0">
              <a:latin typeface="Century Gothic"/>
              <a:cs typeface="Century Gothic"/>
            </a:endParaRPr>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279754800"/>
      </p:ext>
    </p:extLst>
  </p:cSld>
  <p:clrMapOvr>
    <a:masterClrMapping/>
  </p:clrMapOvr>
  <p:transition spd="slow">
    <p:pull/>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5" descr="C:\Users\Martha Tapia\Desktop\power point\Sin título-2-01.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5496" y="-27384"/>
            <a:ext cx="9236075" cy="69500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r>
              <a:rPr lang="en-US" sz="6600" dirty="0" smtClean="0">
                <a:latin typeface="Century Gothic"/>
                <a:cs typeface="Century Gothic"/>
              </a:rPr>
              <a:t>Offices in the US and Europe</a:t>
            </a:r>
            <a:endParaRPr lang="en-US" sz="6600" dirty="0">
              <a:latin typeface="Century Gothic"/>
              <a:cs typeface="Century Gothic"/>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61867690"/>
      </p:ext>
    </p:extLst>
  </p:cSld>
  <p:clrMapOvr>
    <a:masterClrMapping/>
  </p:clrMapOvr>
  <p:transition spd="slow">
    <p:pull/>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5" descr="C:\Users\Martha Tapia\Desktop\power point\Sin título-2-01.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5496" y="-27384"/>
            <a:ext cx="9236075" cy="69500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2" name="Title 1"/>
          <p:cNvSpPr>
            <a:spLocks noGrp="1"/>
          </p:cNvSpPr>
          <p:nvPr>
            <p:ph type="title"/>
          </p:nvPr>
        </p:nvSpPr>
        <p:spPr>
          <a:xfrm>
            <a:off x="457200" y="274638"/>
            <a:ext cx="5987008" cy="1143000"/>
          </a:xfrm>
        </p:spPr>
        <p:txBody>
          <a:bodyPr/>
          <a:lstStyle/>
          <a:p>
            <a:r>
              <a:rPr lang="en-US" sz="3200" dirty="0" smtClean="0">
                <a:latin typeface="Century Gothic"/>
                <a:cs typeface="Century Gothic"/>
              </a:rPr>
              <a:t>Global Foundation for Democracy and Development (GFDD)</a:t>
            </a:r>
            <a:endParaRPr lang="en-US" sz="3200" dirty="0">
              <a:latin typeface="Century Gothic"/>
              <a:cs typeface="Century Gothic"/>
            </a:endParaRPr>
          </a:p>
        </p:txBody>
      </p:sp>
      <p:pic>
        <p:nvPicPr>
          <p:cNvPr id="5" name="Picture 4"/>
          <p:cNvPicPr>
            <a:picLocks noChangeAspect="1"/>
          </p:cNvPicPr>
          <p:nvPr/>
        </p:nvPicPr>
        <p:blipFill>
          <a:blip r:embed="rId3">
            <a:alphaModFix amt="90000"/>
          </a:blip>
          <a:stretch>
            <a:fillRect/>
          </a:stretch>
        </p:blipFill>
        <p:spPr>
          <a:xfrm>
            <a:off x="5956301" y="44624"/>
            <a:ext cx="2000075" cy="1591726"/>
          </a:xfrm>
          <a:prstGeom prst="rect">
            <a:avLst/>
          </a:prstGeom>
          <a:ln>
            <a:noFill/>
          </a:ln>
          <a:effectLst>
            <a:outerShdw blurRad="292100" dist="139700" dir="2700000" algn="tl" rotWithShape="0">
              <a:srgbClr val="333333">
                <a:alpha val="65000"/>
              </a:srgbClr>
            </a:outerShdw>
          </a:effectLst>
        </p:spPr>
      </p:pic>
      <p:sp>
        <p:nvSpPr>
          <p:cNvPr id="3" name="Content Placeholder 2"/>
          <p:cNvSpPr>
            <a:spLocks noGrp="1"/>
          </p:cNvSpPr>
          <p:nvPr>
            <p:ph idx="1"/>
          </p:nvPr>
        </p:nvSpPr>
        <p:spPr/>
        <p:txBody>
          <a:bodyPr/>
          <a:lstStyle/>
          <a:p>
            <a:pPr marL="0" indent="0" algn="just">
              <a:buNone/>
            </a:pPr>
            <a:r>
              <a:rPr lang="en-US" sz="2000" dirty="0" smtClean="0">
                <a:latin typeface="Century Gothic"/>
                <a:cs typeface="Century Gothic"/>
              </a:rPr>
              <a:t>GFDD is the sister institution of FUNGLODE in the United States. It is also a non profit, non </a:t>
            </a:r>
            <a:r>
              <a:rPr lang="en-US" sz="2000" dirty="0">
                <a:latin typeface="Century Gothic"/>
                <a:cs typeface="Century Gothic"/>
              </a:rPr>
              <a:t>partisan organization dedicated to the advancement of global collaboration and exchange relevant to Dominican professionals, general audiences and institutions in </a:t>
            </a:r>
            <a:r>
              <a:rPr lang="en-US" sz="2000" dirty="0" smtClean="0">
                <a:latin typeface="Century Gothic"/>
                <a:cs typeface="Century Gothic"/>
              </a:rPr>
              <a:t>the Dominican Republic </a:t>
            </a:r>
            <a:r>
              <a:rPr lang="en-US" sz="2000" dirty="0">
                <a:latin typeface="Century Gothic"/>
                <a:cs typeface="Century Gothic"/>
              </a:rPr>
              <a:t>and abroad. </a:t>
            </a:r>
            <a:r>
              <a:rPr lang="en-US" sz="2000" dirty="0" smtClean="0">
                <a:latin typeface="Century Gothic"/>
                <a:cs typeface="Century Gothic"/>
              </a:rPr>
              <a:t>GFDD </a:t>
            </a:r>
            <a:r>
              <a:rPr lang="en-US" sz="2000" dirty="0">
                <a:latin typeface="Century Gothic"/>
                <a:cs typeface="Century Gothic"/>
              </a:rPr>
              <a:t>promotes better understanding and appreciation of Dominican culture, values and heritage in the Dominican Republic, US and </a:t>
            </a:r>
            <a:r>
              <a:rPr lang="en-US" sz="2000" dirty="0" smtClean="0">
                <a:latin typeface="Century Gothic"/>
                <a:cs typeface="Century Gothic"/>
              </a:rPr>
              <a:t>worldwide.</a:t>
            </a:r>
          </a:p>
          <a:p>
            <a:pPr marL="0" indent="0" algn="just">
              <a:buNone/>
            </a:pPr>
            <a:endParaRPr lang="en-US" sz="2000" dirty="0">
              <a:latin typeface="Century Gothic"/>
              <a:cs typeface="Century Gothic"/>
            </a:endParaRPr>
          </a:p>
          <a:p>
            <a:pPr marL="0" indent="0" algn="just">
              <a:buNone/>
            </a:pPr>
            <a:r>
              <a:rPr lang="en-US" sz="2000" dirty="0" smtClean="0">
                <a:latin typeface="Century Gothic"/>
                <a:cs typeface="Century Gothic"/>
              </a:rPr>
              <a:t>GFDD manages all FUNGLODE initiatives in the United States. It has offices in New York, and Washington, D.C., where it works closely with the United Nations system and the Organization of American States, respectively.  </a:t>
            </a:r>
          </a:p>
          <a:p>
            <a:pPr marL="0" indent="0" algn="just">
              <a:buNone/>
            </a:pPr>
            <a:endParaRPr lang="en-US" sz="2000" dirty="0">
              <a:latin typeface="Century Gothic"/>
              <a:cs typeface="Century Gothic"/>
            </a:endParaRPr>
          </a:p>
          <a:p>
            <a:pPr marL="0" indent="0" algn="just">
              <a:buNone/>
            </a:pPr>
            <a:r>
              <a:rPr lang="en-US" sz="2000" u="sng" dirty="0">
                <a:latin typeface="Century Gothic"/>
                <a:cs typeface="Century Gothic"/>
                <a:hlinkClick r:id="rId4"/>
              </a:rPr>
              <a:t>http://www.globalfoundationdd.org</a:t>
            </a:r>
            <a:endParaRPr lang="en-US" sz="2000" dirty="0">
              <a:latin typeface="Century Gothic"/>
              <a:cs typeface="Century Gothic"/>
            </a:endParaRPr>
          </a:p>
          <a:p>
            <a:pPr marL="0" indent="0" algn="just">
              <a:buNone/>
            </a:pPr>
            <a:endParaRPr lang="en-US" sz="2000" dirty="0">
              <a:latin typeface="Century Gothic"/>
              <a:cs typeface="Century Gothic"/>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209798031"/>
      </p:ext>
    </p:extLst>
  </p:cSld>
  <p:clrMapOvr>
    <a:masterClrMapping/>
  </p:clrMapOvr>
  <p:transition spd="slow">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50" name="3 Título"/>
          <p:cNvSpPr>
            <a:spLocks noGrp="1"/>
          </p:cNvSpPr>
          <p:nvPr>
            <p:ph type="title"/>
          </p:nvPr>
        </p:nvSpPr>
        <p:spPr/>
        <p:txBody>
          <a:bodyPr/>
          <a:lstStyle/>
          <a:p>
            <a:endParaRPr lang="es-ES" altLang="es-ES" smtClean="0"/>
          </a:p>
        </p:txBody>
      </p:sp>
      <p:pic>
        <p:nvPicPr>
          <p:cNvPr id="2053" name="Picture 5" descr="C:\Users\Martha Tapia\Desktop\power point\Sin título-2-01.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3387" y="-27384"/>
            <a:ext cx="9236075" cy="6950075"/>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5" name="4 Marcador de contenido"/>
          <p:cNvSpPr>
            <a:spLocks noGrp="1"/>
          </p:cNvSpPr>
          <p:nvPr>
            <p:ph idx="1"/>
          </p:nvPr>
        </p:nvSpPr>
        <p:spPr>
          <a:xfrm>
            <a:off x="395536" y="188640"/>
            <a:ext cx="8229600" cy="4525963"/>
          </a:xfrm>
        </p:spPr>
        <p:txBody>
          <a:bodyPr rtlCol="0">
            <a:noAutofit/>
          </a:bodyPr>
          <a:lstStyle/>
          <a:p>
            <a:pPr marL="0" indent="0">
              <a:buNone/>
            </a:pPr>
            <a:r>
              <a:rPr lang="en-US" sz="2400" b="1" dirty="0" smtClean="0">
                <a:latin typeface="Century Gothic"/>
                <a:cs typeface="Century Gothic"/>
              </a:rPr>
              <a:t>Mission</a:t>
            </a:r>
            <a:r>
              <a:rPr lang="en-US" sz="2400" dirty="0">
                <a:latin typeface="Century Gothic"/>
                <a:cs typeface="Century Gothic"/>
              </a:rPr>
              <a:t> </a:t>
            </a:r>
            <a:endParaRPr lang="en-US" sz="2000" dirty="0">
              <a:latin typeface="Century Gothic"/>
              <a:cs typeface="Century Gothic"/>
            </a:endParaRPr>
          </a:p>
          <a:p>
            <a:pPr marL="0" indent="0">
              <a:buNone/>
            </a:pPr>
            <a:endParaRPr lang="en-US" sz="2000" dirty="0">
              <a:latin typeface="Century Gothic"/>
              <a:cs typeface="Century Gothic"/>
            </a:endParaRPr>
          </a:p>
          <a:p>
            <a:pPr marL="0" lvl="0" indent="0" algn="just">
              <a:buNone/>
            </a:pPr>
            <a:r>
              <a:rPr lang="en-US" sz="2000" dirty="0" smtClean="0">
                <a:latin typeface="Century Gothic"/>
                <a:cs typeface="Century Gothic"/>
              </a:rPr>
              <a:t>1) To analyze </a:t>
            </a:r>
            <a:r>
              <a:rPr lang="en-US" sz="2000" dirty="0">
                <a:latin typeface="Century Gothic"/>
                <a:cs typeface="Century Gothic"/>
              </a:rPr>
              <a:t>subjects that </a:t>
            </a:r>
            <a:r>
              <a:rPr lang="en-US" sz="2000" dirty="0" smtClean="0">
                <a:latin typeface="Century Gothic"/>
                <a:cs typeface="Century Gothic"/>
              </a:rPr>
              <a:t>are fundamental in promoting human </a:t>
            </a:r>
            <a:r>
              <a:rPr lang="en-US" sz="2000" dirty="0">
                <a:latin typeface="Century Gothic"/>
                <a:cs typeface="Century Gothic"/>
              </a:rPr>
              <a:t>development and the democratic strengthening of the Dominican Republic, based on national and international </a:t>
            </a:r>
            <a:r>
              <a:rPr lang="en-US" sz="2000" dirty="0" smtClean="0">
                <a:latin typeface="Century Gothic"/>
                <a:cs typeface="Century Gothic"/>
              </a:rPr>
              <a:t>experiences, </a:t>
            </a:r>
            <a:r>
              <a:rPr lang="en-US" sz="2000" dirty="0">
                <a:latin typeface="Century Gothic"/>
                <a:cs typeface="Century Gothic"/>
              </a:rPr>
              <a:t>policy research, exchange programs, publications, conferences, seminars and </a:t>
            </a:r>
            <a:r>
              <a:rPr lang="en-US" sz="2000" dirty="0" smtClean="0">
                <a:latin typeface="Century Gothic"/>
                <a:cs typeface="Century Gothic"/>
              </a:rPr>
              <a:t>workshops.</a:t>
            </a:r>
          </a:p>
          <a:p>
            <a:pPr marL="0" lvl="0" indent="0" algn="just">
              <a:buNone/>
            </a:pPr>
            <a:endParaRPr lang="en-US" sz="2000" dirty="0" smtClean="0">
              <a:latin typeface="Century Gothic"/>
              <a:cs typeface="Century Gothic"/>
            </a:endParaRPr>
          </a:p>
          <a:p>
            <a:pPr marL="0" lvl="0" indent="0" algn="just">
              <a:buNone/>
            </a:pPr>
            <a:r>
              <a:rPr lang="en-US" sz="2000" dirty="0" smtClean="0">
                <a:latin typeface="Century Gothic"/>
                <a:cs typeface="Century Gothic"/>
              </a:rPr>
              <a:t>2) To develop </a:t>
            </a:r>
            <a:r>
              <a:rPr lang="en-US" sz="2000" dirty="0">
                <a:latin typeface="Century Gothic"/>
                <a:cs typeface="Century Gothic"/>
              </a:rPr>
              <a:t>proposals of public policies and action plans that offer responses to our main national programs applying a multidisciplinary approach in benefit of the Dominican </a:t>
            </a:r>
            <a:r>
              <a:rPr lang="en-US" sz="2000" dirty="0" smtClean="0">
                <a:latin typeface="Century Gothic"/>
                <a:cs typeface="Century Gothic"/>
              </a:rPr>
              <a:t>Republic.</a:t>
            </a:r>
          </a:p>
          <a:p>
            <a:pPr marL="0" lvl="0" indent="0" algn="just">
              <a:buNone/>
            </a:pPr>
            <a:endParaRPr lang="en-US" sz="2000" dirty="0">
              <a:latin typeface="Century Gothic"/>
              <a:cs typeface="Century Gothic"/>
            </a:endParaRPr>
          </a:p>
          <a:p>
            <a:pPr marL="0" lvl="0" indent="0" algn="just">
              <a:buNone/>
            </a:pPr>
            <a:r>
              <a:rPr lang="en-US" sz="2000" dirty="0" smtClean="0">
                <a:latin typeface="Century Gothic"/>
                <a:cs typeface="Century Gothic"/>
              </a:rPr>
              <a:t>3)To contribute </a:t>
            </a:r>
            <a:r>
              <a:rPr lang="en-US" sz="2000" dirty="0">
                <a:latin typeface="Century Gothic"/>
                <a:cs typeface="Century Gothic"/>
              </a:rPr>
              <a:t>to the formation of a critical mass in Dominican </a:t>
            </a:r>
            <a:r>
              <a:rPr lang="en-US" sz="2000" dirty="0" smtClean="0">
                <a:latin typeface="Century Gothic"/>
                <a:cs typeface="Century Gothic"/>
              </a:rPr>
              <a:t>society, through </a:t>
            </a:r>
            <a:r>
              <a:rPr lang="en-US" sz="2000" dirty="0">
                <a:latin typeface="Century Gothic"/>
                <a:cs typeface="Century Gothic"/>
              </a:rPr>
              <a:t>academic excellence and exchanges with universities and think tanks of national and international </a:t>
            </a:r>
            <a:r>
              <a:rPr lang="en-US" sz="2000" dirty="0" smtClean="0">
                <a:latin typeface="Century Gothic"/>
                <a:cs typeface="Century Gothic"/>
              </a:rPr>
              <a:t>prestige.</a:t>
            </a:r>
          </a:p>
          <a:p>
            <a:pPr marL="0" lvl="0" indent="0" algn="just">
              <a:buNone/>
            </a:pPr>
            <a:endParaRPr lang="en-US" sz="2000" dirty="0">
              <a:latin typeface="Century Gothic"/>
              <a:cs typeface="Century Gothic"/>
            </a:endParaRPr>
          </a:p>
          <a:p>
            <a:pPr marL="0" lvl="0" indent="0" algn="just">
              <a:buNone/>
            </a:pPr>
            <a:r>
              <a:rPr lang="en-US" sz="2000" dirty="0" smtClean="0">
                <a:latin typeface="Century Gothic"/>
                <a:cs typeface="Century Gothic"/>
              </a:rPr>
              <a:t>4)To promote </a:t>
            </a:r>
            <a:r>
              <a:rPr lang="en-US" sz="2000" dirty="0">
                <a:latin typeface="Century Gothic"/>
                <a:cs typeface="Century Gothic"/>
              </a:rPr>
              <a:t>and incentivize creativity and innovation </a:t>
            </a:r>
            <a:r>
              <a:rPr lang="en-US" sz="2000" dirty="0" smtClean="0">
                <a:latin typeface="Century Gothic"/>
                <a:cs typeface="Century Gothic"/>
              </a:rPr>
              <a:t>through </a:t>
            </a:r>
            <a:r>
              <a:rPr lang="en-US" sz="2000" dirty="0">
                <a:latin typeface="Century Gothic"/>
                <a:cs typeface="Century Gothic"/>
              </a:rPr>
              <a:t>artistic and cultural </a:t>
            </a:r>
            <a:r>
              <a:rPr lang="en-US" sz="2000" dirty="0" smtClean="0">
                <a:latin typeface="Century Gothic"/>
                <a:cs typeface="Century Gothic"/>
              </a:rPr>
              <a:t>initiatives.</a:t>
            </a:r>
            <a:endParaRPr lang="en-US" sz="2000" dirty="0">
              <a:latin typeface="Century Gothic"/>
              <a:cs typeface="Century Gothic"/>
            </a:endParaRPr>
          </a:p>
          <a:p>
            <a:pPr marL="0" indent="0" algn="just">
              <a:buNone/>
            </a:pPr>
            <a:endParaRPr lang="en-US" sz="2400" dirty="0" smtClean="0">
              <a:latin typeface="Century Gothic"/>
              <a:cs typeface="Century Gothic"/>
            </a:endParaRPr>
          </a:p>
          <a:p>
            <a:pPr marL="0" indent="0" algn="ctr" fontAlgn="auto">
              <a:spcAft>
                <a:spcPts val="0"/>
              </a:spcAft>
              <a:buNone/>
              <a:defRPr/>
            </a:pPr>
            <a:endParaRPr lang="en-US" sz="2800" dirty="0" smtClean="0">
              <a:solidFill>
                <a:schemeClr val="tx1">
                  <a:lumMod val="75000"/>
                  <a:lumOff val="25000"/>
                </a:schemeClr>
              </a:solidFill>
              <a:latin typeface="Century Gothic"/>
              <a:cs typeface="Century Gothic"/>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462181865"/>
      </p:ext>
    </p:extLst>
  </p:cSld>
  <p:clrMapOvr>
    <a:masterClrMapping/>
  </p:clrMapOvr>
  <p:transition spd="slow">
    <p:pull/>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5" descr="C:\Users\Martha Tapia\Desktop\power point\Sin título-2-01.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5496" y="-27384"/>
            <a:ext cx="9236075" cy="69500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2" name="Title 1"/>
          <p:cNvSpPr>
            <a:spLocks noGrp="1"/>
          </p:cNvSpPr>
          <p:nvPr>
            <p:ph type="title"/>
          </p:nvPr>
        </p:nvSpPr>
        <p:spPr/>
        <p:txBody>
          <a:bodyPr/>
          <a:lstStyle/>
          <a:p>
            <a:r>
              <a:rPr lang="en-US" sz="3200" dirty="0" err="1" smtClean="0">
                <a:latin typeface="Century Gothic"/>
                <a:cs typeface="Century Gothic"/>
              </a:rPr>
              <a:t>Funglode-Unesco</a:t>
            </a:r>
            <a:r>
              <a:rPr lang="en-US" sz="3200" dirty="0" smtClean="0">
                <a:latin typeface="Century Gothic"/>
                <a:cs typeface="Century Gothic"/>
              </a:rPr>
              <a:t>, Paris</a:t>
            </a:r>
            <a:endParaRPr lang="en-US" sz="3200" dirty="0">
              <a:latin typeface="Century Gothic"/>
              <a:cs typeface="Century Gothic"/>
            </a:endParaRPr>
          </a:p>
        </p:txBody>
      </p:sp>
      <p:sp>
        <p:nvSpPr>
          <p:cNvPr id="3" name="Content Placeholder 2"/>
          <p:cNvSpPr>
            <a:spLocks noGrp="1"/>
          </p:cNvSpPr>
          <p:nvPr>
            <p:ph idx="1"/>
          </p:nvPr>
        </p:nvSpPr>
        <p:spPr>
          <a:xfrm>
            <a:off x="457200" y="1268760"/>
            <a:ext cx="8229600" cy="4525963"/>
          </a:xfrm>
        </p:spPr>
        <p:txBody>
          <a:bodyPr/>
          <a:lstStyle/>
          <a:p>
            <a:pPr marL="0" indent="0">
              <a:buNone/>
            </a:pPr>
            <a:r>
              <a:rPr lang="en-US" sz="2400" dirty="0" smtClean="0">
                <a:latin typeface="Century Gothic"/>
                <a:cs typeface="Century Gothic"/>
              </a:rPr>
              <a:t>In the year 2013, FUNGLODE opened a satellite office inside the headquarters of UNESCO, in Paris, France. This office is the main representation of FUNGLODE in EUROPE, and follows closely all initiatives in education and culture set forth by this international organization. </a:t>
            </a:r>
          </a:p>
          <a:p>
            <a:pPr marL="0" indent="0">
              <a:buNone/>
            </a:pPr>
            <a:endParaRPr lang="en-US" sz="2400" dirty="0">
              <a:latin typeface="Century Gothic"/>
              <a:cs typeface="Century Gothic"/>
            </a:endParaRPr>
          </a:p>
          <a:p>
            <a:pPr marL="0" indent="0">
              <a:buNone/>
            </a:pPr>
            <a:endParaRPr lang="en-US" sz="2400" dirty="0">
              <a:latin typeface="Century Gothic"/>
              <a:cs typeface="Century Gothic"/>
            </a:endParaRPr>
          </a:p>
        </p:txBody>
      </p:sp>
      <p:pic>
        <p:nvPicPr>
          <p:cNvPr id="5" name="Picture 4"/>
          <p:cNvPicPr>
            <a:picLocks noChangeAspect="1"/>
          </p:cNvPicPr>
          <p:nvPr/>
        </p:nvPicPr>
        <p:blipFill>
          <a:blip r:embed="rId3"/>
          <a:stretch>
            <a:fillRect/>
          </a:stretch>
        </p:blipFill>
        <p:spPr>
          <a:xfrm>
            <a:off x="683568" y="3933056"/>
            <a:ext cx="3345285" cy="1570236"/>
          </a:xfrm>
          <a:prstGeom prst="rect">
            <a:avLst/>
          </a:prstGeom>
          <a:ln>
            <a:noFill/>
          </a:ln>
          <a:effectLst>
            <a:softEdge rad="112500"/>
          </a:effectLst>
        </p:spPr>
      </p:pic>
      <p:pic>
        <p:nvPicPr>
          <p:cNvPr id="6" name="Picture 5"/>
          <p:cNvPicPr>
            <a:picLocks noChangeAspect="1"/>
          </p:cNvPicPr>
          <p:nvPr/>
        </p:nvPicPr>
        <p:blipFill>
          <a:blip r:embed="rId4">
            <a:alphaModFix amt="57000"/>
          </a:blip>
          <a:stretch>
            <a:fillRect/>
          </a:stretch>
        </p:blipFill>
        <p:spPr>
          <a:xfrm>
            <a:off x="3995936" y="3284984"/>
            <a:ext cx="3419872" cy="2564904"/>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490783465"/>
      </p:ext>
    </p:extLst>
  </p:cSld>
  <p:clrMapOvr>
    <a:masterClrMapping/>
  </p:clrMapOvr>
  <p:transition spd="slow">
    <p:pull/>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5" descr="C:\Users\Martha Tapia\Desktop\power point\Sin título-2-01.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5496" y="-27384"/>
            <a:ext cx="9236075" cy="69500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r>
              <a:rPr lang="en-US" sz="6600" dirty="0" smtClean="0">
                <a:latin typeface="Century Gothic"/>
                <a:cs typeface="Century Gothic"/>
              </a:rPr>
              <a:t>Stakeholders and Partners </a:t>
            </a:r>
            <a:endParaRPr lang="en-US" sz="6600" dirty="0">
              <a:latin typeface="Century Gothic"/>
              <a:cs typeface="Century Gothic"/>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266110298"/>
      </p:ext>
    </p:extLst>
  </p:cSld>
  <p:clrMapOvr>
    <a:masterClrMapping/>
  </p:clrMapOvr>
  <p:transition spd="slow">
    <p:pull/>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5" descr="C:\Users\Martha Tapia\Desktop\power point\Sin título-2-01.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5496" y="-27384"/>
            <a:ext cx="9236075" cy="69500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2" name="Title 1"/>
          <p:cNvSpPr>
            <a:spLocks noGrp="1"/>
          </p:cNvSpPr>
          <p:nvPr>
            <p:ph type="title"/>
          </p:nvPr>
        </p:nvSpPr>
        <p:spPr>
          <a:xfrm>
            <a:off x="457200" y="44624"/>
            <a:ext cx="8229600" cy="1143000"/>
          </a:xfrm>
        </p:spPr>
        <p:txBody>
          <a:bodyPr/>
          <a:lstStyle/>
          <a:p>
            <a:pPr algn="l"/>
            <a:r>
              <a:rPr lang="en-US" sz="3200" dirty="0" smtClean="0">
                <a:latin typeface="Century Gothic"/>
                <a:cs typeface="Century Gothic"/>
              </a:rPr>
              <a:t>EU-LAC FOUNDATION</a:t>
            </a:r>
            <a:endParaRPr lang="en-US" sz="3200" dirty="0">
              <a:latin typeface="Century Gothic"/>
              <a:cs typeface="Century Gothic"/>
            </a:endParaRPr>
          </a:p>
        </p:txBody>
      </p:sp>
      <p:pic>
        <p:nvPicPr>
          <p:cNvPr id="5" name="Picture 4"/>
          <p:cNvPicPr>
            <a:picLocks noChangeAspect="1"/>
          </p:cNvPicPr>
          <p:nvPr/>
        </p:nvPicPr>
        <p:blipFill>
          <a:blip r:embed="rId3"/>
          <a:stretch>
            <a:fillRect/>
          </a:stretch>
        </p:blipFill>
        <p:spPr>
          <a:xfrm>
            <a:off x="4499992" y="5358344"/>
            <a:ext cx="1443484" cy="1455032"/>
          </a:xfrm>
          <a:prstGeom prst="rect">
            <a:avLst/>
          </a:prstGeom>
        </p:spPr>
      </p:pic>
      <p:sp>
        <p:nvSpPr>
          <p:cNvPr id="3" name="Content Placeholder 2"/>
          <p:cNvSpPr>
            <a:spLocks noGrp="1"/>
          </p:cNvSpPr>
          <p:nvPr>
            <p:ph idx="1"/>
          </p:nvPr>
        </p:nvSpPr>
        <p:spPr>
          <a:xfrm>
            <a:off x="457200" y="1124744"/>
            <a:ext cx="8229600" cy="4525963"/>
          </a:xfrm>
        </p:spPr>
        <p:txBody>
          <a:bodyPr/>
          <a:lstStyle/>
          <a:p>
            <a:pPr marL="0" indent="0" algn="just">
              <a:buNone/>
            </a:pPr>
            <a:r>
              <a:rPr lang="en-US" sz="1800" dirty="0">
                <a:latin typeface="Century Gothic"/>
                <a:cs typeface="Century Gothic"/>
              </a:rPr>
              <a:t>Created in May 2010 by the 6th Summit of Heads of State and Government, the European Union-Latin America and Caribbean Foundation (EU-LAC Foundation) took up its activities in November 2011</a:t>
            </a:r>
            <a:r>
              <a:rPr lang="en-US" sz="1800" dirty="0" smtClean="0">
                <a:latin typeface="Century Gothic"/>
                <a:cs typeface="Century Gothic"/>
              </a:rPr>
              <a:t>. It </a:t>
            </a:r>
            <a:r>
              <a:rPr lang="en-US" sz="1800" dirty="0">
                <a:latin typeface="Century Gothic"/>
                <a:cs typeface="Century Gothic"/>
              </a:rPr>
              <a:t>has its seat in the city of Hamburg, Germany. The EU-LAC Foundation has 62 members: the 33 states of Latin America and the Caribbean, the 28 members of the European Union, and the European Union institutions.</a:t>
            </a:r>
          </a:p>
          <a:p>
            <a:pPr marL="0" indent="0" algn="just">
              <a:buNone/>
            </a:pPr>
            <a:r>
              <a:rPr lang="en-US" sz="1800" dirty="0">
                <a:latin typeface="Century Gothic"/>
                <a:cs typeface="Century Gothic"/>
              </a:rPr>
              <a:t>The Foundation aims at transforming the strategic partnership between the European Union, Latin America and the Caribbean, which was adopted in 1999, into a strengthened and visible reality in which </a:t>
            </a:r>
            <a:r>
              <a:rPr lang="en-US" sz="1800" dirty="0" smtClean="0">
                <a:latin typeface="Century Gothic"/>
                <a:cs typeface="Century Gothic"/>
              </a:rPr>
              <a:t>all societies </a:t>
            </a:r>
            <a:r>
              <a:rPr lang="en-US" sz="1800" dirty="0">
                <a:latin typeface="Century Gothic"/>
                <a:cs typeface="Century Gothic"/>
              </a:rPr>
              <a:t>participate </a:t>
            </a:r>
            <a:r>
              <a:rPr lang="en-US" sz="1800" dirty="0" smtClean="0">
                <a:latin typeface="Century Gothic"/>
                <a:cs typeface="Century Gothic"/>
              </a:rPr>
              <a:t>actively. By election of the 62 countries represented in both regions, EULAC has 2 strategic partners in Latin America; the Economic Council of Latin America and the Caribbean (ECLAC), and the </a:t>
            </a:r>
            <a:r>
              <a:rPr lang="en-US" sz="1800" dirty="0" err="1" smtClean="0">
                <a:latin typeface="Century Gothic"/>
                <a:cs typeface="Century Gothic"/>
              </a:rPr>
              <a:t>Fundación</a:t>
            </a:r>
            <a:r>
              <a:rPr lang="en-US" sz="1800" dirty="0" smtClean="0">
                <a:latin typeface="Century Gothic"/>
                <a:cs typeface="Century Gothic"/>
              </a:rPr>
              <a:t> Global </a:t>
            </a:r>
            <a:r>
              <a:rPr lang="en-US" sz="1800" dirty="0" err="1" smtClean="0">
                <a:latin typeface="Century Gothic"/>
                <a:cs typeface="Century Gothic"/>
              </a:rPr>
              <a:t>Democracia</a:t>
            </a:r>
            <a:r>
              <a:rPr lang="en-US" sz="1800" dirty="0" smtClean="0">
                <a:latin typeface="Century Gothic"/>
                <a:cs typeface="Century Gothic"/>
              </a:rPr>
              <a:t> y </a:t>
            </a:r>
            <a:r>
              <a:rPr lang="en-US" sz="1800" dirty="0" err="1" smtClean="0">
                <a:latin typeface="Century Gothic"/>
                <a:cs typeface="Century Gothic"/>
              </a:rPr>
              <a:t>Desarrollo</a:t>
            </a:r>
            <a:r>
              <a:rPr lang="en-US" sz="1800" dirty="0" smtClean="0">
                <a:latin typeface="Century Gothic"/>
                <a:cs typeface="Century Gothic"/>
              </a:rPr>
              <a:t> (FUNGLODE). As strategic partner to EU-LAC, FUNGLODE assists in executing the foundation’s agenda in the region, particularly in the Caribbean.</a:t>
            </a:r>
            <a:endParaRPr lang="en-US" sz="1800" dirty="0">
              <a:latin typeface="Century Gothic"/>
              <a:cs typeface="Century Gothic"/>
            </a:endParaRPr>
          </a:p>
          <a:p>
            <a:pPr marL="0" indent="0">
              <a:buNone/>
            </a:pPr>
            <a:r>
              <a:rPr lang="en-US" sz="1800" u="sng" dirty="0">
                <a:latin typeface="Century Gothic"/>
                <a:cs typeface="Century Gothic"/>
                <a:hlinkClick r:id="rId4"/>
              </a:rPr>
              <a:t>http://eulacfoundation.org</a:t>
            </a:r>
            <a:endParaRPr lang="en-US" sz="1800" dirty="0">
              <a:latin typeface="Century Gothic"/>
              <a:cs typeface="Century Gothic"/>
            </a:endParaRPr>
          </a:p>
          <a:p>
            <a:pPr marL="0" indent="0">
              <a:buNone/>
            </a:pPr>
            <a:endParaRPr lang="en-US" sz="1800" dirty="0">
              <a:latin typeface="Century Gothic"/>
              <a:cs typeface="Century Gothic"/>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75045743"/>
      </p:ext>
    </p:extLst>
  </p:cSld>
  <p:clrMapOvr>
    <a:masterClrMapping/>
  </p:clrMapOvr>
  <p:transition spd="slow">
    <p:pull/>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5" descr="C:\Users\Martha Tapia\Desktop\power point\Sin título-2-01.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5496" y="-27384"/>
            <a:ext cx="9236075" cy="69500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2" name="Title 1"/>
          <p:cNvSpPr>
            <a:spLocks noGrp="1"/>
          </p:cNvSpPr>
          <p:nvPr>
            <p:ph type="title"/>
          </p:nvPr>
        </p:nvSpPr>
        <p:spPr>
          <a:xfrm>
            <a:off x="457200" y="-27384"/>
            <a:ext cx="8229600" cy="1143000"/>
          </a:xfrm>
        </p:spPr>
        <p:txBody>
          <a:bodyPr/>
          <a:lstStyle/>
          <a:p>
            <a:r>
              <a:rPr lang="en-US" sz="3200" dirty="0" smtClean="0">
                <a:latin typeface="Century Gothic"/>
                <a:cs typeface="Century Gothic"/>
              </a:rPr>
              <a:t>Work with UN System</a:t>
            </a:r>
            <a:endParaRPr lang="en-US" sz="3200" dirty="0">
              <a:latin typeface="Century Gothic"/>
              <a:cs typeface="Century Gothic"/>
            </a:endParaRPr>
          </a:p>
        </p:txBody>
      </p:sp>
      <p:sp>
        <p:nvSpPr>
          <p:cNvPr id="3" name="Content Placeholder 2"/>
          <p:cNvSpPr>
            <a:spLocks noGrp="1"/>
          </p:cNvSpPr>
          <p:nvPr>
            <p:ph idx="1"/>
          </p:nvPr>
        </p:nvSpPr>
        <p:spPr>
          <a:xfrm>
            <a:off x="457200" y="620688"/>
            <a:ext cx="8229600" cy="4525963"/>
          </a:xfrm>
        </p:spPr>
        <p:txBody>
          <a:bodyPr/>
          <a:lstStyle/>
          <a:p>
            <a:pPr marL="0" indent="0" algn="just">
              <a:buNone/>
            </a:pPr>
            <a:endParaRPr lang="en-US" sz="1800" dirty="0">
              <a:latin typeface="Century Gothic"/>
              <a:cs typeface="Century Gothic"/>
            </a:endParaRPr>
          </a:p>
          <a:p>
            <a:pPr marL="0" indent="0" algn="just">
              <a:buNone/>
            </a:pPr>
            <a:r>
              <a:rPr lang="en-US" sz="1800" dirty="0">
                <a:latin typeface="Century Gothic"/>
                <a:cs typeface="Century Gothic"/>
              </a:rPr>
              <a:t>FUNGLODE/GFDD is fully dedicated to promoting and advancing issues at the forefront of the United Nations' agenda. Its Fellows Program chooses areas of research that are fully aligned with ECOSOC topics of interest. Research outcomes and results are then presented during ECOSOC regular sessions at UN Headquarters in New York. FUNGLODE/GFDD regularly participate in UN agencies discussions and meetings and contribute to their reports and position papers</a:t>
            </a:r>
            <a:r>
              <a:rPr lang="en-US" sz="1800" dirty="0" smtClean="0">
                <a:latin typeface="Century Gothic"/>
                <a:cs typeface="Century Gothic"/>
              </a:rPr>
              <a:t>.</a:t>
            </a:r>
          </a:p>
          <a:p>
            <a:pPr marL="0" indent="0" algn="just">
              <a:buNone/>
            </a:pPr>
            <a:endParaRPr lang="en-US" sz="1800" dirty="0">
              <a:latin typeface="Century Gothic"/>
              <a:cs typeface="Century Gothic"/>
            </a:endParaRPr>
          </a:p>
          <a:p>
            <a:pPr marL="0" indent="0" algn="just">
              <a:buNone/>
            </a:pPr>
            <a:r>
              <a:rPr lang="en-US" sz="1800" dirty="0">
                <a:latin typeface="Century Gothic"/>
                <a:cs typeface="Century Gothic"/>
              </a:rPr>
              <a:t>Both FUNGLODE and GFDD have consultative status with the United Nations through the Economic and Social Council (ECOSOC); it has special status with the UN Conference on Trade and Development (UNCTAD), the Department of Public Information (DPI), the Global Compact Office, the Office on Drugs and Crime, and the World Summit on Information Society (WSIS), and the United Nations Educational, Scientific and Cultural Organization (UNESCO), with whom FUNGLODE has a special collaboration agreement and hosts a satellite office in UNESCO’s headquarters</a:t>
            </a:r>
            <a:r>
              <a:rPr lang="en-US" sz="2000" dirty="0">
                <a:latin typeface="Century Gothic"/>
                <a:cs typeface="Century Gothic"/>
              </a:rPr>
              <a:t>.</a:t>
            </a:r>
          </a:p>
          <a:p>
            <a:pPr marL="0" indent="0" algn="just">
              <a:buNone/>
            </a:pPr>
            <a:endParaRPr lang="en-US" sz="1800" dirty="0">
              <a:latin typeface="Century Gothic"/>
              <a:cs typeface="Century Gothic"/>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189946805"/>
      </p:ext>
    </p:extLst>
  </p:cSld>
  <p:clrMapOvr>
    <a:masterClrMapping/>
  </p:clrMapOvr>
  <p:transition spd="slow">
    <p:pull/>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5" descr="C:\Users\Martha Tapia\Desktop\power point\Sin título-2-01.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5496" y="-27384"/>
            <a:ext cx="9236075" cy="69500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2" name="Title 1"/>
          <p:cNvSpPr>
            <a:spLocks noGrp="1"/>
          </p:cNvSpPr>
          <p:nvPr>
            <p:ph type="title"/>
          </p:nvPr>
        </p:nvSpPr>
        <p:spPr>
          <a:xfrm>
            <a:off x="457200" y="-27384"/>
            <a:ext cx="8229600" cy="1143000"/>
          </a:xfrm>
        </p:spPr>
        <p:txBody>
          <a:bodyPr/>
          <a:lstStyle/>
          <a:p>
            <a:r>
              <a:rPr lang="en-US" sz="3200" dirty="0" smtClean="0">
                <a:latin typeface="Century Gothic"/>
                <a:cs typeface="Century Gothic"/>
              </a:rPr>
              <a:t>Work with the OAS and the Inter-</a:t>
            </a:r>
            <a:r>
              <a:rPr lang="en-US" sz="3200" dirty="0">
                <a:latin typeface="Century Gothic"/>
                <a:cs typeface="Century Gothic"/>
              </a:rPr>
              <a:t>A</a:t>
            </a:r>
            <a:r>
              <a:rPr lang="en-US" sz="3200" dirty="0" smtClean="0">
                <a:latin typeface="Century Gothic"/>
                <a:cs typeface="Century Gothic"/>
              </a:rPr>
              <a:t>merican System</a:t>
            </a:r>
            <a:endParaRPr lang="en-US" sz="3200" dirty="0">
              <a:latin typeface="Century Gothic"/>
              <a:cs typeface="Century Gothic"/>
            </a:endParaRPr>
          </a:p>
        </p:txBody>
      </p:sp>
      <p:sp>
        <p:nvSpPr>
          <p:cNvPr id="3" name="Content Placeholder 2"/>
          <p:cNvSpPr>
            <a:spLocks noGrp="1"/>
          </p:cNvSpPr>
          <p:nvPr>
            <p:ph idx="1"/>
          </p:nvPr>
        </p:nvSpPr>
        <p:spPr>
          <a:xfrm>
            <a:off x="457200" y="1052736"/>
            <a:ext cx="8229600" cy="4525963"/>
          </a:xfrm>
        </p:spPr>
        <p:txBody>
          <a:bodyPr/>
          <a:lstStyle/>
          <a:p>
            <a:pPr marL="0" indent="0" algn="just">
              <a:buNone/>
            </a:pPr>
            <a:r>
              <a:rPr lang="en-US" sz="2000" dirty="0" smtClean="0">
                <a:latin typeface="Century Gothic"/>
                <a:cs typeface="Century Gothic"/>
              </a:rPr>
              <a:t>FUNGLODE AND GFDD are both affiliated </a:t>
            </a:r>
            <a:r>
              <a:rPr lang="en-US" sz="2000" dirty="0">
                <a:latin typeface="Century Gothic"/>
                <a:cs typeface="Century Gothic"/>
              </a:rPr>
              <a:t>with the Organization of American States (OAS) and active supporters of the organization's objectives, of the </a:t>
            </a:r>
            <a:r>
              <a:rPr lang="en-US" sz="2000" dirty="0" smtClean="0">
                <a:latin typeface="Century Gothic"/>
                <a:cs typeface="Century Gothic"/>
              </a:rPr>
              <a:t>Inter-American </a:t>
            </a:r>
            <a:r>
              <a:rPr lang="en-US" sz="2000" dirty="0">
                <a:latin typeface="Century Gothic"/>
                <a:cs typeface="Century Gothic"/>
              </a:rPr>
              <a:t>System and the Summit of the Americas program. As members of this community of the civil society, </a:t>
            </a:r>
            <a:r>
              <a:rPr lang="en-US" sz="2000" dirty="0" smtClean="0">
                <a:latin typeface="Century Gothic"/>
                <a:cs typeface="Century Gothic"/>
              </a:rPr>
              <a:t>FUNGLODE is </a:t>
            </a:r>
            <a:r>
              <a:rPr lang="en-US" sz="2000" dirty="0">
                <a:latin typeface="Century Gothic"/>
                <a:cs typeface="Century Gothic"/>
              </a:rPr>
              <a:t>always part of the annual OAS General Assembly and the Summit of the Americas process. Joint specific programs in the following fields are regularly developed and implemented with different departments and divisions of the OAS; democracy, regional integration, trade, environment, education, culture, drug abuse prevention, as well as internships and professional training </a:t>
            </a:r>
            <a:r>
              <a:rPr lang="en-US" sz="2000" dirty="0" smtClean="0">
                <a:latin typeface="Century Gothic"/>
                <a:cs typeface="Century Gothic"/>
              </a:rPr>
              <a:t>opportunities.</a:t>
            </a:r>
            <a:endParaRPr lang="en-US" sz="2000" dirty="0">
              <a:latin typeface="Century Gothic"/>
              <a:cs typeface="Century Gothic"/>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070669940"/>
      </p:ext>
    </p:extLst>
  </p:cSld>
  <p:clrMapOvr>
    <a:masterClrMapping/>
  </p:clrMapOvr>
  <p:transition spd="slow">
    <p:pull/>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5" descr="C:\Users\Martha Tapia\Desktop\power point\Sin título-2-01.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0" y="-26157"/>
            <a:ext cx="9236075" cy="69500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2" name="Title 1"/>
          <p:cNvSpPr>
            <a:spLocks noGrp="1"/>
          </p:cNvSpPr>
          <p:nvPr>
            <p:ph type="title"/>
          </p:nvPr>
        </p:nvSpPr>
        <p:spPr>
          <a:xfrm>
            <a:off x="457200" y="-27384"/>
            <a:ext cx="5842992" cy="1143000"/>
          </a:xfrm>
        </p:spPr>
        <p:txBody>
          <a:bodyPr/>
          <a:lstStyle/>
          <a:p>
            <a:pPr algn="l"/>
            <a:r>
              <a:rPr lang="en-US" sz="2800" dirty="0" smtClean="0">
                <a:latin typeface="Century Gothic"/>
                <a:cs typeface="Century Gothic"/>
              </a:rPr>
              <a:t>Collaboration Agreements.</a:t>
            </a:r>
            <a:endParaRPr lang="en-US" sz="2800" dirty="0">
              <a:latin typeface="Century Gothic"/>
              <a:cs typeface="Century Gothic"/>
            </a:endParaRPr>
          </a:p>
        </p:txBody>
      </p:sp>
      <p:sp>
        <p:nvSpPr>
          <p:cNvPr id="3" name="Content Placeholder 2"/>
          <p:cNvSpPr>
            <a:spLocks noGrp="1"/>
          </p:cNvSpPr>
          <p:nvPr>
            <p:ph idx="1"/>
          </p:nvPr>
        </p:nvSpPr>
        <p:spPr>
          <a:xfrm>
            <a:off x="323528" y="1196753"/>
            <a:ext cx="3456384" cy="3960440"/>
          </a:xfrm>
        </p:spPr>
        <p:txBody>
          <a:bodyPr/>
          <a:lstStyle/>
          <a:p>
            <a:pPr marL="0" indent="0" algn="just">
              <a:buNone/>
            </a:pPr>
            <a:r>
              <a:rPr lang="en-US" sz="1800" dirty="0" smtClean="0">
                <a:latin typeface="Century Gothic"/>
                <a:cs typeface="Century Gothic"/>
              </a:rPr>
              <a:t>FUNGLODE maintains an active working relation with hundreds of think tanks, policy centers, universities and academic organizations all over the world. These agreements allow the permanent exchange of academic resources, scholars, speakers and researchers, in order to maintain a dynamic flow of conferences, courses, publications and cultural activities in the organization.</a:t>
            </a:r>
            <a:endParaRPr lang="en-US" sz="1800" dirty="0">
              <a:latin typeface="Century Gothic"/>
              <a:cs typeface="Century Gothic"/>
            </a:endParaRPr>
          </a:p>
        </p:txBody>
      </p:sp>
      <p:sp>
        <p:nvSpPr>
          <p:cNvPr id="5" name="TextBox 4"/>
          <p:cNvSpPr txBox="1"/>
          <p:nvPr/>
        </p:nvSpPr>
        <p:spPr>
          <a:xfrm>
            <a:off x="3995936" y="908720"/>
            <a:ext cx="4968552" cy="5262980"/>
          </a:xfrm>
          <a:prstGeom prst="rect">
            <a:avLst/>
          </a:prstGeom>
          <a:noFill/>
        </p:spPr>
        <p:txBody>
          <a:bodyPr wrap="square" rtlCol="0">
            <a:spAutoFit/>
          </a:bodyPr>
          <a:lstStyle/>
          <a:p>
            <a:pPr marL="285750" indent="-285750">
              <a:buFontTx/>
              <a:buChar char="•"/>
            </a:pPr>
            <a:r>
              <a:rPr lang="en-US" sz="1600" dirty="0" smtClean="0">
                <a:latin typeface="Century Gothic"/>
                <a:cs typeface="Century Gothic"/>
              </a:rPr>
              <a:t>Inter American Dialogue</a:t>
            </a:r>
          </a:p>
          <a:p>
            <a:pPr marL="285750" indent="-285750">
              <a:buFontTx/>
              <a:buChar char="•"/>
            </a:pPr>
            <a:r>
              <a:rPr lang="en-US" sz="1600" dirty="0" smtClean="0">
                <a:latin typeface="Century Gothic"/>
                <a:cs typeface="Century Gothic"/>
              </a:rPr>
              <a:t>Georgetown University</a:t>
            </a:r>
          </a:p>
          <a:p>
            <a:pPr marL="285750" indent="-285750">
              <a:buFontTx/>
              <a:buChar char="•"/>
            </a:pPr>
            <a:r>
              <a:rPr lang="en-US" sz="1600" dirty="0" smtClean="0">
                <a:latin typeface="Century Gothic"/>
                <a:cs typeface="Century Gothic"/>
              </a:rPr>
              <a:t>George Washington University</a:t>
            </a:r>
          </a:p>
          <a:p>
            <a:pPr marL="285750" indent="-285750">
              <a:buFontTx/>
              <a:buChar char="•"/>
            </a:pPr>
            <a:r>
              <a:rPr lang="en-US" sz="1600" dirty="0" smtClean="0">
                <a:latin typeface="Century Gothic"/>
                <a:cs typeface="Century Gothic"/>
              </a:rPr>
              <a:t>The Earth Institute, Columbia University</a:t>
            </a:r>
          </a:p>
          <a:p>
            <a:pPr marL="285750" indent="-285750">
              <a:buFontTx/>
              <a:buChar char="•"/>
            </a:pPr>
            <a:r>
              <a:rPr lang="en-US" sz="1600" dirty="0" smtClean="0">
                <a:latin typeface="Century Gothic"/>
                <a:cs typeface="Century Gothic"/>
              </a:rPr>
              <a:t>New York University School of Law</a:t>
            </a:r>
          </a:p>
          <a:p>
            <a:pPr marL="285750" indent="-285750">
              <a:buFontTx/>
              <a:buChar char="•"/>
            </a:pPr>
            <a:r>
              <a:rPr lang="en-US" sz="1600" dirty="0" smtClean="0">
                <a:latin typeface="Century Gothic"/>
                <a:cs typeface="Century Gothic"/>
              </a:rPr>
              <a:t>New York Institute of Finance</a:t>
            </a:r>
          </a:p>
          <a:p>
            <a:pPr marL="285750" indent="-285750">
              <a:buFontTx/>
              <a:buChar char="•"/>
            </a:pPr>
            <a:r>
              <a:rPr lang="en-US" sz="1600" dirty="0" smtClean="0">
                <a:latin typeface="Century Gothic"/>
                <a:cs typeface="Century Gothic"/>
              </a:rPr>
              <a:t>Carnegie Endowment for International Peace</a:t>
            </a:r>
          </a:p>
          <a:p>
            <a:pPr marL="285750" indent="-285750">
              <a:buFontTx/>
              <a:buChar char="•"/>
            </a:pPr>
            <a:r>
              <a:rPr lang="en-US" sz="1600" dirty="0" smtClean="0">
                <a:latin typeface="Century Gothic"/>
                <a:cs typeface="Century Gothic"/>
              </a:rPr>
              <a:t>IDEA International</a:t>
            </a:r>
          </a:p>
          <a:p>
            <a:pPr marL="285750" indent="-285750">
              <a:buFontTx/>
              <a:buChar char="•"/>
            </a:pPr>
            <a:r>
              <a:rPr lang="en-US" sz="1600" dirty="0" err="1" smtClean="0">
                <a:latin typeface="Century Gothic"/>
                <a:cs typeface="Century Gothic"/>
              </a:rPr>
              <a:t>Fundación</a:t>
            </a:r>
            <a:r>
              <a:rPr lang="en-US" sz="1600" dirty="0" smtClean="0">
                <a:latin typeface="Century Gothic"/>
                <a:cs typeface="Century Gothic"/>
              </a:rPr>
              <a:t> </a:t>
            </a:r>
            <a:r>
              <a:rPr lang="en-US" sz="1600" dirty="0" err="1" smtClean="0">
                <a:latin typeface="Century Gothic"/>
                <a:cs typeface="Century Gothic"/>
              </a:rPr>
              <a:t>Getulio</a:t>
            </a:r>
            <a:r>
              <a:rPr lang="en-US" sz="1600" dirty="0" smtClean="0">
                <a:latin typeface="Century Gothic"/>
                <a:cs typeface="Century Gothic"/>
              </a:rPr>
              <a:t> Vargas</a:t>
            </a:r>
          </a:p>
          <a:p>
            <a:pPr marL="285750" indent="-285750">
              <a:buFontTx/>
              <a:buChar char="•"/>
            </a:pPr>
            <a:r>
              <a:rPr lang="en-US" sz="1600" dirty="0" smtClean="0">
                <a:latin typeface="Century Gothic"/>
                <a:cs typeface="Century Gothic"/>
              </a:rPr>
              <a:t>Red </a:t>
            </a:r>
            <a:r>
              <a:rPr lang="en-US" sz="1600" dirty="0" err="1" smtClean="0">
                <a:latin typeface="Century Gothic"/>
                <a:cs typeface="Century Gothic"/>
              </a:rPr>
              <a:t>Iberoamericana</a:t>
            </a:r>
            <a:r>
              <a:rPr lang="en-US" sz="1600" dirty="0" smtClean="0">
                <a:latin typeface="Century Gothic"/>
                <a:cs typeface="Century Gothic"/>
              </a:rPr>
              <a:t> de </a:t>
            </a:r>
            <a:r>
              <a:rPr lang="en-US" sz="1600" dirty="0" err="1" smtClean="0">
                <a:latin typeface="Century Gothic"/>
                <a:cs typeface="Century Gothic"/>
              </a:rPr>
              <a:t>Estudios</a:t>
            </a:r>
            <a:r>
              <a:rPr lang="en-US" sz="1600" dirty="0" smtClean="0">
                <a:latin typeface="Century Gothic"/>
                <a:cs typeface="Century Gothic"/>
              </a:rPr>
              <a:t> </a:t>
            </a:r>
            <a:r>
              <a:rPr lang="en-US" sz="1600" dirty="0" err="1" smtClean="0">
                <a:latin typeface="Century Gothic"/>
                <a:cs typeface="Century Gothic"/>
              </a:rPr>
              <a:t>Internacionales</a:t>
            </a:r>
            <a:r>
              <a:rPr lang="en-US" sz="1600" dirty="0" smtClean="0">
                <a:latin typeface="Century Gothic"/>
                <a:cs typeface="Century Gothic"/>
              </a:rPr>
              <a:t> (RIBEI)</a:t>
            </a:r>
          </a:p>
          <a:p>
            <a:pPr marL="285750" indent="-285750">
              <a:buFontTx/>
              <a:buChar char="•"/>
            </a:pPr>
            <a:r>
              <a:rPr lang="en-US" sz="1600" dirty="0" err="1" smtClean="0">
                <a:latin typeface="Century Gothic"/>
                <a:cs typeface="Century Gothic"/>
              </a:rPr>
              <a:t>Fundación</a:t>
            </a:r>
            <a:r>
              <a:rPr lang="en-US" sz="1600" dirty="0" smtClean="0">
                <a:latin typeface="Century Gothic"/>
                <a:cs typeface="Century Gothic"/>
              </a:rPr>
              <a:t> IDEAS</a:t>
            </a:r>
          </a:p>
          <a:p>
            <a:pPr marL="285750" indent="-285750">
              <a:buFontTx/>
              <a:buChar char="•"/>
            </a:pPr>
            <a:r>
              <a:rPr lang="en-US" sz="1600" dirty="0" err="1" smtClean="0">
                <a:latin typeface="Century Gothic"/>
                <a:cs typeface="Century Gothic"/>
              </a:rPr>
              <a:t>Secretaría</a:t>
            </a:r>
            <a:r>
              <a:rPr lang="en-US" sz="1600" dirty="0" smtClean="0">
                <a:latin typeface="Century Gothic"/>
                <a:cs typeface="Century Gothic"/>
              </a:rPr>
              <a:t> General </a:t>
            </a:r>
            <a:r>
              <a:rPr lang="en-US" sz="1600" dirty="0" err="1" smtClean="0">
                <a:latin typeface="Century Gothic"/>
                <a:cs typeface="Century Gothic"/>
              </a:rPr>
              <a:t>Iberoamericana</a:t>
            </a:r>
            <a:r>
              <a:rPr lang="en-US" sz="1600" dirty="0" smtClean="0">
                <a:latin typeface="Century Gothic"/>
                <a:cs typeface="Century Gothic"/>
              </a:rPr>
              <a:t> (SEGIB)</a:t>
            </a:r>
          </a:p>
          <a:p>
            <a:pPr marL="285750" indent="-285750">
              <a:buFontTx/>
              <a:buChar char="•"/>
            </a:pPr>
            <a:r>
              <a:rPr lang="en-US" sz="1600" dirty="0" err="1" smtClean="0">
                <a:latin typeface="Century Gothic"/>
                <a:cs typeface="Century Gothic"/>
              </a:rPr>
              <a:t>Fundación</a:t>
            </a:r>
            <a:r>
              <a:rPr lang="en-US" sz="1600" dirty="0" smtClean="0">
                <a:latin typeface="Century Gothic"/>
                <a:cs typeface="Century Gothic"/>
              </a:rPr>
              <a:t> </a:t>
            </a:r>
            <a:r>
              <a:rPr lang="en-US" sz="1600" dirty="0" err="1" smtClean="0">
                <a:latin typeface="Century Gothic"/>
                <a:cs typeface="Century Gothic"/>
              </a:rPr>
              <a:t>Latinoamericana</a:t>
            </a:r>
            <a:r>
              <a:rPr lang="en-US" sz="1600" dirty="0" smtClean="0">
                <a:latin typeface="Century Gothic"/>
                <a:cs typeface="Century Gothic"/>
              </a:rPr>
              <a:t> </a:t>
            </a:r>
            <a:r>
              <a:rPr lang="en-US" sz="1600" dirty="0" err="1" smtClean="0">
                <a:latin typeface="Century Gothic"/>
                <a:cs typeface="Century Gothic"/>
              </a:rPr>
              <a:t>para</a:t>
            </a:r>
            <a:r>
              <a:rPr lang="en-US" sz="1600" dirty="0" smtClean="0">
                <a:latin typeface="Century Gothic"/>
                <a:cs typeface="Century Gothic"/>
              </a:rPr>
              <a:t> </a:t>
            </a:r>
            <a:r>
              <a:rPr lang="en-US" sz="1600" dirty="0" err="1" smtClean="0">
                <a:latin typeface="Century Gothic"/>
                <a:cs typeface="Century Gothic"/>
              </a:rPr>
              <a:t>las</a:t>
            </a:r>
            <a:r>
              <a:rPr lang="en-US" sz="1600" dirty="0" smtClean="0">
                <a:latin typeface="Century Gothic"/>
                <a:cs typeface="Century Gothic"/>
              </a:rPr>
              <a:t> </a:t>
            </a:r>
            <a:r>
              <a:rPr lang="en-US" sz="1600" dirty="0" err="1" smtClean="0">
                <a:latin typeface="Century Gothic"/>
                <a:cs typeface="Century Gothic"/>
              </a:rPr>
              <a:t>ciencias</a:t>
            </a:r>
            <a:r>
              <a:rPr lang="en-US" sz="1600" dirty="0" smtClean="0">
                <a:latin typeface="Century Gothic"/>
                <a:cs typeface="Century Gothic"/>
              </a:rPr>
              <a:t> </a:t>
            </a:r>
            <a:r>
              <a:rPr lang="en-US" sz="1600" dirty="0" err="1" smtClean="0">
                <a:latin typeface="Century Gothic"/>
                <a:cs typeface="Century Gothic"/>
              </a:rPr>
              <a:t>sociales</a:t>
            </a:r>
            <a:r>
              <a:rPr lang="en-US" sz="1600" dirty="0" smtClean="0">
                <a:latin typeface="Century Gothic"/>
                <a:cs typeface="Century Gothic"/>
              </a:rPr>
              <a:t> (FLACSO)</a:t>
            </a:r>
          </a:p>
          <a:p>
            <a:pPr marL="285750" indent="-285750">
              <a:buFontTx/>
              <a:buChar char="•"/>
            </a:pPr>
            <a:r>
              <a:rPr lang="en-US" sz="1600" dirty="0" err="1" smtClean="0">
                <a:latin typeface="Century Gothic"/>
                <a:cs typeface="Century Gothic"/>
              </a:rPr>
              <a:t>Consejo</a:t>
            </a:r>
            <a:r>
              <a:rPr lang="en-US" sz="1600" dirty="0" smtClean="0">
                <a:latin typeface="Century Gothic"/>
                <a:cs typeface="Century Gothic"/>
              </a:rPr>
              <a:t> </a:t>
            </a:r>
            <a:r>
              <a:rPr lang="en-US" sz="1600" dirty="0" err="1" smtClean="0">
                <a:latin typeface="Century Gothic"/>
                <a:cs typeface="Century Gothic"/>
              </a:rPr>
              <a:t>Económico</a:t>
            </a:r>
            <a:r>
              <a:rPr lang="en-US" sz="1600" dirty="0" smtClean="0">
                <a:latin typeface="Century Gothic"/>
                <a:cs typeface="Century Gothic"/>
              </a:rPr>
              <a:t> de </a:t>
            </a:r>
            <a:r>
              <a:rPr lang="en-US" sz="1600" dirty="0" err="1" smtClean="0">
                <a:latin typeface="Century Gothic"/>
                <a:cs typeface="Century Gothic"/>
              </a:rPr>
              <a:t>América</a:t>
            </a:r>
            <a:r>
              <a:rPr lang="en-US" sz="1600" dirty="0" smtClean="0">
                <a:latin typeface="Century Gothic"/>
                <a:cs typeface="Century Gothic"/>
              </a:rPr>
              <a:t> Latina (CEPAL)</a:t>
            </a:r>
          </a:p>
          <a:p>
            <a:pPr marL="285750" indent="-285750">
              <a:buFontTx/>
              <a:buChar char="•"/>
            </a:pPr>
            <a:r>
              <a:rPr lang="en-US" sz="1600" dirty="0" err="1" smtClean="0">
                <a:latin typeface="Century Gothic"/>
                <a:cs typeface="Century Gothic"/>
              </a:rPr>
              <a:t>Institue</a:t>
            </a:r>
            <a:r>
              <a:rPr lang="en-US" sz="1600" dirty="0" smtClean="0">
                <a:latin typeface="Century Gothic"/>
                <a:cs typeface="Century Gothic"/>
              </a:rPr>
              <a:t> Des </a:t>
            </a:r>
            <a:r>
              <a:rPr lang="en-US" sz="1600" dirty="0" err="1" smtClean="0">
                <a:latin typeface="Century Gothic"/>
                <a:cs typeface="Century Gothic"/>
              </a:rPr>
              <a:t>Ameriques</a:t>
            </a:r>
            <a:r>
              <a:rPr lang="en-US" sz="1600" dirty="0" smtClean="0">
                <a:latin typeface="Century Gothic"/>
                <a:cs typeface="Century Gothic"/>
              </a:rPr>
              <a:t> (</a:t>
            </a:r>
            <a:r>
              <a:rPr lang="en-US" sz="1600" dirty="0" err="1" smtClean="0">
                <a:latin typeface="Century Gothic"/>
                <a:cs typeface="Century Gothic"/>
              </a:rPr>
              <a:t>iDa</a:t>
            </a:r>
            <a:r>
              <a:rPr lang="en-US" sz="1600" dirty="0" smtClean="0">
                <a:latin typeface="Century Gothic"/>
                <a:cs typeface="Century Gothic"/>
              </a:rPr>
              <a:t>)</a:t>
            </a:r>
          </a:p>
          <a:p>
            <a:pPr marL="285750" indent="-285750">
              <a:buFontTx/>
              <a:buChar char="•"/>
            </a:pPr>
            <a:endParaRPr lang="en-US" sz="1600" dirty="0" smtClean="0">
              <a:latin typeface="Century Gothic"/>
              <a:cs typeface="Century Gothic"/>
            </a:endParaRPr>
          </a:p>
          <a:p>
            <a:pPr marL="285750" indent="-285750">
              <a:buFontTx/>
              <a:buChar char="•"/>
            </a:pPr>
            <a:endParaRPr lang="en-US" sz="1600" dirty="0">
              <a:latin typeface="Century Gothic"/>
              <a:cs typeface="Century Gothic"/>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137027749"/>
      </p:ext>
    </p:extLst>
  </p:cSld>
  <p:clrMapOvr>
    <a:masterClrMapping/>
  </p:clrMapOvr>
  <p:transition spd="slow">
    <p:pull/>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5" descr="C:\Users\Martha Tapia\Desktop\power point\Sin título-2-01.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5496" y="-27384"/>
            <a:ext cx="9236075" cy="69500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2" name="Title 1"/>
          <p:cNvSpPr>
            <a:spLocks noGrp="1"/>
          </p:cNvSpPr>
          <p:nvPr>
            <p:ph type="title"/>
          </p:nvPr>
        </p:nvSpPr>
        <p:spPr/>
        <p:txBody>
          <a:bodyPr/>
          <a:lstStyle/>
          <a:p>
            <a:pPr algn="just"/>
            <a:r>
              <a:rPr lang="en-US" dirty="0" smtClean="0"/>
              <a:t>Financials </a:t>
            </a:r>
            <a:endParaRPr lang="en-US" dirty="0"/>
          </a:p>
        </p:txBody>
      </p:sp>
      <p:sp>
        <p:nvSpPr>
          <p:cNvPr id="3" name="Content Placeholder 2"/>
          <p:cNvSpPr>
            <a:spLocks noGrp="1"/>
          </p:cNvSpPr>
          <p:nvPr>
            <p:ph idx="1"/>
          </p:nvPr>
        </p:nvSpPr>
        <p:spPr/>
        <p:txBody>
          <a:bodyPr/>
          <a:lstStyle/>
          <a:p>
            <a:pPr marL="0" indent="0" algn="just">
              <a:buNone/>
            </a:pPr>
            <a:r>
              <a:rPr lang="en-US" sz="2000" dirty="0" smtClean="0">
                <a:latin typeface="Century Gothic"/>
                <a:cs typeface="Century Gothic"/>
              </a:rPr>
              <a:t>As outlined in this presentation, FUNGLODE offers hundreds of academic and cultural initiatives and projects, all of them for the benefit of social advancement of the Dominican Republic and Latin America. Funding for all these endeavors come from different sources, and we are constantly innovating in order to come up with new ways of financing our operations. </a:t>
            </a:r>
          </a:p>
          <a:p>
            <a:pPr marL="0" indent="0" algn="ctr">
              <a:buNone/>
            </a:pPr>
            <a:r>
              <a:rPr lang="en-US" sz="2000" b="1" dirty="0" smtClean="0">
                <a:latin typeface="Century Gothic"/>
                <a:cs typeface="Century Gothic"/>
              </a:rPr>
              <a:t>Main Sources of Funding</a:t>
            </a:r>
          </a:p>
          <a:p>
            <a:pPr algn="ctr"/>
            <a:r>
              <a:rPr lang="en-US" sz="2000" dirty="0" smtClean="0">
                <a:latin typeface="Century Gothic"/>
                <a:cs typeface="Century Gothic"/>
              </a:rPr>
              <a:t>Revenues from our seed capital</a:t>
            </a:r>
          </a:p>
          <a:p>
            <a:pPr algn="ctr"/>
            <a:r>
              <a:rPr lang="en-US" sz="2000" dirty="0" smtClean="0">
                <a:latin typeface="Century Gothic"/>
                <a:cs typeface="Century Gothic"/>
              </a:rPr>
              <a:t>I-Global University</a:t>
            </a:r>
          </a:p>
          <a:p>
            <a:pPr algn="ctr"/>
            <a:r>
              <a:rPr lang="en-US" sz="2000" dirty="0" smtClean="0">
                <a:latin typeface="Century Gothic"/>
                <a:cs typeface="Century Gothic"/>
              </a:rPr>
              <a:t>Fundraising activities with Private Sector</a:t>
            </a:r>
          </a:p>
          <a:p>
            <a:pPr algn="ctr"/>
            <a:r>
              <a:rPr lang="en-US" sz="2000" dirty="0" smtClean="0">
                <a:latin typeface="Century Gothic"/>
                <a:cs typeface="Century Gothic"/>
              </a:rPr>
              <a:t> Multilateral institutions (IDB, CAF)</a:t>
            </a:r>
          </a:p>
          <a:p>
            <a:pPr algn="ctr"/>
            <a:r>
              <a:rPr lang="en-US" sz="2000" dirty="0" smtClean="0">
                <a:latin typeface="Century Gothic"/>
                <a:cs typeface="Century Gothic"/>
              </a:rPr>
              <a:t>European Union Cooperation</a:t>
            </a:r>
          </a:p>
          <a:p>
            <a:pPr algn="ctr"/>
            <a:r>
              <a:rPr lang="en-US" sz="2000" dirty="0" smtClean="0">
                <a:latin typeface="Century Gothic"/>
                <a:cs typeface="Century Gothic"/>
              </a:rPr>
              <a:t>Corporate Sponsors</a:t>
            </a:r>
            <a:endParaRPr lang="en-US" sz="2000" dirty="0">
              <a:latin typeface="Century Gothic"/>
              <a:cs typeface="Century Gothic"/>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851060289"/>
      </p:ext>
    </p:extLst>
  </p:cSld>
  <p:clrMapOvr>
    <a:masterClrMapping/>
  </p:clrMapOvr>
  <p:transition spd="slow">
    <p:pull/>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5" descr="C:\Users\Martha Tapia\Desktop\power point\Sin título-2-01.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5496" y="-27384"/>
            <a:ext cx="9236075" cy="69500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3" name="Content Placeholder 2"/>
          <p:cNvSpPr>
            <a:spLocks noGrp="1"/>
          </p:cNvSpPr>
          <p:nvPr>
            <p:ph idx="1"/>
          </p:nvPr>
        </p:nvSpPr>
        <p:spPr>
          <a:xfrm>
            <a:off x="457200" y="764704"/>
            <a:ext cx="8229600" cy="5361459"/>
          </a:xfrm>
        </p:spPr>
        <p:txBody>
          <a:bodyPr/>
          <a:lstStyle/>
          <a:p>
            <a:pPr marL="0" indent="0" algn="ctr">
              <a:buNone/>
            </a:pPr>
            <a:r>
              <a:rPr lang="en-US" sz="2400" b="1" dirty="0" smtClean="0">
                <a:latin typeface="Century Gothic"/>
                <a:cs typeface="Century Gothic"/>
              </a:rPr>
              <a:t>Contact Information</a:t>
            </a:r>
          </a:p>
          <a:p>
            <a:pPr marL="0" indent="0" algn="ctr">
              <a:spcBef>
                <a:spcPts val="0"/>
              </a:spcBef>
              <a:buNone/>
            </a:pPr>
            <a:endParaRPr lang="en-US" sz="2000" b="1" dirty="0" smtClean="0">
              <a:latin typeface="Century Gothic"/>
              <a:cs typeface="Century Gothic"/>
            </a:endParaRPr>
          </a:p>
          <a:p>
            <a:pPr marL="0" indent="0" algn="ctr">
              <a:spcBef>
                <a:spcPts val="0"/>
              </a:spcBef>
              <a:buNone/>
            </a:pPr>
            <a:r>
              <a:rPr lang="en-US" sz="2000" dirty="0" smtClean="0">
                <a:latin typeface="Century Gothic"/>
                <a:cs typeface="Century Gothic"/>
              </a:rPr>
              <a:t>Dr. Marco Herrera</a:t>
            </a:r>
          </a:p>
          <a:p>
            <a:pPr marL="0" indent="0" algn="ctr">
              <a:spcBef>
                <a:spcPts val="0"/>
              </a:spcBef>
              <a:buNone/>
            </a:pPr>
            <a:r>
              <a:rPr lang="en-US" sz="2000" dirty="0" smtClean="0">
                <a:latin typeface="Century Gothic"/>
                <a:cs typeface="Century Gothic"/>
              </a:rPr>
              <a:t>Executive Director</a:t>
            </a:r>
          </a:p>
          <a:p>
            <a:pPr marL="0" indent="0" algn="ctr">
              <a:spcBef>
                <a:spcPts val="0"/>
              </a:spcBef>
              <a:buNone/>
            </a:pPr>
            <a:r>
              <a:rPr lang="en-US" sz="2000" dirty="0" err="1" smtClean="0">
                <a:latin typeface="Century Gothic"/>
                <a:cs typeface="Century Gothic"/>
              </a:rPr>
              <a:t>Fundación</a:t>
            </a:r>
            <a:r>
              <a:rPr lang="en-US" sz="2000" dirty="0" smtClean="0">
                <a:latin typeface="Century Gothic"/>
                <a:cs typeface="Century Gothic"/>
              </a:rPr>
              <a:t> Global </a:t>
            </a:r>
            <a:r>
              <a:rPr lang="en-US" sz="2000" dirty="0" err="1" smtClean="0">
                <a:latin typeface="Century Gothic"/>
                <a:cs typeface="Century Gothic"/>
              </a:rPr>
              <a:t>Democracia</a:t>
            </a:r>
            <a:r>
              <a:rPr lang="en-US" sz="2000" dirty="0" smtClean="0">
                <a:latin typeface="Century Gothic"/>
                <a:cs typeface="Century Gothic"/>
              </a:rPr>
              <a:t> y </a:t>
            </a:r>
            <a:r>
              <a:rPr lang="en-US" sz="2000" dirty="0" err="1" smtClean="0">
                <a:latin typeface="Century Gothic"/>
                <a:cs typeface="Century Gothic"/>
              </a:rPr>
              <a:t>Desarrollo</a:t>
            </a:r>
            <a:r>
              <a:rPr lang="en-US" sz="2000" dirty="0">
                <a:latin typeface="Century Gothic"/>
                <a:cs typeface="Century Gothic"/>
              </a:rPr>
              <a:t> </a:t>
            </a:r>
            <a:r>
              <a:rPr lang="en-US" sz="2000" dirty="0" smtClean="0">
                <a:latin typeface="Century Gothic"/>
                <a:cs typeface="Century Gothic"/>
              </a:rPr>
              <a:t>(FUNGLODE)</a:t>
            </a:r>
            <a:br>
              <a:rPr lang="en-US" sz="2000" dirty="0" smtClean="0">
                <a:latin typeface="Century Gothic"/>
                <a:cs typeface="Century Gothic"/>
              </a:rPr>
            </a:br>
            <a:r>
              <a:rPr lang="en-US" sz="2000" dirty="0" err="1" smtClean="0">
                <a:latin typeface="Century Gothic"/>
                <a:cs typeface="Century Gothic"/>
              </a:rPr>
              <a:t>Calle</a:t>
            </a:r>
            <a:r>
              <a:rPr lang="en-US" sz="2000" dirty="0" smtClean="0">
                <a:latin typeface="Century Gothic"/>
                <a:cs typeface="Century Gothic"/>
              </a:rPr>
              <a:t> </a:t>
            </a:r>
            <a:r>
              <a:rPr lang="en-US" sz="2000" dirty="0" err="1" smtClean="0">
                <a:latin typeface="Century Gothic"/>
                <a:cs typeface="Century Gothic"/>
              </a:rPr>
              <a:t>Capitán</a:t>
            </a:r>
            <a:r>
              <a:rPr lang="en-US" sz="2000" dirty="0" smtClean="0">
                <a:latin typeface="Century Gothic"/>
                <a:cs typeface="Century Gothic"/>
              </a:rPr>
              <a:t> Eugenio de </a:t>
            </a:r>
            <a:r>
              <a:rPr lang="en-US" sz="2000" dirty="0" err="1" smtClean="0">
                <a:latin typeface="Century Gothic"/>
                <a:cs typeface="Century Gothic"/>
              </a:rPr>
              <a:t>Marchena</a:t>
            </a:r>
            <a:r>
              <a:rPr lang="en-US" sz="2000" dirty="0" smtClean="0">
                <a:latin typeface="Century Gothic"/>
                <a:cs typeface="Century Gothic"/>
              </a:rPr>
              <a:t> 26</a:t>
            </a:r>
          </a:p>
          <a:p>
            <a:pPr marL="0" indent="0" algn="ctr">
              <a:spcBef>
                <a:spcPts val="0"/>
              </a:spcBef>
              <a:buNone/>
            </a:pPr>
            <a:r>
              <a:rPr lang="en-US" sz="2000" dirty="0" smtClean="0">
                <a:latin typeface="Century Gothic"/>
                <a:cs typeface="Century Gothic"/>
              </a:rPr>
              <a:t>La </a:t>
            </a:r>
            <a:r>
              <a:rPr lang="en-US" sz="2000" dirty="0" err="1" smtClean="0">
                <a:latin typeface="Century Gothic"/>
                <a:cs typeface="Century Gothic"/>
              </a:rPr>
              <a:t>Esperilla</a:t>
            </a:r>
            <a:r>
              <a:rPr lang="en-US" sz="2000" dirty="0" smtClean="0">
                <a:latin typeface="Century Gothic"/>
                <a:cs typeface="Century Gothic"/>
              </a:rPr>
              <a:t>, Santo Domingo, Dominican Republic</a:t>
            </a:r>
          </a:p>
          <a:p>
            <a:pPr marL="0" indent="0" algn="ctr">
              <a:spcBef>
                <a:spcPts val="0"/>
              </a:spcBef>
              <a:buNone/>
            </a:pPr>
            <a:r>
              <a:rPr lang="en-US" sz="2000" dirty="0" smtClean="0">
                <a:latin typeface="Century Gothic"/>
                <a:cs typeface="Century Gothic"/>
              </a:rPr>
              <a:t>809.685.9966</a:t>
            </a:r>
          </a:p>
          <a:p>
            <a:pPr marL="0" indent="0" algn="ctr">
              <a:spcBef>
                <a:spcPts val="0"/>
              </a:spcBef>
              <a:buNone/>
            </a:pPr>
            <a:endParaRPr lang="en-US" sz="2000" dirty="0">
              <a:latin typeface="Century Gothic"/>
              <a:cs typeface="Century Gothic"/>
            </a:endParaRPr>
          </a:p>
          <a:p>
            <a:pPr marL="0" indent="0" algn="ctr">
              <a:spcBef>
                <a:spcPts val="0"/>
              </a:spcBef>
              <a:buNone/>
            </a:pPr>
            <a:r>
              <a:rPr lang="en-US" sz="2000" dirty="0" smtClean="0">
                <a:latin typeface="Century Gothic"/>
                <a:cs typeface="Century Gothic"/>
                <a:hlinkClick r:id="rId3"/>
              </a:rPr>
              <a:t>m.herrera@funglode.org</a:t>
            </a:r>
            <a:endParaRPr lang="en-US" sz="2000" dirty="0" smtClean="0">
              <a:latin typeface="Century Gothic"/>
              <a:cs typeface="Century Gothic"/>
            </a:endParaRPr>
          </a:p>
          <a:p>
            <a:pPr marL="0" indent="0" algn="ctr">
              <a:spcBef>
                <a:spcPts val="0"/>
              </a:spcBef>
              <a:buNone/>
            </a:pPr>
            <a:endParaRPr lang="en-US" sz="2000" dirty="0" smtClean="0">
              <a:latin typeface="Century Gothic"/>
              <a:cs typeface="Century Gothic"/>
            </a:endParaRPr>
          </a:p>
          <a:p>
            <a:pPr marL="0" indent="0" algn="ctr">
              <a:spcBef>
                <a:spcPts val="0"/>
              </a:spcBef>
              <a:buNone/>
            </a:pPr>
            <a:endParaRPr lang="en-US" sz="2000" dirty="0">
              <a:latin typeface="Century Gothic"/>
              <a:cs typeface="Century Gothic"/>
            </a:endParaRPr>
          </a:p>
          <a:p>
            <a:pPr marL="0" indent="0" algn="ctr">
              <a:spcBef>
                <a:spcPts val="0"/>
              </a:spcBef>
              <a:buNone/>
            </a:pPr>
            <a:endParaRPr lang="en-US" sz="2000" dirty="0">
              <a:latin typeface="Century Gothic"/>
              <a:cs typeface="Century Gothic"/>
            </a:endParaRPr>
          </a:p>
          <a:p>
            <a:pPr marL="0" indent="0" algn="ctr">
              <a:buNone/>
            </a:pPr>
            <a:r>
              <a:rPr lang="en-US" sz="2400" dirty="0" smtClean="0">
                <a:latin typeface="Century Gothic"/>
                <a:cs typeface="Century Gothic"/>
                <a:hlinkClick r:id="rId4"/>
              </a:rPr>
              <a:t>www.Funglode.org</a:t>
            </a:r>
            <a:endParaRPr lang="en-US" sz="2400" dirty="0" smtClean="0">
              <a:latin typeface="Century Gothic"/>
              <a:cs typeface="Century Gothic"/>
            </a:endParaRPr>
          </a:p>
          <a:p>
            <a:pPr marL="0" indent="0" algn="ctr">
              <a:buNone/>
            </a:pPr>
            <a:endParaRPr lang="en-US" sz="2400" dirty="0">
              <a:latin typeface="Century Gothic"/>
              <a:cs typeface="Century Gothic"/>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45950477"/>
      </p:ext>
    </p:extLst>
  </p:cSld>
  <p:clrMapOvr>
    <a:masterClrMapping/>
  </p:clrMapOvr>
  <p:transition spd="slow">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p:cNvPicPr>
            <a:picLocks noGrp="1" noChangeAspect="1"/>
          </p:cNvPicPr>
          <p:nvPr>
            <p:ph idx="1"/>
          </p:nvPr>
        </p:nvPicPr>
        <p:blipFill>
          <a:blip r:embed="rId2"/>
          <a:srcRect t="9332" b="9332"/>
          <a:stretch>
            <a:fillRect/>
          </a:stretch>
        </p:blipFill>
        <p:spPr/>
      </p:pic>
      <p:pic>
        <p:nvPicPr>
          <p:cNvPr id="4" name="Picture 5" descr="C:\Users\Martha Tapia\Desktop\power point\Sin título-2-01.jpg"/>
          <p:cNvPicPr>
            <a:picLocks noChangeAspect="1" noChangeArrowheads="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3387" y="-27384"/>
            <a:ext cx="9236075" cy="6950075"/>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6" name="Picture 5"/>
          <p:cNvPicPr>
            <a:picLocks noChangeAspect="1"/>
          </p:cNvPicPr>
          <p:nvPr/>
        </p:nvPicPr>
        <p:blipFill>
          <a:blip r:embed="rId2">
            <a:alphaModFix amt="67000"/>
          </a:blip>
          <a:stretch>
            <a:fillRect/>
          </a:stretch>
        </p:blipFill>
        <p:spPr>
          <a:xfrm>
            <a:off x="4552607" y="188640"/>
            <a:ext cx="4472773" cy="3024336"/>
          </a:xfrm>
          <a:prstGeom prst="rect">
            <a:avLst/>
          </a:prstGeom>
          <a:ln>
            <a:noFill/>
          </a:ln>
          <a:effectLst>
            <a:reflection blurRad="6350" stA="50000" endA="300" endPos="55000" dir="5400000" sy="-100000" algn="bl" rotWithShape="0"/>
            <a:softEdge rad="112500"/>
          </a:effectLst>
        </p:spPr>
      </p:pic>
      <p:sp>
        <p:nvSpPr>
          <p:cNvPr id="7" name="TextBox 6"/>
          <p:cNvSpPr txBox="1"/>
          <p:nvPr/>
        </p:nvSpPr>
        <p:spPr>
          <a:xfrm>
            <a:off x="251520" y="332656"/>
            <a:ext cx="4320480" cy="3847207"/>
          </a:xfrm>
          <a:prstGeom prst="rect">
            <a:avLst/>
          </a:prstGeom>
          <a:noFill/>
        </p:spPr>
        <p:txBody>
          <a:bodyPr wrap="square" rtlCol="0">
            <a:spAutoFit/>
          </a:bodyPr>
          <a:lstStyle/>
          <a:p>
            <a:pPr algn="just"/>
            <a:r>
              <a:rPr lang="en-US" sz="2800" b="1" dirty="0" smtClean="0">
                <a:latin typeface="Century Gothic"/>
                <a:cs typeface="Century Gothic"/>
              </a:rPr>
              <a:t>Leadership.</a:t>
            </a:r>
            <a:endParaRPr lang="en-US" sz="2000" dirty="0" smtClean="0">
              <a:latin typeface="Century Gothic"/>
              <a:cs typeface="Century Gothic"/>
            </a:endParaRPr>
          </a:p>
          <a:p>
            <a:pPr algn="just"/>
            <a:r>
              <a:rPr lang="en-US" dirty="0" err="1" smtClean="0">
                <a:latin typeface="Century Gothic"/>
                <a:cs typeface="Century Gothic"/>
              </a:rPr>
              <a:t>Dr. Leonel</a:t>
            </a:r>
            <a:r>
              <a:rPr lang="en-US" dirty="0" smtClean="0">
                <a:latin typeface="Century Gothic"/>
                <a:cs typeface="Century Gothic"/>
              </a:rPr>
              <a:t> </a:t>
            </a:r>
            <a:r>
              <a:rPr lang="en-US" dirty="0" err="1">
                <a:latin typeface="Century Gothic"/>
                <a:cs typeface="Century Gothic"/>
              </a:rPr>
              <a:t>Fernández</a:t>
            </a:r>
            <a:r>
              <a:rPr lang="en-US" dirty="0">
                <a:latin typeface="Century Gothic"/>
                <a:cs typeface="Century Gothic"/>
              </a:rPr>
              <a:t>, former President of the Dominican Republic, founded the organization </a:t>
            </a:r>
            <a:r>
              <a:rPr lang="en-US" dirty="0" smtClean="0">
                <a:latin typeface="Century Gothic"/>
                <a:cs typeface="Century Gothic"/>
              </a:rPr>
              <a:t>after </a:t>
            </a:r>
            <a:r>
              <a:rPr lang="en-US" dirty="0">
                <a:latin typeface="Century Gothic"/>
                <a:cs typeface="Century Gothic"/>
              </a:rPr>
              <a:t>finishing his first term in the year </a:t>
            </a:r>
            <a:r>
              <a:rPr lang="en-US" dirty="0" smtClean="0">
                <a:latin typeface="Century Gothic"/>
                <a:cs typeface="Century Gothic"/>
              </a:rPr>
              <a:t>2000. </a:t>
            </a:r>
          </a:p>
          <a:p>
            <a:pPr algn="just"/>
            <a:endParaRPr lang="en-US" dirty="0">
              <a:latin typeface="Century Gothic"/>
              <a:cs typeface="Century Gothic"/>
            </a:endParaRPr>
          </a:p>
          <a:p>
            <a:pPr algn="just"/>
            <a:r>
              <a:rPr lang="en-US" dirty="0" smtClean="0">
                <a:latin typeface="Century Gothic"/>
                <a:cs typeface="Century Gothic"/>
              </a:rPr>
              <a:t>Dr</a:t>
            </a:r>
            <a:r>
              <a:rPr lang="en-US" dirty="0">
                <a:latin typeface="Century Gothic"/>
                <a:cs typeface="Century Gothic"/>
              </a:rPr>
              <a:t>. </a:t>
            </a:r>
            <a:r>
              <a:rPr lang="en-US" dirty="0" err="1" smtClean="0">
                <a:latin typeface="Century Gothic"/>
                <a:cs typeface="Century Gothic"/>
              </a:rPr>
              <a:t>Fernández</a:t>
            </a:r>
            <a:r>
              <a:rPr lang="en-US" dirty="0" smtClean="0">
                <a:latin typeface="Century Gothic"/>
                <a:cs typeface="Century Gothic"/>
              </a:rPr>
              <a:t> has been the </a:t>
            </a:r>
            <a:r>
              <a:rPr lang="en-US" dirty="0">
                <a:latin typeface="Century Gothic"/>
                <a:cs typeface="Century Gothic"/>
              </a:rPr>
              <a:t>most influential </a:t>
            </a:r>
            <a:r>
              <a:rPr lang="en-US" dirty="0" smtClean="0">
                <a:latin typeface="Century Gothic"/>
                <a:cs typeface="Century Gothic"/>
              </a:rPr>
              <a:t>politician </a:t>
            </a:r>
            <a:r>
              <a:rPr lang="en-US" dirty="0">
                <a:latin typeface="Century Gothic"/>
                <a:cs typeface="Century Gothic"/>
              </a:rPr>
              <a:t>in the Dominican Republic during the last 20 </a:t>
            </a:r>
            <a:r>
              <a:rPr lang="en-US" dirty="0" smtClean="0">
                <a:latin typeface="Century Gothic"/>
                <a:cs typeface="Century Gothic"/>
              </a:rPr>
              <a:t>years; </a:t>
            </a:r>
            <a:r>
              <a:rPr lang="en-US" dirty="0">
                <a:latin typeface="Century Gothic"/>
                <a:cs typeface="Century Gothic"/>
              </a:rPr>
              <a:t>a strong leader that is considered one of the most seasoned and prestigious statesmen in Latin America and the Caribbean. </a:t>
            </a:r>
          </a:p>
        </p:txBody>
      </p:sp>
      <p:sp>
        <p:nvSpPr>
          <p:cNvPr id="3" name="TextBox 2"/>
          <p:cNvSpPr txBox="1"/>
          <p:nvPr/>
        </p:nvSpPr>
        <p:spPr>
          <a:xfrm>
            <a:off x="323528" y="4350003"/>
            <a:ext cx="4248472" cy="2308324"/>
          </a:xfrm>
          <a:prstGeom prst="rect">
            <a:avLst/>
          </a:prstGeom>
          <a:noFill/>
        </p:spPr>
        <p:txBody>
          <a:bodyPr wrap="square" rtlCol="0">
            <a:spAutoFit/>
          </a:bodyPr>
          <a:lstStyle/>
          <a:p>
            <a:pPr algn="just"/>
            <a:r>
              <a:rPr lang="en-US" dirty="0">
                <a:latin typeface="Century Gothic"/>
                <a:cs typeface="Century Gothic"/>
              </a:rPr>
              <a:t>During his time as president he achieved a sustained </a:t>
            </a:r>
            <a:r>
              <a:rPr lang="en-US" dirty="0" smtClean="0">
                <a:latin typeface="Century Gothic"/>
                <a:cs typeface="Century Gothic"/>
              </a:rPr>
              <a:t>and </a:t>
            </a:r>
            <a:r>
              <a:rPr lang="en-US" dirty="0">
                <a:latin typeface="Century Gothic"/>
                <a:cs typeface="Century Gothic"/>
              </a:rPr>
              <a:t>unprecedented growth of the economy of an average of 7% a year and </a:t>
            </a:r>
            <a:r>
              <a:rPr lang="en-US" dirty="0" smtClean="0">
                <a:latin typeface="Century Gothic"/>
                <a:cs typeface="Century Gothic"/>
              </a:rPr>
              <a:t>was able to reduce </a:t>
            </a:r>
            <a:r>
              <a:rPr lang="en-US" dirty="0">
                <a:latin typeface="Century Gothic"/>
                <a:cs typeface="Century Gothic"/>
              </a:rPr>
              <a:t>extreme poverty by approximately 10%</a:t>
            </a:r>
            <a:r>
              <a:rPr lang="en-US" dirty="0" smtClean="0">
                <a:latin typeface="Century Gothic"/>
                <a:cs typeface="Century Gothic"/>
              </a:rPr>
              <a:t>.  </a:t>
            </a:r>
          </a:p>
          <a:p>
            <a:pPr algn="just"/>
            <a:endParaRPr lang="en-US" dirty="0">
              <a:latin typeface="Century Gothic"/>
              <a:cs typeface="Century Gothic"/>
            </a:endParaRPr>
          </a:p>
        </p:txBody>
      </p:sp>
      <p:sp>
        <p:nvSpPr>
          <p:cNvPr id="8" name="TextBox 7"/>
          <p:cNvSpPr txBox="1"/>
          <p:nvPr/>
        </p:nvSpPr>
        <p:spPr>
          <a:xfrm>
            <a:off x="4644008" y="4892967"/>
            <a:ext cx="4392488" cy="1200329"/>
          </a:xfrm>
          <a:prstGeom prst="rect">
            <a:avLst/>
          </a:prstGeom>
          <a:noFill/>
        </p:spPr>
        <p:txBody>
          <a:bodyPr wrap="square" rtlCol="0">
            <a:spAutoFit/>
          </a:bodyPr>
          <a:lstStyle/>
          <a:p>
            <a:pPr algn="just"/>
            <a:r>
              <a:rPr lang="en-US" dirty="0">
                <a:latin typeface="Century Gothic"/>
                <a:cs typeface="Century Gothic"/>
              </a:rPr>
              <a:t>After leaving </a:t>
            </a:r>
            <a:r>
              <a:rPr lang="en-US" dirty="0" smtClean="0">
                <a:latin typeface="Century Gothic"/>
                <a:cs typeface="Century Gothic"/>
              </a:rPr>
              <a:t>office in 2012, he </a:t>
            </a:r>
            <a:r>
              <a:rPr lang="en-US" dirty="0">
                <a:latin typeface="Century Gothic"/>
                <a:cs typeface="Century Gothic"/>
              </a:rPr>
              <a:t>reassumed his duties as President and Chairman of the Board of FUNGLODE. </a:t>
            </a:r>
            <a:endParaRPr lang="en-US" dirty="0"/>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65931279"/>
      </p:ext>
    </p:extLst>
  </p:cSld>
  <p:clrMapOvr>
    <a:masterClrMapping/>
  </p:clrMapOvr>
  <p:transition spd="slow">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50" name="3 Título"/>
          <p:cNvSpPr>
            <a:spLocks noGrp="1"/>
          </p:cNvSpPr>
          <p:nvPr>
            <p:ph type="title"/>
          </p:nvPr>
        </p:nvSpPr>
        <p:spPr/>
        <p:txBody>
          <a:bodyPr/>
          <a:lstStyle/>
          <a:p>
            <a:endParaRPr lang="es-ES" altLang="es-ES" smtClean="0"/>
          </a:p>
        </p:txBody>
      </p:sp>
      <p:pic>
        <p:nvPicPr>
          <p:cNvPr id="2053" name="Picture 5" descr="C:\Users\Martha Tapia\Desktop\power point\Sin título-2-01.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3387" y="-27384"/>
            <a:ext cx="9236075" cy="6950075"/>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5" name="4 Marcador de contenido"/>
          <p:cNvSpPr>
            <a:spLocks noGrp="1"/>
          </p:cNvSpPr>
          <p:nvPr>
            <p:ph idx="1"/>
          </p:nvPr>
        </p:nvSpPr>
        <p:spPr>
          <a:xfrm>
            <a:off x="395536" y="188640"/>
            <a:ext cx="8229600" cy="4525963"/>
          </a:xfrm>
        </p:spPr>
        <p:txBody>
          <a:bodyPr rtlCol="0">
            <a:noAutofit/>
          </a:bodyPr>
          <a:lstStyle/>
          <a:p>
            <a:pPr marL="0" indent="0" fontAlgn="auto">
              <a:spcAft>
                <a:spcPts val="0"/>
              </a:spcAft>
              <a:buNone/>
              <a:defRPr/>
            </a:pPr>
            <a:r>
              <a:rPr lang="en-US" sz="2400" b="1" dirty="0">
                <a:latin typeface="Century Gothic"/>
                <a:cs typeface="Century Gothic"/>
              </a:rPr>
              <a:t>Centers of Studies. </a:t>
            </a:r>
            <a:endParaRPr lang="en-US" sz="2400" b="1" dirty="0" smtClean="0">
              <a:latin typeface="Century Gothic"/>
              <a:cs typeface="Century Gothic"/>
            </a:endParaRPr>
          </a:p>
          <a:p>
            <a:pPr marL="0" indent="0" algn="just" fontAlgn="auto">
              <a:spcAft>
                <a:spcPts val="0"/>
              </a:spcAft>
              <a:buNone/>
              <a:defRPr/>
            </a:pPr>
            <a:endParaRPr lang="en-US" sz="2400" dirty="0" smtClean="0">
              <a:latin typeface="Century Gothic"/>
              <a:cs typeface="Century Gothic"/>
            </a:endParaRPr>
          </a:p>
          <a:p>
            <a:pPr marL="0" indent="0" algn="just" fontAlgn="auto">
              <a:spcAft>
                <a:spcPts val="0"/>
              </a:spcAft>
              <a:buNone/>
              <a:defRPr/>
            </a:pPr>
            <a:r>
              <a:rPr lang="en-US" sz="2400" dirty="0" smtClean="0">
                <a:latin typeface="Century Gothic"/>
                <a:cs typeface="Century Gothic"/>
              </a:rPr>
              <a:t>FUNGLODE </a:t>
            </a:r>
            <a:r>
              <a:rPr lang="en-US" sz="2400" dirty="0">
                <a:latin typeface="Century Gothic"/>
                <a:cs typeface="Century Gothic"/>
              </a:rPr>
              <a:t>engages in policymaking and implements its academic agenda through </a:t>
            </a:r>
            <a:r>
              <a:rPr lang="en-US" sz="2400" dirty="0" smtClean="0">
                <a:latin typeface="Century Gothic"/>
                <a:cs typeface="Century Gothic"/>
              </a:rPr>
              <a:t>its the </a:t>
            </a:r>
            <a:r>
              <a:rPr lang="en-US" sz="2400" dirty="0">
                <a:latin typeface="Century Gothic"/>
                <a:cs typeface="Century Gothic"/>
              </a:rPr>
              <a:t>centers of </a:t>
            </a:r>
            <a:r>
              <a:rPr lang="en-US" sz="2400" dirty="0" smtClean="0">
                <a:latin typeface="Century Gothic"/>
                <a:cs typeface="Century Gothic"/>
              </a:rPr>
              <a:t>studies; comprised by renowned professionals and academics in each field of study that collaborate with the center by meeting and working periodically in order to:</a:t>
            </a:r>
          </a:p>
          <a:p>
            <a:pPr algn="just" fontAlgn="auto">
              <a:spcAft>
                <a:spcPts val="0"/>
              </a:spcAft>
              <a:buFontTx/>
              <a:buChar char="•"/>
              <a:defRPr/>
            </a:pPr>
            <a:r>
              <a:rPr lang="en-US" sz="2400" dirty="0" smtClean="0">
                <a:latin typeface="Century Gothic"/>
                <a:cs typeface="Century Gothic"/>
              </a:rPr>
              <a:t>Engage in discussions about the current state of their field of study.</a:t>
            </a:r>
          </a:p>
          <a:p>
            <a:pPr algn="just" fontAlgn="auto">
              <a:spcAft>
                <a:spcPts val="0"/>
              </a:spcAft>
              <a:buFontTx/>
              <a:buChar char="•"/>
              <a:defRPr/>
            </a:pPr>
            <a:r>
              <a:rPr lang="en-US" sz="2400" dirty="0" smtClean="0">
                <a:latin typeface="Century Gothic"/>
                <a:cs typeface="Century Gothic"/>
              </a:rPr>
              <a:t>Assess the effectiveness of the policies in that area.</a:t>
            </a:r>
          </a:p>
          <a:p>
            <a:pPr algn="just" fontAlgn="auto">
              <a:spcAft>
                <a:spcPts val="0"/>
              </a:spcAft>
              <a:buFontTx/>
              <a:buChar char="•"/>
              <a:defRPr/>
            </a:pPr>
            <a:r>
              <a:rPr lang="en-US" sz="2400" dirty="0" smtClean="0">
                <a:latin typeface="Century Gothic"/>
                <a:cs typeface="Century Gothic"/>
              </a:rPr>
              <a:t>Prepare proposals of new policies.</a:t>
            </a:r>
          </a:p>
          <a:p>
            <a:pPr algn="just" fontAlgn="auto">
              <a:spcAft>
                <a:spcPts val="0"/>
              </a:spcAft>
              <a:buFontTx/>
              <a:buChar char="•"/>
              <a:defRPr/>
            </a:pPr>
            <a:r>
              <a:rPr lang="en-US" sz="2400" dirty="0" smtClean="0">
                <a:latin typeface="Century Gothic"/>
                <a:cs typeface="Century Gothic"/>
              </a:rPr>
              <a:t>Organize seminars, conferences and workshops in order to cover new global trends in the subject. </a:t>
            </a:r>
          </a:p>
          <a:p>
            <a:pPr algn="just" fontAlgn="auto">
              <a:spcAft>
                <a:spcPts val="0"/>
              </a:spcAft>
              <a:buFontTx/>
              <a:buChar char="•"/>
              <a:defRPr/>
            </a:pPr>
            <a:endParaRPr lang="en-US" sz="2400" dirty="0">
              <a:latin typeface="Century Gothic"/>
              <a:cs typeface="Century Gothic"/>
            </a:endParaRPr>
          </a:p>
          <a:p>
            <a:pPr marL="0" indent="0" fontAlgn="auto">
              <a:spcAft>
                <a:spcPts val="0"/>
              </a:spcAft>
              <a:buNone/>
              <a:defRPr/>
            </a:pPr>
            <a:endParaRPr lang="en-US" sz="2800" dirty="0" smtClean="0">
              <a:solidFill>
                <a:schemeClr val="tx1">
                  <a:lumMod val="75000"/>
                  <a:lumOff val="25000"/>
                </a:schemeClr>
              </a:solidFill>
              <a:latin typeface="Century Gothic"/>
              <a:cs typeface="Century Gothic"/>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45594690"/>
      </p:ext>
    </p:extLst>
  </p:cSld>
  <p:clrMapOvr>
    <a:masterClrMapping/>
  </p:clrMapOvr>
  <p:transition spd="slow">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50" name="3 Título"/>
          <p:cNvSpPr>
            <a:spLocks noGrp="1"/>
          </p:cNvSpPr>
          <p:nvPr>
            <p:ph type="title"/>
          </p:nvPr>
        </p:nvSpPr>
        <p:spPr/>
        <p:txBody>
          <a:bodyPr/>
          <a:lstStyle/>
          <a:p>
            <a:endParaRPr lang="es-ES" altLang="es-ES" smtClean="0"/>
          </a:p>
        </p:txBody>
      </p:sp>
      <p:pic>
        <p:nvPicPr>
          <p:cNvPr id="2053" name="Picture 5" descr="C:\Users\Martha Tapia\Desktop\power point\Sin título-2-01.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3387" y="-27384"/>
            <a:ext cx="9236075" cy="6950075"/>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5" name="4 Marcador de contenido"/>
          <p:cNvSpPr>
            <a:spLocks noGrp="1"/>
          </p:cNvSpPr>
          <p:nvPr>
            <p:ph idx="1"/>
          </p:nvPr>
        </p:nvSpPr>
        <p:spPr>
          <a:xfrm>
            <a:off x="395536" y="620688"/>
            <a:ext cx="4320480" cy="6048672"/>
          </a:xfrm>
        </p:spPr>
        <p:txBody>
          <a:bodyPr rtlCol="0">
            <a:noAutofit/>
          </a:bodyPr>
          <a:lstStyle/>
          <a:p>
            <a:pPr fontAlgn="auto">
              <a:spcAft>
                <a:spcPts val="0"/>
              </a:spcAft>
              <a:buFontTx/>
              <a:buChar char="•"/>
              <a:defRPr/>
            </a:pPr>
            <a:r>
              <a:rPr lang="en-US" sz="2400" dirty="0" smtClean="0">
                <a:latin typeface="Century Gothic"/>
                <a:cs typeface="Century Gothic"/>
              </a:rPr>
              <a:t>Democracy</a:t>
            </a:r>
            <a:endParaRPr lang="en-US" sz="2000" dirty="0" smtClean="0">
              <a:latin typeface="Century Gothic"/>
              <a:cs typeface="Century Gothic"/>
            </a:endParaRPr>
          </a:p>
          <a:p>
            <a:pPr lvl="1" fontAlgn="auto">
              <a:spcAft>
                <a:spcPts val="0"/>
              </a:spcAft>
              <a:buFontTx/>
              <a:buChar char="•"/>
              <a:defRPr/>
            </a:pPr>
            <a:r>
              <a:rPr lang="en-US" sz="2000" dirty="0" smtClean="0">
                <a:latin typeface="Century Gothic"/>
                <a:cs typeface="Century Gothic"/>
              </a:rPr>
              <a:t>Law</a:t>
            </a:r>
          </a:p>
          <a:p>
            <a:pPr lvl="1" fontAlgn="auto">
              <a:spcAft>
                <a:spcPts val="0"/>
              </a:spcAft>
              <a:buFontTx/>
              <a:buChar char="•"/>
              <a:defRPr/>
            </a:pPr>
            <a:r>
              <a:rPr lang="en-US" sz="2000" dirty="0" smtClean="0">
                <a:latin typeface="Century Gothic"/>
                <a:cs typeface="Century Gothic"/>
              </a:rPr>
              <a:t>Human Rights</a:t>
            </a:r>
          </a:p>
          <a:p>
            <a:pPr lvl="1" fontAlgn="auto">
              <a:spcAft>
                <a:spcPts val="0"/>
              </a:spcAft>
              <a:buFontTx/>
              <a:buChar char="•"/>
              <a:defRPr/>
            </a:pPr>
            <a:r>
              <a:rPr lang="en-US" sz="2000" dirty="0" smtClean="0">
                <a:latin typeface="Century Gothic"/>
                <a:cs typeface="Century Gothic"/>
              </a:rPr>
              <a:t>Constitutional Studies</a:t>
            </a:r>
          </a:p>
          <a:p>
            <a:pPr lvl="1" fontAlgn="auto">
              <a:spcAft>
                <a:spcPts val="0"/>
              </a:spcAft>
              <a:buFontTx/>
              <a:buChar char="•"/>
              <a:defRPr/>
            </a:pPr>
            <a:r>
              <a:rPr lang="en-US" sz="2000" dirty="0" smtClean="0">
                <a:latin typeface="Century Gothic"/>
                <a:cs typeface="Century Gothic"/>
              </a:rPr>
              <a:t>Electoral Studies</a:t>
            </a:r>
          </a:p>
          <a:p>
            <a:pPr lvl="1" fontAlgn="auto">
              <a:spcAft>
                <a:spcPts val="0"/>
              </a:spcAft>
              <a:buFontTx/>
              <a:buChar char="•"/>
              <a:defRPr/>
            </a:pPr>
            <a:r>
              <a:rPr lang="en-US" sz="2000" dirty="0" smtClean="0">
                <a:latin typeface="Century Gothic"/>
                <a:cs typeface="Century Gothic"/>
              </a:rPr>
              <a:t>Technology and the Law</a:t>
            </a:r>
          </a:p>
          <a:p>
            <a:pPr fontAlgn="auto">
              <a:spcAft>
                <a:spcPts val="0"/>
              </a:spcAft>
              <a:buFontTx/>
              <a:buChar char="•"/>
              <a:defRPr/>
            </a:pPr>
            <a:r>
              <a:rPr lang="en-US" sz="2400" dirty="0" smtClean="0">
                <a:latin typeface="Century Gothic"/>
                <a:cs typeface="Century Gothic"/>
              </a:rPr>
              <a:t>Education</a:t>
            </a:r>
            <a:endParaRPr lang="en-US" sz="2400" dirty="0">
              <a:latin typeface="Century Gothic"/>
              <a:cs typeface="Century Gothic"/>
            </a:endParaRPr>
          </a:p>
          <a:p>
            <a:pPr lvl="1" fontAlgn="auto">
              <a:spcAft>
                <a:spcPts val="0"/>
              </a:spcAft>
              <a:buFontTx/>
              <a:buChar char="•"/>
              <a:defRPr/>
            </a:pPr>
            <a:r>
              <a:rPr lang="en-US" sz="2000" dirty="0">
                <a:latin typeface="Century Gothic"/>
                <a:cs typeface="Century Gothic"/>
              </a:rPr>
              <a:t>K-12 </a:t>
            </a:r>
            <a:r>
              <a:rPr lang="en-US" sz="2000" dirty="0" smtClean="0">
                <a:latin typeface="Century Gothic"/>
                <a:cs typeface="Century Gothic"/>
              </a:rPr>
              <a:t>Education</a:t>
            </a:r>
            <a:endParaRPr lang="en-US" sz="2000" dirty="0">
              <a:latin typeface="Century Gothic"/>
              <a:cs typeface="Century Gothic"/>
            </a:endParaRPr>
          </a:p>
          <a:p>
            <a:pPr lvl="1" fontAlgn="auto">
              <a:spcAft>
                <a:spcPts val="0"/>
              </a:spcAft>
              <a:buFontTx/>
              <a:buChar char="•"/>
              <a:defRPr/>
            </a:pPr>
            <a:r>
              <a:rPr lang="en-US" sz="2000" dirty="0">
                <a:latin typeface="Century Gothic"/>
                <a:cs typeface="Century Gothic"/>
              </a:rPr>
              <a:t>Higher </a:t>
            </a:r>
            <a:r>
              <a:rPr lang="en-US" sz="2000" dirty="0" smtClean="0">
                <a:latin typeface="Century Gothic"/>
                <a:cs typeface="Century Gothic"/>
              </a:rPr>
              <a:t>Education</a:t>
            </a:r>
            <a:endParaRPr lang="en-US" sz="2000" dirty="0">
              <a:latin typeface="Century Gothic"/>
              <a:cs typeface="Century Gothic"/>
            </a:endParaRPr>
          </a:p>
          <a:p>
            <a:pPr lvl="1" fontAlgn="auto">
              <a:spcAft>
                <a:spcPts val="0"/>
              </a:spcAft>
              <a:buFontTx/>
              <a:buChar char="•"/>
              <a:defRPr/>
            </a:pPr>
            <a:r>
              <a:rPr lang="en-US" sz="2000" dirty="0">
                <a:latin typeface="Century Gothic"/>
                <a:cs typeface="Century Gothic"/>
              </a:rPr>
              <a:t>International Standards in </a:t>
            </a:r>
            <a:r>
              <a:rPr lang="en-US" sz="2000" dirty="0" smtClean="0">
                <a:latin typeface="Century Gothic"/>
                <a:cs typeface="Century Gothic"/>
              </a:rPr>
              <a:t>Education</a:t>
            </a:r>
            <a:endParaRPr lang="en-US" sz="2000" dirty="0">
              <a:latin typeface="Century Gothic"/>
              <a:cs typeface="Century Gothic"/>
            </a:endParaRPr>
          </a:p>
          <a:p>
            <a:pPr lvl="1" fontAlgn="auto">
              <a:spcAft>
                <a:spcPts val="0"/>
              </a:spcAft>
              <a:buFontTx/>
              <a:buChar char="•"/>
              <a:defRPr/>
            </a:pPr>
            <a:r>
              <a:rPr lang="en-US" sz="2000" dirty="0">
                <a:latin typeface="Century Gothic"/>
                <a:cs typeface="Century Gothic"/>
              </a:rPr>
              <a:t>Technology and </a:t>
            </a:r>
            <a:r>
              <a:rPr lang="en-US" sz="2000" dirty="0" smtClean="0">
                <a:latin typeface="Century Gothic"/>
                <a:cs typeface="Century Gothic"/>
              </a:rPr>
              <a:t>Education</a:t>
            </a:r>
            <a:endParaRPr lang="en-US" sz="2400" b="1" dirty="0">
              <a:solidFill>
                <a:schemeClr val="tx1">
                  <a:lumMod val="75000"/>
                  <a:lumOff val="25000"/>
                </a:schemeClr>
              </a:solidFill>
              <a:latin typeface="Century Gothic"/>
              <a:cs typeface="Century Gothic"/>
            </a:endParaRPr>
          </a:p>
          <a:p>
            <a:pPr fontAlgn="auto">
              <a:spcAft>
                <a:spcPts val="0"/>
              </a:spcAft>
              <a:buFontTx/>
              <a:buChar char="•"/>
              <a:defRPr/>
            </a:pPr>
            <a:r>
              <a:rPr lang="en-US" sz="2400" dirty="0">
                <a:latin typeface="Century Gothic"/>
                <a:cs typeface="Century Gothic"/>
              </a:rPr>
              <a:t>Energy and </a:t>
            </a:r>
            <a:r>
              <a:rPr lang="en-US" sz="2400" dirty="0" smtClean="0">
                <a:latin typeface="Century Gothic"/>
                <a:cs typeface="Century Gothic"/>
              </a:rPr>
              <a:t>Environment</a:t>
            </a:r>
            <a:endParaRPr lang="en-US" sz="2400" dirty="0">
              <a:latin typeface="Century Gothic"/>
              <a:cs typeface="Century Gothic"/>
            </a:endParaRPr>
          </a:p>
          <a:p>
            <a:pPr lvl="1" fontAlgn="auto">
              <a:spcAft>
                <a:spcPts val="0"/>
              </a:spcAft>
              <a:buFontTx/>
              <a:buChar char="•"/>
              <a:defRPr/>
            </a:pPr>
            <a:r>
              <a:rPr lang="en-US" sz="2000" dirty="0">
                <a:latin typeface="Century Gothic"/>
                <a:cs typeface="Century Gothic"/>
              </a:rPr>
              <a:t>Sustainable </a:t>
            </a:r>
            <a:r>
              <a:rPr lang="en-US" sz="2000" dirty="0" smtClean="0">
                <a:latin typeface="Century Gothic"/>
                <a:cs typeface="Century Gothic"/>
              </a:rPr>
              <a:t>Development</a:t>
            </a:r>
            <a:endParaRPr lang="en-US" sz="2000" dirty="0">
              <a:latin typeface="Century Gothic"/>
              <a:cs typeface="Century Gothic"/>
            </a:endParaRPr>
          </a:p>
          <a:p>
            <a:pPr lvl="1" fontAlgn="auto">
              <a:spcAft>
                <a:spcPts val="0"/>
              </a:spcAft>
              <a:buFontTx/>
              <a:buChar char="•"/>
              <a:defRPr/>
            </a:pPr>
            <a:r>
              <a:rPr lang="en-US" sz="2000" dirty="0">
                <a:latin typeface="Century Gothic"/>
                <a:cs typeface="Century Gothic"/>
              </a:rPr>
              <a:t>Climate </a:t>
            </a:r>
            <a:r>
              <a:rPr lang="en-US" sz="2000" dirty="0" smtClean="0">
                <a:latin typeface="Century Gothic"/>
                <a:cs typeface="Century Gothic"/>
              </a:rPr>
              <a:t>Change</a:t>
            </a:r>
            <a:endParaRPr lang="en-US" sz="2000" dirty="0">
              <a:latin typeface="Century Gothic"/>
              <a:cs typeface="Century Gothic"/>
            </a:endParaRPr>
          </a:p>
          <a:p>
            <a:pPr lvl="1" fontAlgn="auto">
              <a:spcAft>
                <a:spcPts val="0"/>
              </a:spcAft>
              <a:buFontTx/>
              <a:buChar char="•"/>
              <a:defRPr/>
            </a:pPr>
            <a:r>
              <a:rPr lang="en-US" sz="2000" dirty="0" smtClean="0">
                <a:latin typeface="Century Gothic"/>
                <a:cs typeface="Century Gothic"/>
              </a:rPr>
              <a:t>Natural Resources</a:t>
            </a:r>
            <a:endParaRPr lang="en-US" sz="2000" dirty="0">
              <a:latin typeface="Century Gothic"/>
              <a:cs typeface="Century Gothic"/>
            </a:endParaRPr>
          </a:p>
          <a:p>
            <a:pPr marL="0" indent="0" fontAlgn="auto">
              <a:spcAft>
                <a:spcPts val="0"/>
              </a:spcAft>
              <a:buNone/>
              <a:defRPr/>
            </a:pPr>
            <a:endParaRPr lang="en-US" sz="2800" dirty="0" smtClean="0">
              <a:solidFill>
                <a:schemeClr val="tx1">
                  <a:lumMod val="75000"/>
                  <a:lumOff val="25000"/>
                </a:schemeClr>
              </a:solidFill>
              <a:latin typeface="Century Gothic"/>
              <a:cs typeface="Century Gothic"/>
            </a:endParaRPr>
          </a:p>
        </p:txBody>
      </p:sp>
      <p:sp>
        <p:nvSpPr>
          <p:cNvPr id="6" name="4 Marcador de contenido"/>
          <p:cNvSpPr txBox="1">
            <a:spLocks/>
          </p:cNvSpPr>
          <p:nvPr/>
        </p:nvSpPr>
        <p:spPr bwMode="auto">
          <a:xfrm>
            <a:off x="4644008" y="620688"/>
            <a:ext cx="4320480" cy="6048672"/>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auto">
              <a:spcAft>
                <a:spcPts val="0"/>
              </a:spcAft>
              <a:buFontTx/>
              <a:buChar char="•"/>
              <a:defRPr/>
            </a:pPr>
            <a:r>
              <a:rPr lang="en-US" sz="2400" dirty="0" smtClean="0">
                <a:latin typeface="Century Gothic"/>
                <a:cs typeface="Century Gothic"/>
              </a:rPr>
              <a:t>International Relations</a:t>
            </a:r>
          </a:p>
          <a:p>
            <a:pPr lvl="1" fontAlgn="auto">
              <a:spcAft>
                <a:spcPts val="0"/>
              </a:spcAft>
              <a:buFontTx/>
              <a:buChar char="•"/>
              <a:defRPr/>
            </a:pPr>
            <a:r>
              <a:rPr lang="en-US" sz="2000" dirty="0" smtClean="0">
                <a:latin typeface="Century Gothic"/>
                <a:cs typeface="Century Gothic"/>
              </a:rPr>
              <a:t>Dominican Council of Foreign Relations</a:t>
            </a:r>
          </a:p>
          <a:p>
            <a:pPr lvl="1" fontAlgn="auto">
              <a:spcAft>
                <a:spcPts val="0"/>
              </a:spcAft>
              <a:buFontTx/>
              <a:buChar char="•"/>
              <a:defRPr/>
            </a:pPr>
            <a:r>
              <a:rPr lang="en-US" sz="2000" dirty="0" smtClean="0">
                <a:latin typeface="Century Gothic"/>
                <a:cs typeface="Century Gothic"/>
              </a:rPr>
              <a:t>Dominican-Haitian Global Forum</a:t>
            </a:r>
          </a:p>
          <a:p>
            <a:pPr lvl="1" fontAlgn="auto">
              <a:spcAft>
                <a:spcPts val="0"/>
              </a:spcAft>
              <a:buFontTx/>
              <a:buChar char="•"/>
              <a:defRPr/>
            </a:pPr>
            <a:r>
              <a:rPr lang="en-US" sz="2000" dirty="0" smtClean="0">
                <a:latin typeface="Century Gothic"/>
                <a:cs typeface="Century Gothic"/>
              </a:rPr>
              <a:t>Middle East Studies</a:t>
            </a:r>
          </a:p>
          <a:p>
            <a:pPr lvl="1" fontAlgn="auto">
              <a:spcAft>
                <a:spcPts val="0"/>
              </a:spcAft>
              <a:buFontTx/>
              <a:buChar char="•"/>
              <a:defRPr/>
            </a:pPr>
            <a:r>
              <a:rPr lang="en-US" sz="2000" dirty="0" smtClean="0">
                <a:latin typeface="Century Gothic"/>
                <a:cs typeface="Century Gothic"/>
              </a:rPr>
              <a:t>European Studies</a:t>
            </a:r>
          </a:p>
          <a:p>
            <a:pPr lvl="1" fontAlgn="auto">
              <a:spcAft>
                <a:spcPts val="0"/>
              </a:spcAft>
              <a:buFontTx/>
              <a:buChar char="•"/>
              <a:defRPr/>
            </a:pPr>
            <a:endParaRPr lang="en-US" sz="2000" dirty="0">
              <a:latin typeface="Century Gothic"/>
              <a:cs typeface="Century Gothic"/>
            </a:endParaRPr>
          </a:p>
          <a:p>
            <a:pPr fontAlgn="auto">
              <a:spcAft>
                <a:spcPts val="0"/>
              </a:spcAft>
              <a:buFontTx/>
              <a:buChar char="•"/>
              <a:defRPr/>
            </a:pPr>
            <a:r>
              <a:rPr lang="en-US" sz="2400" dirty="0">
                <a:latin typeface="Century Gothic"/>
                <a:cs typeface="Century Gothic"/>
              </a:rPr>
              <a:t>Future </a:t>
            </a:r>
            <a:r>
              <a:rPr lang="en-US" sz="2400" dirty="0" smtClean="0">
                <a:latin typeface="Century Gothic"/>
                <a:cs typeface="Century Gothic"/>
              </a:rPr>
              <a:t>Studies</a:t>
            </a:r>
            <a:endParaRPr lang="en-US" sz="2400" dirty="0">
              <a:latin typeface="Century Gothic"/>
              <a:cs typeface="Century Gothic"/>
            </a:endParaRPr>
          </a:p>
          <a:p>
            <a:pPr lvl="1" fontAlgn="auto">
              <a:spcAft>
                <a:spcPts val="0"/>
              </a:spcAft>
              <a:buFontTx/>
              <a:buChar char="•"/>
              <a:defRPr/>
            </a:pPr>
            <a:r>
              <a:rPr lang="en-US" sz="2000" dirty="0">
                <a:latin typeface="Century Gothic"/>
                <a:cs typeface="Century Gothic"/>
              </a:rPr>
              <a:t>Global </a:t>
            </a:r>
            <a:r>
              <a:rPr lang="en-US" sz="2000" dirty="0" smtClean="0">
                <a:latin typeface="Century Gothic"/>
                <a:cs typeface="Century Gothic"/>
              </a:rPr>
              <a:t>Trends</a:t>
            </a:r>
            <a:endParaRPr lang="en-US" sz="2000" dirty="0">
              <a:latin typeface="Century Gothic"/>
              <a:cs typeface="Century Gothic"/>
            </a:endParaRPr>
          </a:p>
          <a:p>
            <a:pPr lvl="1" fontAlgn="auto">
              <a:spcAft>
                <a:spcPts val="0"/>
              </a:spcAft>
              <a:buFontTx/>
              <a:buChar char="•"/>
              <a:defRPr/>
            </a:pPr>
            <a:r>
              <a:rPr lang="en-US" sz="2000" dirty="0" smtClean="0">
                <a:latin typeface="Century Gothic"/>
                <a:cs typeface="Century Gothic"/>
              </a:rPr>
              <a:t>Singularity</a:t>
            </a:r>
          </a:p>
          <a:p>
            <a:pPr lvl="1" fontAlgn="auto">
              <a:spcAft>
                <a:spcPts val="0"/>
              </a:spcAft>
              <a:buFontTx/>
              <a:buChar char="•"/>
              <a:defRPr/>
            </a:pPr>
            <a:endParaRPr lang="en-US" sz="2400" dirty="0">
              <a:latin typeface="Century Gothic"/>
              <a:cs typeface="Century Gothic"/>
            </a:endParaRPr>
          </a:p>
          <a:p>
            <a:pPr fontAlgn="auto">
              <a:spcAft>
                <a:spcPts val="0"/>
              </a:spcAft>
              <a:buFontTx/>
              <a:buChar char="•"/>
              <a:defRPr/>
            </a:pPr>
            <a:r>
              <a:rPr lang="en-US" sz="2400" dirty="0" smtClean="0">
                <a:latin typeface="Century Gothic"/>
                <a:cs typeface="Century Gothic"/>
              </a:rPr>
              <a:t>Security and National Defense</a:t>
            </a:r>
          </a:p>
          <a:p>
            <a:pPr lvl="1" fontAlgn="auto">
              <a:spcAft>
                <a:spcPts val="0"/>
              </a:spcAft>
              <a:buFontTx/>
              <a:buChar char="•"/>
              <a:defRPr/>
            </a:pPr>
            <a:endParaRPr lang="en-US" sz="2400" dirty="0" smtClean="0">
              <a:latin typeface="Century Gothic"/>
              <a:cs typeface="Century Gothic"/>
            </a:endParaRPr>
          </a:p>
          <a:p>
            <a:pPr fontAlgn="auto">
              <a:spcAft>
                <a:spcPts val="0"/>
              </a:spcAft>
              <a:buFontTx/>
              <a:buChar char="•"/>
              <a:defRPr/>
            </a:pPr>
            <a:endParaRPr lang="en-US" sz="2400" dirty="0" smtClean="0">
              <a:latin typeface="Century Gothic"/>
              <a:cs typeface="Century Gothic"/>
            </a:endParaRPr>
          </a:p>
          <a:p>
            <a:pPr fontAlgn="auto">
              <a:spcAft>
                <a:spcPts val="0"/>
              </a:spcAft>
              <a:buFontTx/>
              <a:buChar char="•"/>
              <a:defRPr/>
            </a:pPr>
            <a:endParaRPr lang="en-US" sz="2400" dirty="0" smtClean="0">
              <a:latin typeface="Century Gothic"/>
              <a:cs typeface="Century Gothic"/>
            </a:endParaRPr>
          </a:p>
          <a:p>
            <a:pPr lvl="1" fontAlgn="auto">
              <a:spcAft>
                <a:spcPts val="0"/>
              </a:spcAft>
              <a:buFontTx/>
              <a:buChar char="•"/>
              <a:defRPr/>
            </a:pPr>
            <a:endParaRPr lang="en-US" sz="1600" dirty="0" smtClean="0">
              <a:latin typeface="Century Gothic"/>
              <a:cs typeface="Century Gothic"/>
            </a:endParaRPr>
          </a:p>
          <a:p>
            <a:pPr fontAlgn="auto">
              <a:spcAft>
                <a:spcPts val="0"/>
              </a:spcAft>
              <a:buFontTx/>
              <a:buChar char="•"/>
              <a:defRPr/>
            </a:pPr>
            <a:endParaRPr lang="en-US" sz="2000" dirty="0" smtClean="0">
              <a:latin typeface="Century Gothic"/>
              <a:cs typeface="Century Gothic"/>
            </a:endParaRPr>
          </a:p>
          <a:p>
            <a:pPr fontAlgn="auto">
              <a:spcAft>
                <a:spcPts val="0"/>
              </a:spcAft>
              <a:buFontTx/>
              <a:buChar char="•"/>
              <a:defRPr/>
            </a:pPr>
            <a:endParaRPr lang="en-US" sz="2400" b="1" dirty="0" smtClean="0">
              <a:latin typeface="Century Gothic"/>
              <a:cs typeface="Century Gothic"/>
            </a:endParaRPr>
          </a:p>
          <a:p>
            <a:pPr marL="0" indent="0" fontAlgn="auto">
              <a:spcAft>
                <a:spcPts val="0"/>
              </a:spcAft>
              <a:buFont typeface="Arial" charset="0"/>
              <a:buNone/>
              <a:defRPr/>
            </a:pPr>
            <a:endParaRPr lang="en-US" sz="2400" b="1" dirty="0" smtClean="0">
              <a:solidFill>
                <a:schemeClr val="tx1">
                  <a:lumMod val="75000"/>
                  <a:lumOff val="25000"/>
                </a:schemeClr>
              </a:solidFill>
              <a:latin typeface="Century Gothic"/>
              <a:cs typeface="Century Gothic"/>
            </a:endParaRPr>
          </a:p>
          <a:p>
            <a:pPr marL="0" indent="0" fontAlgn="auto">
              <a:spcAft>
                <a:spcPts val="0"/>
              </a:spcAft>
              <a:buFont typeface="Arial" charset="0"/>
              <a:buNone/>
              <a:defRPr/>
            </a:pPr>
            <a:endParaRPr lang="en-US" sz="2800" dirty="0" smtClean="0">
              <a:solidFill>
                <a:schemeClr val="tx1">
                  <a:lumMod val="75000"/>
                  <a:lumOff val="25000"/>
                </a:schemeClr>
              </a:solidFill>
              <a:latin typeface="Century Gothic"/>
              <a:cs typeface="Century Gothic"/>
            </a:endParaRPr>
          </a:p>
        </p:txBody>
      </p:sp>
      <p:sp>
        <p:nvSpPr>
          <p:cNvPr id="2" name="TextBox 1"/>
          <p:cNvSpPr txBox="1"/>
          <p:nvPr/>
        </p:nvSpPr>
        <p:spPr>
          <a:xfrm>
            <a:off x="2843808" y="116632"/>
            <a:ext cx="4320480" cy="523220"/>
          </a:xfrm>
          <a:prstGeom prst="rect">
            <a:avLst/>
          </a:prstGeom>
          <a:noFill/>
        </p:spPr>
        <p:txBody>
          <a:bodyPr wrap="square" rtlCol="0">
            <a:spAutoFit/>
          </a:bodyPr>
          <a:lstStyle/>
          <a:p>
            <a:r>
              <a:rPr lang="en-US" sz="2800" b="1" dirty="0" smtClean="0">
                <a:latin typeface="Century Gothic"/>
                <a:cs typeface="Century Gothic"/>
              </a:rPr>
              <a:t>Fields of Study</a:t>
            </a:r>
            <a:endParaRPr lang="en-US" sz="2800" b="1" dirty="0">
              <a:latin typeface="Century Gothic"/>
              <a:cs typeface="Century Gothic"/>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09808530"/>
      </p:ext>
    </p:extLst>
  </p:cSld>
  <p:clrMapOvr>
    <a:masterClrMapping/>
  </p:clrMapOvr>
  <p:transition spd="slow">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50" name="3 Título"/>
          <p:cNvSpPr>
            <a:spLocks noGrp="1"/>
          </p:cNvSpPr>
          <p:nvPr>
            <p:ph type="title"/>
          </p:nvPr>
        </p:nvSpPr>
        <p:spPr/>
        <p:txBody>
          <a:bodyPr/>
          <a:lstStyle/>
          <a:p>
            <a:endParaRPr lang="es-ES" altLang="es-ES" smtClean="0"/>
          </a:p>
        </p:txBody>
      </p:sp>
      <p:pic>
        <p:nvPicPr>
          <p:cNvPr id="2053" name="Picture 5" descr="C:\Users\Martha Tapia\Desktop\power point\Sin título-2-01.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3387" y="-27384"/>
            <a:ext cx="9236075" cy="6950075"/>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5" name="4 Marcador de contenido"/>
          <p:cNvSpPr>
            <a:spLocks noGrp="1"/>
          </p:cNvSpPr>
          <p:nvPr>
            <p:ph idx="1"/>
          </p:nvPr>
        </p:nvSpPr>
        <p:spPr>
          <a:xfrm>
            <a:off x="395536" y="620688"/>
            <a:ext cx="4320480" cy="6048672"/>
          </a:xfrm>
        </p:spPr>
        <p:txBody>
          <a:bodyPr rtlCol="0">
            <a:noAutofit/>
          </a:bodyPr>
          <a:lstStyle/>
          <a:p>
            <a:pPr fontAlgn="auto">
              <a:spcAft>
                <a:spcPts val="0"/>
              </a:spcAft>
              <a:buFontTx/>
              <a:buChar char="•"/>
              <a:defRPr/>
            </a:pPr>
            <a:r>
              <a:rPr lang="en-US" sz="2400" dirty="0" smtClean="0">
                <a:latin typeface="Century Gothic"/>
                <a:cs typeface="Century Gothic"/>
              </a:rPr>
              <a:t>Communication</a:t>
            </a:r>
            <a:endParaRPr lang="en-US" sz="2400" dirty="0">
              <a:latin typeface="Century Gothic"/>
              <a:cs typeface="Century Gothic"/>
            </a:endParaRPr>
          </a:p>
          <a:p>
            <a:pPr lvl="1" fontAlgn="auto">
              <a:spcAft>
                <a:spcPts val="0"/>
              </a:spcAft>
              <a:buFontTx/>
              <a:buChar char="•"/>
              <a:defRPr/>
            </a:pPr>
            <a:r>
              <a:rPr lang="en-US" sz="2000" dirty="0" smtClean="0">
                <a:latin typeface="Century Gothic"/>
                <a:cs typeface="Century Gothic"/>
              </a:rPr>
              <a:t>Media</a:t>
            </a:r>
            <a:endParaRPr lang="en-US" sz="2000" dirty="0">
              <a:latin typeface="Century Gothic"/>
              <a:cs typeface="Century Gothic"/>
            </a:endParaRPr>
          </a:p>
          <a:p>
            <a:pPr lvl="1" fontAlgn="auto">
              <a:spcAft>
                <a:spcPts val="0"/>
              </a:spcAft>
              <a:buFontTx/>
              <a:buChar char="•"/>
              <a:defRPr/>
            </a:pPr>
            <a:r>
              <a:rPr lang="en-US" sz="2000" dirty="0">
                <a:latin typeface="Century Gothic"/>
                <a:cs typeface="Century Gothic"/>
              </a:rPr>
              <a:t>Political </a:t>
            </a:r>
            <a:r>
              <a:rPr lang="en-US" sz="2000" dirty="0" smtClean="0">
                <a:latin typeface="Century Gothic"/>
                <a:cs typeface="Century Gothic"/>
              </a:rPr>
              <a:t>Campaigns</a:t>
            </a:r>
            <a:endParaRPr lang="en-US" sz="2000" dirty="0">
              <a:latin typeface="Century Gothic"/>
              <a:cs typeface="Century Gothic"/>
            </a:endParaRPr>
          </a:p>
          <a:p>
            <a:pPr lvl="1" fontAlgn="auto">
              <a:spcAft>
                <a:spcPts val="0"/>
              </a:spcAft>
              <a:buFontTx/>
              <a:buChar char="•"/>
              <a:defRPr/>
            </a:pPr>
            <a:r>
              <a:rPr lang="en-US" sz="2000" dirty="0">
                <a:latin typeface="Century Gothic"/>
                <a:cs typeface="Century Gothic"/>
              </a:rPr>
              <a:t>Journalism </a:t>
            </a:r>
            <a:r>
              <a:rPr lang="en-US" sz="2000" dirty="0" smtClean="0">
                <a:latin typeface="Century Gothic"/>
                <a:cs typeface="Century Gothic"/>
              </a:rPr>
              <a:t>Studies</a:t>
            </a:r>
            <a:endParaRPr lang="en-US" sz="2000" dirty="0">
              <a:latin typeface="Century Gothic"/>
              <a:cs typeface="Century Gothic"/>
            </a:endParaRPr>
          </a:p>
          <a:p>
            <a:pPr fontAlgn="auto">
              <a:spcAft>
                <a:spcPts val="0"/>
              </a:spcAft>
              <a:buFontTx/>
              <a:buChar char="•"/>
              <a:defRPr/>
            </a:pPr>
            <a:r>
              <a:rPr lang="en-US" sz="2400" dirty="0" smtClean="0">
                <a:latin typeface="Century Gothic"/>
                <a:cs typeface="Century Gothic"/>
              </a:rPr>
              <a:t>Medicine and Health</a:t>
            </a:r>
          </a:p>
          <a:p>
            <a:pPr lvl="1" fontAlgn="auto">
              <a:spcAft>
                <a:spcPts val="0"/>
              </a:spcAft>
              <a:buFontTx/>
              <a:buChar char="•"/>
              <a:defRPr/>
            </a:pPr>
            <a:r>
              <a:rPr lang="en-US" sz="2000" dirty="0" smtClean="0">
                <a:latin typeface="Century Gothic"/>
                <a:cs typeface="Century Gothic"/>
              </a:rPr>
              <a:t>Public Health System</a:t>
            </a:r>
          </a:p>
          <a:p>
            <a:pPr lvl="1" fontAlgn="auto">
              <a:spcAft>
                <a:spcPts val="0"/>
              </a:spcAft>
              <a:buFontTx/>
              <a:buChar char="•"/>
              <a:defRPr/>
            </a:pPr>
            <a:r>
              <a:rPr lang="en-US" sz="2000" dirty="0" smtClean="0">
                <a:latin typeface="Century Gothic"/>
                <a:cs typeface="Century Gothic"/>
              </a:rPr>
              <a:t>Trends in Health Care</a:t>
            </a:r>
          </a:p>
          <a:p>
            <a:pPr fontAlgn="auto">
              <a:spcAft>
                <a:spcPts val="0"/>
              </a:spcAft>
              <a:buFontTx/>
              <a:buChar char="•"/>
              <a:defRPr/>
            </a:pPr>
            <a:r>
              <a:rPr lang="en-US" sz="2400" dirty="0" smtClean="0">
                <a:latin typeface="Century Gothic"/>
                <a:cs typeface="Century Gothic"/>
              </a:rPr>
              <a:t>Education</a:t>
            </a:r>
          </a:p>
          <a:p>
            <a:pPr lvl="1" fontAlgn="auto">
              <a:spcAft>
                <a:spcPts val="0"/>
              </a:spcAft>
              <a:buFontTx/>
              <a:buChar char="•"/>
              <a:defRPr/>
            </a:pPr>
            <a:r>
              <a:rPr lang="en-US" sz="2000" dirty="0" smtClean="0">
                <a:latin typeface="Century Gothic"/>
                <a:cs typeface="Century Gothic"/>
              </a:rPr>
              <a:t>K-12 Education</a:t>
            </a:r>
          </a:p>
          <a:p>
            <a:pPr lvl="1" fontAlgn="auto">
              <a:spcAft>
                <a:spcPts val="0"/>
              </a:spcAft>
              <a:buFontTx/>
              <a:buChar char="•"/>
              <a:defRPr/>
            </a:pPr>
            <a:r>
              <a:rPr lang="en-US" sz="2000" dirty="0" smtClean="0">
                <a:latin typeface="Century Gothic"/>
                <a:cs typeface="Century Gothic"/>
              </a:rPr>
              <a:t>Higher Education</a:t>
            </a:r>
          </a:p>
          <a:p>
            <a:pPr lvl="1" fontAlgn="auto">
              <a:spcAft>
                <a:spcPts val="0"/>
              </a:spcAft>
              <a:buFontTx/>
              <a:buChar char="•"/>
              <a:defRPr/>
            </a:pPr>
            <a:r>
              <a:rPr lang="en-US" sz="2000" dirty="0" smtClean="0">
                <a:latin typeface="Century Gothic"/>
                <a:cs typeface="Century Gothic"/>
              </a:rPr>
              <a:t>International Standards in Education</a:t>
            </a:r>
          </a:p>
          <a:p>
            <a:pPr lvl="1" fontAlgn="auto">
              <a:spcAft>
                <a:spcPts val="0"/>
              </a:spcAft>
              <a:buFontTx/>
              <a:buChar char="•"/>
              <a:defRPr/>
            </a:pPr>
            <a:r>
              <a:rPr lang="en-US" sz="2000" dirty="0" smtClean="0">
                <a:latin typeface="Century Gothic"/>
                <a:cs typeface="Century Gothic"/>
              </a:rPr>
              <a:t>Technology and Education</a:t>
            </a:r>
          </a:p>
          <a:p>
            <a:pPr fontAlgn="auto">
              <a:spcAft>
                <a:spcPts val="0"/>
              </a:spcAft>
              <a:buFontTx/>
              <a:buChar char="•"/>
              <a:defRPr/>
            </a:pPr>
            <a:r>
              <a:rPr lang="en-US" sz="2400" dirty="0" smtClean="0">
                <a:latin typeface="Century Gothic"/>
                <a:cs typeface="Century Gothic"/>
              </a:rPr>
              <a:t>Culture</a:t>
            </a:r>
          </a:p>
          <a:p>
            <a:pPr lvl="1" fontAlgn="auto">
              <a:spcAft>
                <a:spcPts val="0"/>
              </a:spcAft>
              <a:buFontTx/>
              <a:buChar char="•"/>
              <a:defRPr/>
            </a:pPr>
            <a:r>
              <a:rPr lang="en-US" sz="2000" dirty="0" smtClean="0">
                <a:latin typeface="Century Gothic"/>
                <a:cs typeface="Century Gothic"/>
              </a:rPr>
              <a:t>Literature</a:t>
            </a:r>
          </a:p>
          <a:p>
            <a:pPr lvl="1" fontAlgn="auto">
              <a:spcAft>
                <a:spcPts val="0"/>
              </a:spcAft>
              <a:buFontTx/>
              <a:buChar char="•"/>
              <a:defRPr/>
            </a:pPr>
            <a:r>
              <a:rPr lang="en-US" sz="2000" dirty="0" smtClean="0">
                <a:latin typeface="Century Gothic"/>
                <a:cs typeface="Century Gothic"/>
              </a:rPr>
              <a:t>Music and Arts</a:t>
            </a:r>
          </a:p>
          <a:p>
            <a:pPr marL="457200" lvl="1" indent="0" fontAlgn="auto">
              <a:spcAft>
                <a:spcPts val="0"/>
              </a:spcAft>
              <a:buNone/>
              <a:defRPr/>
            </a:pPr>
            <a:r>
              <a:rPr lang="en-US" sz="2000" dirty="0" smtClean="0">
                <a:latin typeface="Century Gothic"/>
                <a:cs typeface="Century Gothic"/>
              </a:rPr>
              <a:t>	</a:t>
            </a:r>
          </a:p>
          <a:p>
            <a:pPr lvl="1" fontAlgn="auto">
              <a:spcAft>
                <a:spcPts val="0"/>
              </a:spcAft>
              <a:buFontTx/>
              <a:buChar char="•"/>
              <a:defRPr/>
            </a:pPr>
            <a:endParaRPr lang="en-US" sz="2000" dirty="0" smtClean="0">
              <a:latin typeface="Century Gothic"/>
              <a:cs typeface="Century Gothic"/>
            </a:endParaRPr>
          </a:p>
          <a:p>
            <a:pPr lvl="1" fontAlgn="auto">
              <a:spcAft>
                <a:spcPts val="0"/>
              </a:spcAft>
              <a:buFontTx/>
              <a:buChar char="•"/>
              <a:defRPr/>
            </a:pPr>
            <a:endParaRPr lang="en-US" sz="2000" dirty="0" smtClean="0">
              <a:latin typeface="Century Gothic"/>
              <a:cs typeface="Century Gothic"/>
            </a:endParaRPr>
          </a:p>
          <a:p>
            <a:pPr fontAlgn="auto">
              <a:spcAft>
                <a:spcPts val="0"/>
              </a:spcAft>
              <a:buFontTx/>
              <a:buChar char="•"/>
              <a:defRPr/>
            </a:pPr>
            <a:endParaRPr lang="en-US" sz="2400" dirty="0" smtClean="0">
              <a:latin typeface="Century Gothic"/>
              <a:cs typeface="Century Gothic"/>
            </a:endParaRPr>
          </a:p>
          <a:p>
            <a:pPr fontAlgn="auto">
              <a:spcAft>
                <a:spcPts val="0"/>
              </a:spcAft>
              <a:buFontTx/>
              <a:buChar char="•"/>
              <a:defRPr/>
            </a:pPr>
            <a:endParaRPr lang="en-US" sz="2400" dirty="0" smtClean="0">
              <a:latin typeface="Century Gothic"/>
              <a:cs typeface="Century Gothic"/>
            </a:endParaRPr>
          </a:p>
          <a:p>
            <a:pPr lvl="1" fontAlgn="auto">
              <a:spcAft>
                <a:spcPts val="0"/>
              </a:spcAft>
              <a:buFontTx/>
              <a:buChar char="•"/>
              <a:defRPr/>
            </a:pPr>
            <a:endParaRPr lang="en-US" sz="1600" dirty="0" smtClean="0">
              <a:latin typeface="Century Gothic"/>
              <a:cs typeface="Century Gothic"/>
            </a:endParaRPr>
          </a:p>
          <a:p>
            <a:pPr fontAlgn="auto">
              <a:spcAft>
                <a:spcPts val="0"/>
              </a:spcAft>
              <a:buFontTx/>
              <a:buChar char="•"/>
              <a:defRPr/>
            </a:pPr>
            <a:endParaRPr lang="en-US" sz="2000" dirty="0" smtClean="0">
              <a:latin typeface="Century Gothic"/>
              <a:cs typeface="Century Gothic"/>
            </a:endParaRPr>
          </a:p>
          <a:p>
            <a:pPr fontAlgn="auto">
              <a:spcAft>
                <a:spcPts val="0"/>
              </a:spcAft>
              <a:buFontTx/>
              <a:buChar char="•"/>
              <a:defRPr/>
            </a:pPr>
            <a:endParaRPr lang="en-US" sz="2400" b="1" dirty="0" smtClean="0">
              <a:latin typeface="Century Gothic"/>
              <a:cs typeface="Century Gothic"/>
            </a:endParaRPr>
          </a:p>
          <a:p>
            <a:pPr marL="0" indent="0" fontAlgn="auto">
              <a:spcAft>
                <a:spcPts val="0"/>
              </a:spcAft>
              <a:buNone/>
              <a:defRPr/>
            </a:pPr>
            <a:endParaRPr lang="en-US" sz="2400" b="1" dirty="0">
              <a:solidFill>
                <a:schemeClr val="tx1">
                  <a:lumMod val="75000"/>
                  <a:lumOff val="25000"/>
                </a:schemeClr>
              </a:solidFill>
              <a:latin typeface="Century Gothic"/>
              <a:cs typeface="Century Gothic"/>
            </a:endParaRPr>
          </a:p>
          <a:p>
            <a:pPr marL="0" indent="0" fontAlgn="auto">
              <a:spcAft>
                <a:spcPts val="0"/>
              </a:spcAft>
              <a:buNone/>
              <a:defRPr/>
            </a:pPr>
            <a:endParaRPr lang="en-US" sz="2800" dirty="0" smtClean="0">
              <a:solidFill>
                <a:schemeClr val="tx1">
                  <a:lumMod val="75000"/>
                  <a:lumOff val="25000"/>
                </a:schemeClr>
              </a:solidFill>
              <a:latin typeface="Century Gothic"/>
              <a:cs typeface="Century Gothic"/>
            </a:endParaRPr>
          </a:p>
        </p:txBody>
      </p:sp>
      <p:sp>
        <p:nvSpPr>
          <p:cNvPr id="6" name="4 Marcador de contenido"/>
          <p:cNvSpPr txBox="1">
            <a:spLocks/>
          </p:cNvSpPr>
          <p:nvPr/>
        </p:nvSpPr>
        <p:spPr bwMode="auto">
          <a:xfrm>
            <a:off x="4644008" y="620688"/>
            <a:ext cx="4320480" cy="6048672"/>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auto">
              <a:spcAft>
                <a:spcPts val="0"/>
              </a:spcAft>
              <a:buFontTx/>
              <a:buChar char="•"/>
              <a:defRPr/>
            </a:pPr>
            <a:r>
              <a:rPr lang="en-US" sz="2400" dirty="0" smtClean="0">
                <a:latin typeface="Century Gothic"/>
                <a:cs typeface="Century Gothic"/>
              </a:rPr>
              <a:t>Business and Finance</a:t>
            </a:r>
          </a:p>
          <a:p>
            <a:pPr lvl="1" fontAlgn="auto">
              <a:spcAft>
                <a:spcPts val="0"/>
              </a:spcAft>
              <a:buFontTx/>
              <a:buChar char="•"/>
              <a:defRPr/>
            </a:pPr>
            <a:r>
              <a:rPr lang="en-US" sz="2000" dirty="0" smtClean="0">
                <a:latin typeface="Century Gothic"/>
                <a:cs typeface="Century Gothic"/>
              </a:rPr>
              <a:t>Business Creation</a:t>
            </a:r>
          </a:p>
          <a:p>
            <a:pPr lvl="1" fontAlgn="auto">
              <a:spcAft>
                <a:spcPts val="0"/>
              </a:spcAft>
              <a:buFontTx/>
              <a:buChar char="•"/>
              <a:defRPr/>
            </a:pPr>
            <a:r>
              <a:rPr lang="en-US" sz="2000" dirty="0" smtClean="0">
                <a:latin typeface="Century Gothic"/>
                <a:cs typeface="Century Gothic"/>
              </a:rPr>
              <a:t>Financial Literacy</a:t>
            </a:r>
          </a:p>
          <a:p>
            <a:pPr lvl="1" fontAlgn="auto">
              <a:spcAft>
                <a:spcPts val="0"/>
              </a:spcAft>
              <a:buFontTx/>
              <a:buChar char="•"/>
              <a:defRPr/>
            </a:pPr>
            <a:r>
              <a:rPr lang="en-US" sz="2000" dirty="0" smtClean="0">
                <a:latin typeface="Century Gothic"/>
                <a:cs typeface="Century Gothic"/>
              </a:rPr>
              <a:t>Start Up Process</a:t>
            </a:r>
          </a:p>
          <a:p>
            <a:pPr fontAlgn="auto">
              <a:spcAft>
                <a:spcPts val="0"/>
              </a:spcAft>
              <a:buFontTx/>
              <a:buChar char="•"/>
              <a:defRPr/>
            </a:pPr>
            <a:r>
              <a:rPr lang="en-US" sz="2400" dirty="0">
                <a:latin typeface="Century Gothic"/>
                <a:cs typeface="Century Gothic"/>
              </a:rPr>
              <a:t>Science, Technology and </a:t>
            </a:r>
            <a:r>
              <a:rPr lang="en-US" sz="2400" dirty="0" smtClean="0">
                <a:latin typeface="Century Gothic"/>
                <a:cs typeface="Century Gothic"/>
              </a:rPr>
              <a:t>Innovation</a:t>
            </a:r>
            <a:endParaRPr lang="en-US" sz="2400" dirty="0">
              <a:latin typeface="Century Gothic"/>
              <a:cs typeface="Century Gothic"/>
            </a:endParaRPr>
          </a:p>
          <a:p>
            <a:pPr lvl="1" fontAlgn="auto">
              <a:spcAft>
                <a:spcPts val="0"/>
              </a:spcAft>
              <a:buFontTx/>
              <a:buChar char="•"/>
              <a:defRPr/>
            </a:pPr>
            <a:r>
              <a:rPr lang="en-US" sz="2000" dirty="0">
                <a:latin typeface="Century Gothic"/>
                <a:cs typeface="Century Gothic"/>
              </a:rPr>
              <a:t>Information </a:t>
            </a:r>
            <a:r>
              <a:rPr lang="en-US" sz="2000" dirty="0" smtClean="0">
                <a:latin typeface="Century Gothic"/>
                <a:cs typeface="Century Gothic"/>
              </a:rPr>
              <a:t>society</a:t>
            </a:r>
            <a:endParaRPr lang="en-US" sz="2000" dirty="0">
              <a:latin typeface="Century Gothic"/>
              <a:cs typeface="Century Gothic"/>
            </a:endParaRPr>
          </a:p>
          <a:p>
            <a:pPr lvl="1" fontAlgn="auto">
              <a:spcAft>
                <a:spcPts val="0"/>
              </a:spcAft>
              <a:buFontTx/>
              <a:buChar char="•"/>
              <a:defRPr/>
            </a:pPr>
            <a:r>
              <a:rPr lang="en-US" sz="2000" dirty="0">
                <a:latin typeface="Century Gothic"/>
                <a:cs typeface="Century Gothic"/>
              </a:rPr>
              <a:t>Internet </a:t>
            </a:r>
            <a:r>
              <a:rPr lang="en-US" sz="2000" dirty="0" smtClean="0">
                <a:latin typeface="Century Gothic"/>
                <a:cs typeface="Century Gothic"/>
              </a:rPr>
              <a:t>Studies</a:t>
            </a:r>
            <a:endParaRPr lang="en-US" sz="2000" dirty="0">
              <a:latin typeface="Century Gothic"/>
              <a:cs typeface="Century Gothic"/>
            </a:endParaRPr>
          </a:p>
          <a:p>
            <a:pPr lvl="1" fontAlgn="auto">
              <a:spcAft>
                <a:spcPts val="0"/>
              </a:spcAft>
              <a:buFontTx/>
              <a:buChar char="•"/>
              <a:defRPr/>
            </a:pPr>
            <a:r>
              <a:rPr lang="en-US" sz="2000" dirty="0">
                <a:latin typeface="Century Gothic"/>
                <a:cs typeface="Century Gothic"/>
              </a:rPr>
              <a:t>Technology and </a:t>
            </a:r>
            <a:r>
              <a:rPr lang="en-US" sz="2000" dirty="0" smtClean="0">
                <a:latin typeface="Century Gothic"/>
                <a:cs typeface="Century Gothic"/>
              </a:rPr>
              <a:t>Development</a:t>
            </a:r>
            <a:endParaRPr lang="en-US" sz="2000" dirty="0">
              <a:latin typeface="Century Gothic"/>
              <a:cs typeface="Century Gothic"/>
            </a:endParaRPr>
          </a:p>
          <a:p>
            <a:pPr fontAlgn="auto">
              <a:spcAft>
                <a:spcPts val="0"/>
              </a:spcAft>
              <a:buFontTx/>
              <a:buChar char="•"/>
              <a:defRPr/>
            </a:pPr>
            <a:r>
              <a:rPr lang="en-US" sz="2400" dirty="0" smtClean="0">
                <a:latin typeface="Century Gothic"/>
                <a:cs typeface="Century Gothic"/>
              </a:rPr>
              <a:t>Film and Digital Media</a:t>
            </a:r>
          </a:p>
          <a:p>
            <a:pPr lvl="1" fontAlgn="auto">
              <a:spcAft>
                <a:spcPts val="0"/>
              </a:spcAft>
              <a:buFontTx/>
              <a:buChar char="•"/>
              <a:defRPr/>
            </a:pPr>
            <a:r>
              <a:rPr lang="en-US" sz="2000" dirty="0" smtClean="0">
                <a:latin typeface="Century Gothic"/>
                <a:cs typeface="Century Gothic"/>
              </a:rPr>
              <a:t>Multimedia studies</a:t>
            </a:r>
          </a:p>
          <a:p>
            <a:pPr lvl="1" fontAlgn="auto">
              <a:spcAft>
                <a:spcPts val="0"/>
              </a:spcAft>
              <a:buFontTx/>
              <a:buChar char="•"/>
              <a:defRPr/>
            </a:pPr>
            <a:r>
              <a:rPr lang="en-US" sz="2000" dirty="0" smtClean="0">
                <a:latin typeface="Century Gothic"/>
                <a:cs typeface="Century Gothic"/>
              </a:rPr>
              <a:t>Film training</a:t>
            </a:r>
          </a:p>
          <a:p>
            <a:pPr lvl="1" fontAlgn="auto">
              <a:spcAft>
                <a:spcPts val="0"/>
              </a:spcAft>
              <a:buFontTx/>
              <a:buChar char="•"/>
              <a:defRPr/>
            </a:pPr>
            <a:r>
              <a:rPr lang="en-US" sz="2000" dirty="0" smtClean="0">
                <a:latin typeface="Century Gothic"/>
                <a:cs typeface="Century Gothic"/>
              </a:rPr>
              <a:t>Storytelling</a:t>
            </a:r>
          </a:p>
          <a:p>
            <a:pPr lvl="1" fontAlgn="auto">
              <a:spcAft>
                <a:spcPts val="0"/>
              </a:spcAft>
              <a:buFontTx/>
              <a:buChar char="•"/>
              <a:defRPr/>
            </a:pPr>
            <a:endParaRPr lang="en-US" sz="2000" dirty="0" smtClean="0">
              <a:latin typeface="Century Gothic"/>
              <a:cs typeface="Century Gothic"/>
            </a:endParaRPr>
          </a:p>
          <a:p>
            <a:pPr fontAlgn="auto">
              <a:spcAft>
                <a:spcPts val="0"/>
              </a:spcAft>
              <a:buFontTx/>
              <a:buChar char="•"/>
              <a:defRPr/>
            </a:pPr>
            <a:endParaRPr lang="en-US" sz="2400" dirty="0" smtClean="0">
              <a:latin typeface="Century Gothic"/>
              <a:cs typeface="Century Gothic"/>
            </a:endParaRPr>
          </a:p>
          <a:p>
            <a:pPr fontAlgn="auto">
              <a:spcAft>
                <a:spcPts val="0"/>
              </a:spcAft>
              <a:buFontTx/>
              <a:buChar char="•"/>
              <a:defRPr/>
            </a:pPr>
            <a:endParaRPr lang="en-US" sz="2400" dirty="0" smtClean="0">
              <a:latin typeface="Century Gothic"/>
              <a:cs typeface="Century Gothic"/>
            </a:endParaRPr>
          </a:p>
          <a:p>
            <a:pPr lvl="1" fontAlgn="auto">
              <a:spcAft>
                <a:spcPts val="0"/>
              </a:spcAft>
              <a:buFontTx/>
              <a:buChar char="•"/>
              <a:defRPr/>
            </a:pPr>
            <a:endParaRPr lang="en-US" sz="1600" dirty="0" smtClean="0">
              <a:latin typeface="Century Gothic"/>
              <a:cs typeface="Century Gothic"/>
            </a:endParaRPr>
          </a:p>
          <a:p>
            <a:pPr fontAlgn="auto">
              <a:spcAft>
                <a:spcPts val="0"/>
              </a:spcAft>
              <a:buFontTx/>
              <a:buChar char="•"/>
              <a:defRPr/>
            </a:pPr>
            <a:endParaRPr lang="en-US" sz="2000" dirty="0" smtClean="0">
              <a:latin typeface="Century Gothic"/>
              <a:cs typeface="Century Gothic"/>
            </a:endParaRPr>
          </a:p>
          <a:p>
            <a:pPr fontAlgn="auto">
              <a:spcAft>
                <a:spcPts val="0"/>
              </a:spcAft>
              <a:buFontTx/>
              <a:buChar char="•"/>
              <a:defRPr/>
            </a:pPr>
            <a:endParaRPr lang="en-US" sz="2400" b="1" dirty="0" smtClean="0">
              <a:latin typeface="Century Gothic"/>
              <a:cs typeface="Century Gothic"/>
            </a:endParaRPr>
          </a:p>
          <a:p>
            <a:pPr marL="0" indent="0" fontAlgn="auto">
              <a:spcAft>
                <a:spcPts val="0"/>
              </a:spcAft>
              <a:buFont typeface="Arial" charset="0"/>
              <a:buNone/>
              <a:defRPr/>
            </a:pPr>
            <a:endParaRPr lang="en-US" sz="2400" b="1" dirty="0" smtClean="0">
              <a:solidFill>
                <a:schemeClr val="tx1">
                  <a:lumMod val="75000"/>
                  <a:lumOff val="25000"/>
                </a:schemeClr>
              </a:solidFill>
              <a:latin typeface="Century Gothic"/>
              <a:cs typeface="Century Gothic"/>
            </a:endParaRPr>
          </a:p>
          <a:p>
            <a:pPr marL="0" indent="0" fontAlgn="auto">
              <a:spcAft>
                <a:spcPts val="0"/>
              </a:spcAft>
              <a:buFont typeface="Arial" charset="0"/>
              <a:buNone/>
              <a:defRPr/>
            </a:pPr>
            <a:endParaRPr lang="en-US" sz="2800" dirty="0" smtClean="0">
              <a:solidFill>
                <a:schemeClr val="tx1">
                  <a:lumMod val="75000"/>
                  <a:lumOff val="25000"/>
                </a:schemeClr>
              </a:solidFill>
              <a:latin typeface="Century Gothic"/>
              <a:cs typeface="Century Gothic"/>
            </a:endParaRPr>
          </a:p>
        </p:txBody>
      </p:sp>
      <p:sp>
        <p:nvSpPr>
          <p:cNvPr id="2" name="TextBox 1"/>
          <p:cNvSpPr txBox="1"/>
          <p:nvPr/>
        </p:nvSpPr>
        <p:spPr>
          <a:xfrm>
            <a:off x="2843808" y="116632"/>
            <a:ext cx="4320480" cy="523220"/>
          </a:xfrm>
          <a:prstGeom prst="rect">
            <a:avLst/>
          </a:prstGeom>
          <a:noFill/>
        </p:spPr>
        <p:txBody>
          <a:bodyPr wrap="square" rtlCol="0">
            <a:spAutoFit/>
          </a:bodyPr>
          <a:lstStyle/>
          <a:p>
            <a:r>
              <a:rPr lang="en-US" sz="2800" b="1" dirty="0" smtClean="0">
                <a:latin typeface="Century Gothic"/>
                <a:cs typeface="Century Gothic"/>
              </a:rPr>
              <a:t>Fields of Study</a:t>
            </a:r>
            <a:endParaRPr lang="en-US" sz="2800" b="1" dirty="0">
              <a:latin typeface="Century Gothic"/>
              <a:cs typeface="Century Gothic"/>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347606477"/>
      </p:ext>
    </p:extLst>
  </p:cSld>
  <p:clrMapOvr>
    <a:masterClrMapping/>
  </p:clrMapOvr>
  <p:transition spd="slow">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5" descr="C:\Users\Martha Tapia\Desktop\power point\Sin título-2-01.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3387" y="-27384"/>
            <a:ext cx="9236075" cy="6950075"/>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6" name="TextBox 5"/>
          <p:cNvSpPr txBox="1"/>
          <p:nvPr/>
        </p:nvSpPr>
        <p:spPr>
          <a:xfrm>
            <a:off x="2555776" y="188640"/>
            <a:ext cx="7488832" cy="584776"/>
          </a:xfrm>
          <a:prstGeom prst="rect">
            <a:avLst/>
          </a:prstGeom>
          <a:noFill/>
        </p:spPr>
        <p:txBody>
          <a:bodyPr wrap="square" rtlCol="0">
            <a:spAutoFit/>
          </a:bodyPr>
          <a:lstStyle/>
          <a:p>
            <a:r>
              <a:rPr lang="en-US" sz="3200" b="1" dirty="0">
                <a:latin typeface="Century Gothic"/>
                <a:cs typeface="Century Gothic"/>
              </a:rPr>
              <a:t> </a:t>
            </a:r>
            <a:r>
              <a:rPr lang="en-US" sz="3200" b="1" dirty="0" smtClean="0">
                <a:latin typeface="Century Gothic"/>
                <a:cs typeface="Century Gothic"/>
              </a:rPr>
              <a:t>Impact in Public Policy</a:t>
            </a:r>
            <a:endParaRPr lang="en-US" sz="3200" b="1" dirty="0">
              <a:latin typeface="Century Gothic"/>
              <a:cs typeface="Century Gothic"/>
            </a:endParaRPr>
          </a:p>
        </p:txBody>
      </p:sp>
      <p:sp>
        <p:nvSpPr>
          <p:cNvPr id="7" name="TextBox 6"/>
          <p:cNvSpPr txBox="1"/>
          <p:nvPr/>
        </p:nvSpPr>
        <p:spPr>
          <a:xfrm>
            <a:off x="755576" y="764704"/>
            <a:ext cx="7488832" cy="5940088"/>
          </a:xfrm>
          <a:prstGeom prst="rect">
            <a:avLst/>
          </a:prstGeom>
          <a:noFill/>
        </p:spPr>
        <p:txBody>
          <a:bodyPr wrap="square" rtlCol="0">
            <a:spAutoFit/>
          </a:bodyPr>
          <a:lstStyle/>
          <a:p>
            <a:pPr algn="just"/>
            <a:r>
              <a:rPr lang="en-US" sz="2000" dirty="0" smtClean="0">
                <a:latin typeface="Century Gothic"/>
                <a:cs typeface="Century Gothic"/>
              </a:rPr>
              <a:t>FUNGLODE seeks to have an effect in national and international policies through a systematic and active agenda that is implemented through many different means:</a:t>
            </a:r>
          </a:p>
          <a:p>
            <a:pPr algn="just"/>
            <a:endParaRPr lang="en-US" sz="2000" dirty="0">
              <a:latin typeface="Century Gothic"/>
              <a:cs typeface="Century Gothic"/>
            </a:endParaRPr>
          </a:p>
          <a:p>
            <a:pPr algn="just"/>
            <a:r>
              <a:rPr lang="en-US" sz="2000" b="1" dirty="0" smtClean="0">
                <a:latin typeface="Century Gothic"/>
                <a:cs typeface="Century Gothic"/>
              </a:rPr>
              <a:t>Conferences: </a:t>
            </a:r>
            <a:r>
              <a:rPr lang="en-US" sz="2000" dirty="0" smtClean="0">
                <a:latin typeface="Century Gothic"/>
                <a:cs typeface="Century Gothic"/>
              </a:rPr>
              <a:t>World-class speakers and leaders come to our headquarters on a regular basis to deliver talks and presentations on current global trends, politics, international relations, tendencies in education, technology and new areas of knowledge.</a:t>
            </a:r>
          </a:p>
          <a:p>
            <a:pPr algn="just"/>
            <a:endParaRPr lang="en-US" sz="2000" b="1" dirty="0">
              <a:latin typeface="Century Gothic"/>
              <a:cs typeface="Century Gothic"/>
            </a:endParaRPr>
          </a:p>
          <a:p>
            <a:pPr algn="just"/>
            <a:r>
              <a:rPr lang="en-US" sz="2000" b="1" dirty="0" smtClean="0">
                <a:latin typeface="Century Gothic"/>
                <a:cs typeface="Century Gothic"/>
              </a:rPr>
              <a:t>Training: </a:t>
            </a:r>
            <a:r>
              <a:rPr lang="en-US" sz="2000" dirty="0" smtClean="0">
                <a:latin typeface="Century Gothic"/>
                <a:cs typeface="Century Gothic"/>
              </a:rPr>
              <a:t>Workshops, intensive programs and short courses are available in a periodic manner in all fields of studies, delivered by first rate professors and professionals.</a:t>
            </a:r>
          </a:p>
          <a:p>
            <a:pPr algn="just"/>
            <a:endParaRPr lang="en-US" sz="2000" dirty="0">
              <a:latin typeface="Century Gothic"/>
              <a:cs typeface="Century Gothic"/>
            </a:endParaRPr>
          </a:p>
          <a:p>
            <a:pPr algn="just"/>
            <a:r>
              <a:rPr lang="en-US" sz="2000" b="1" dirty="0" smtClean="0">
                <a:latin typeface="Century Gothic"/>
                <a:cs typeface="Century Gothic"/>
              </a:rPr>
              <a:t>Research: </a:t>
            </a:r>
            <a:r>
              <a:rPr lang="en-US" sz="2000" dirty="0" smtClean="0">
                <a:latin typeface="Century Gothic"/>
                <a:cs typeface="Century Gothic"/>
              </a:rPr>
              <a:t>Our partners and collaborators join with members of our Centers of Studies to engage in research projects in social sciences, public administration, among other subjects.</a:t>
            </a:r>
            <a:endParaRPr lang="en-US" sz="2000" b="1" dirty="0">
              <a:latin typeface="Century Gothic"/>
              <a:cs typeface="Century Gothic"/>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245736851"/>
      </p:ext>
    </p:extLst>
  </p:cSld>
  <p:clrMapOvr>
    <a:masterClrMapping/>
  </p:clrMapOvr>
  <p:transition spd="slow">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5" descr="C:\Users\Martha Tapia\Desktop\power point\Sin título-2-01.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3387" y="-27384"/>
            <a:ext cx="9236075" cy="6950075"/>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3" name="Content Placeholder 2"/>
          <p:cNvSpPr>
            <a:spLocks noGrp="1"/>
          </p:cNvSpPr>
          <p:nvPr>
            <p:ph idx="1"/>
          </p:nvPr>
        </p:nvSpPr>
        <p:spPr>
          <a:xfrm>
            <a:off x="457200" y="1124744"/>
            <a:ext cx="8229600" cy="4525963"/>
          </a:xfrm>
        </p:spPr>
        <p:txBody>
          <a:bodyPr/>
          <a:lstStyle/>
          <a:p>
            <a:pPr marL="0" indent="0" algn="just">
              <a:buNone/>
            </a:pPr>
            <a:r>
              <a:rPr lang="en-US" sz="2000" dirty="0" smtClean="0">
                <a:latin typeface="Century Gothic"/>
                <a:cs typeface="Century Gothic"/>
              </a:rPr>
              <a:t>All the resulting knowledge is compiled in our publications, or used as a basis for proposals for public policy in all areas of study. In 13 years, FUNGLODE has successfully engaged in a participative political process in order to influence policies in the following areas:</a:t>
            </a:r>
          </a:p>
          <a:p>
            <a:pPr marL="0" indent="0" algn="just">
              <a:buNone/>
            </a:pPr>
            <a:endParaRPr lang="en-US" sz="2000" dirty="0" smtClean="0">
              <a:latin typeface="Century Gothic"/>
              <a:cs typeface="Century Gothic"/>
            </a:endParaRPr>
          </a:p>
          <a:p>
            <a:pPr algn="just">
              <a:buFontTx/>
              <a:buChar char="•"/>
            </a:pPr>
            <a:r>
              <a:rPr lang="en-US" sz="2000" dirty="0" smtClean="0">
                <a:latin typeface="Century Gothic"/>
                <a:cs typeface="Century Gothic"/>
              </a:rPr>
              <a:t>Reform of the Constitution of the Dominican Republic </a:t>
            </a:r>
          </a:p>
          <a:p>
            <a:pPr marL="0" indent="0" algn="just">
              <a:buNone/>
            </a:pPr>
            <a:endParaRPr lang="en-US" sz="2000" dirty="0" smtClean="0">
              <a:latin typeface="Century Gothic"/>
              <a:cs typeface="Century Gothic"/>
            </a:endParaRPr>
          </a:p>
          <a:p>
            <a:pPr algn="just">
              <a:buFontTx/>
              <a:buChar char="•"/>
            </a:pPr>
            <a:r>
              <a:rPr lang="en-US" sz="2000" dirty="0" smtClean="0">
                <a:latin typeface="Century Gothic"/>
                <a:cs typeface="Century Gothic"/>
              </a:rPr>
              <a:t>Civil Code Reform</a:t>
            </a:r>
          </a:p>
          <a:p>
            <a:pPr algn="just">
              <a:buFontTx/>
              <a:buChar char="•"/>
            </a:pPr>
            <a:endParaRPr lang="en-US" sz="2000" dirty="0" smtClean="0">
              <a:latin typeface="Century Gothic"/>
              <a:cs typeface="Century Gothic"/>
            </a:endParaRPr>
          </a:p>
          <a:p>
            <a:pPr algn="just">
              <a:buFontTx/>
              <a:buChar char="•"/>
            </a:pPr>
            <a:r>
              <a:rPr lang="en-US" sz="2000" dirty="0" smtClean="0">
                <a:latin typeface="Century Gothic"/>
                <a:cs typeface="Century Gothic"/>
              </a:rPr>
              <a:t>Environmental policies</a:t>
            </a:r>
          </a:p>
          <a:p>
            <a:pPr algn="just">
              <a:buFontTx/>
              <a:buChar char="•"/>
            </a:pPr>
            <a:endParaRPr lang="en-US" sz="2000" dirty="0" smtClean="0">
              <a:latin typeface="Century Gothic"/>
              <a:cs typeface="Century Gothic"/>
            </a:endParaRPr>
          </a:p>
          <a:p>
            <a:pPr algn="just">
              <a:buFontTx/>
              <a:buChar char="•"/>
            </a:pPr>
            <a:r>
              <a:rPr lang="en-US" sz="2000" dirty="0" smtClean="0">
                <a:latin typeface="Century Gothic"/>
                <a:cs typeface="Century Gothic"/>
              </a:rPr>
              <a:t>Film Laws and Regulation</a:t>
            </a:r>
          </a:p>
          <a:p>
            <a:pPr algn="just">
              <a:buFontTx/>
              <a:buChar char="•"/>
            </a:pPr>
            <a:endParaRPr lang="en-US" sz="2400" dirty="0" smtClean="0"/>
          </a:p>
          <a:p>
            <a:pPr algn="just">
              <a:buFontTx/>
              <a:buChar char="•"/>
            </a:pPr>
            <a:endParaRPr lang="en-US" sz="2400" dirty="0"/>
          </a:p>
        </p:txBody>
      </p:sp>
      <p:sp>
        <p:nvSpPr>
          <p:cNvPr id="5" name="Title 4"/>
          <p:cNvSpPr txBox="1">
            <a:spLocks noGrp="1"/>
          </p:cNvSpPr>
          <p:nvPr>
            <p:ph type="title"/>
          </p:nvPr>
        </p:nvSpPr>
        <p:spPr>
          <a:xfrm>
            <a:off x="457200" y="553749"/>
            <a:ext cx="8229600" cy="584776"/>
          </a:xfrm>
          <a:prstGeom prst="rect">
            <a:avLst/>
          </a:prstGeom>
          <a:noFill/>
        </p:spPr>
        <p:txBody>
          <a:bodyPr wrap="square" rtlCol="0">
            <a:spAutoFit/>
          </a:bodyPr>
          <a:lstStyle/>
          <a:p>
            <a:r>
              <a:rPr lang="en-US" sz="2400" b="1" dirty="0">
                <a:latin typeface="Century Gothic"/>
                <a:cs typeface="Century Gothic"/>
              </a:rPr>
              <a:t> </a:t>
            </a:r>
            <a:r>
              <a:rPr lang="en-US" sz="3200" b="1" dirty="0" smtClean="0">
                <a:latin typeface="Century Gothic"/>
                <a:cs typeface="Century Gothic"/>
              </a:rPr>
              <a:t>Impact in Public Policy</a:t>
            </a:r>
            <a:endParaRPr lang="en-US" sz="3200" b="1" dirty="0">
              <a:latin typeface="Century Gothic"/>
              <a:cs typeface="Century Gothic"/>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961453232"/>
      </p:ext>
    </p:extLst>
  </p:cSld>
  <p:clrMapOvr>
    <a:masterClrMapping/>
  </p:clrMapOvr>
  <p:transition spd="slow">
    <p:pull/>
  </p:transition>
  <p:timing>
    <p:tnLst>
      <p:par>
        <p:cTn id="1" dur="indefinite" restart="never" nodeType="tmRoot"/>
      </p:par>
    </p:tnLst>
  </p:timing>
</p:sld>
</file>

<file path=ppt/theme/theme1.xml><?xml version="1.0" encoding="utf-8"?>
<a:theme xmlns:a="http://schemas.openxmlformats.org/drawingml/2006/main" name="FUNGLOD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FUNGLODE.potx</Template>
  <TotalTime>1240</TotalTime>
  <Words>3360</Words>
  <Application>Microsoft Macintosh PowerPoint</Application>
  <PresentationFormat>On-screen Show (4:3)</PresentationFormat>
  <Paragraphs>287</Paragraphs>
  <Slides>37</Slides>
  <Notes>0</Notes>
  <HiddenSlides>0</HiddenSlides>
  <MMClips>0</MMClips>
  <ScaleCrop>false</ScaleCrop>
  <HeadingPairs>
    <vt:vector size="4" baseType="variant">
      <vt:variant>
        <vt:lpstr>Design Template</vt:lpstr>
      </vt:variant>
      <vt:variant>
        <vt:i4>1</vt:i4>
      </vt:variant>
      <vt:variant>
        <vt:lpstr>Slide Titles</vt:lpstr>
      </vt:variant>
      <vt:variant>
        <vt:i4>37</vt:i4>
      </vt:variant>
    </vt:vector>
  </HeadingPairs>
  <TitlesOfParts>
    <vt:vector size="38" baseType="lpstr">
      <vt:lpstr>FUNGLODE</vt:lpstr>
      <vt:lpstr>Slide 1</vt:lpstr>
      <vt:lpstr>Slide 2</vt:lpstr>
      <vt:lpstr>Slide 3</vt:lpstr>
      <vt:lpstr>Slide 4</vt:lpstr>
      <vt:lpstr>Slide 5</vt:lpstr>
      <vt:lpstr>Slide 6</vt:lpstr>
      <vt:lpstr>Slide 7</vt:lpstr>
      <vt:lpstr>Slide 8</vt:lpstr>
      <vt:lpstr> Impact in Public Policy</vt:lpstr>
      <vt:lpstr> Information Resources </vt:lpstr>
      <vt:lpstr>      Publications</vt:lpstr>
      <vt:lpstr>Publications</vt:lpstr>
      <vt:lpstr>Observatorio Politico Dominicano (OPD) </vt:lpstr>
      <vt:lpstr>Consejo Dominicano de Relaciones Internacionales (CDRI)</vt:lpstr>
      <vt:lpstr>Interdom Internships Program.</vt:lpstr>
      <vt:lpstr>The Fellows Program</vt:lpstr>
      <vt:lpstr>The United Nations Association of the Dominican Republic (UNA-DR) </vt:lpstr>
      <vt:lpstr>Slide 18</vt:lpstr>
      <vt:lpstr>Premios FUNGLODE /GFDD</vt:lpstr>
      <vt:lpstr>http://www.radiofunglode.org  </vt:lpstr>
      <vt:lpstr>Global Film Festival</vt:lpstr>
      <vt:lpstr>The DR Environmental Film Festival</vt:lpstr>
      <vt:lpstr>Slide 23</vt:lpstr>
      <vt:lpstr>I-Global University</vt:lpstr>
      <vt:lpstr>I-Global University </vt:lpstr>
      <vt:lpstr>I-Global University</vt:lpstr>
      <vt:lpstr>I-Global University</vt:lpstr>
      <vt:lpstr>Slide 28</vt:lpstr>
      <vt:lpstr>Global Foundation for Democracy and Development (GFDD)</vt:lpstr>
      <vt:lpstr>Funglode-Unesco, Paris</vt:lpstr>
      <vt:lpstr>Slide 31</vt:lpstr>
      <vt:lpstr>EU-LAC FOUNDATION</vt:lpstr>
      <vt:lpstr>Work with UN System</vt:lpstr>
      <vt:lpstr>Work with the OAS and the Inter-American System</vt:lpstr>
      <vt:lpstr>Collaboration Agreements.</vt:lpstr>
      <vt:lpstr>Financials </vt:lpstr>
      <vt:lpstr>Slide 37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Martha Tapia</dc:creator>
  <cp:lastModifiedBy>Fadwa Kingsbury</cp:lastModifiedBy>
  <cp:revision>80</cp:revision>
  <cp:lastPrinted>2013-12-29T22:14:52Z</cp:lastPrinted>
  <dcterms:created xsi:type="dcterms:W3CDTF">2014-01-06T23:04:58Z</dcterms:created>
  <dcterms:modified xsi:type="dcterms:W3CDTF">2014-01-07T03:16:33Z</dcterms:modified>
</cp:coreProperties>
</file>