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wdp" ContentType="image/vnd.ms-photo"/>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sldIdLst>
    <p:sldId id="256" r:id="rId2"/>
    <p:sldId id="257" r:id="rId3"/>
    <p:sldId id="258" r:id="rId4"/>
    <p:sldId id="261" r:id="rId5"/>
    <p:sldId id="262" r:id="rId6"/>
    <p:sldId id="263" r:id="rId7"/>
    <p:sldId id="264" r:id="rId8"/>
    <p:sldId id="265" r:id="rId9"/>
    <p:sldId id="259" r:id="rId10"/>
    <p:sldId id="260" r:id="rId11"/>
    <p:sldId id="266" r:id="rId12"/>
    <p:sldId id="267" r:id="rId13"/>
    <p:sldId id="268" r:id="rId14"/>
    <p:sldId id="269" r:id="rId15"/>
    <p:sldId id="270" r:id="rId16"/>
    <p:sldId id="271" r:id="rId17"/>
    <p:sldId id="272" r:id="rId18"/>
    <p:sldId id="273" r:id="rId19"/>
    <p:sldId id="283" r:id="rId20"/>
    <p:sldId id="286" r:id="rId21"/>
    <p:sldId id="290" r:id="rId22"/>
    <p:sldId id="284" r:id="rId23"/>
    <p:sldId id="287" r:id="rId24"/>
    <p:sldId id="285" r:id="rId25"/>
    <p:sldId id="288" r:id="rId26"/>
    <p:sldId id="294" r:id="rId27"/>
    <p:sldId id="282" r:id="rId28"/>
    <p:sldId id="281" r:id="rId29"/>
    <p:sldId id="275" r:id="rId30"/>
    <p:sldId id="276" r:id="rId31"/>
    <p:sldId id="277" r:id="rId32"/>
    <p:sldId id="289" r:id="rId33"/>
    <p:sldId id="291" r:id="rId34"/>
    <p:sldId id="292" r:id="rId35"/>
    <p:sldId id="293" r:id="rId36"/>
    <p:sldId id="295"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823"/>
    <p:restoredTop sz="79739"/>
  </p:normalViewPr>
  <p:slideViewPr>
    <p:cSldViewPr snapToGrid="0" snapToObjects="1">
      <p:cViewPr>
        <p:scale>
          <a:sx n="80" d="100"/>
          <a:sy n="80" d="100"/>
        </p:scale>
        <p:origin x="584" y="6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8B9C33-D5E7-034C-8478-DB8C2AC9B38F}" type="datetimeFigureOut">
              <a:rPr lang="en-US" smtClean="0"/>
              <a:t>2/5/17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2ECE53-3DD7-E141-9FF8-DD4EBC5A5B00}" type="slidenum">
              <a:rPr lang="en-US" smtClean="0"/>
              <a:t>‹#›</a:t>
            </a:fld>
            <a:endParaRPr lang="en-US"/>
          </a:p>
        </p:txBody>
      </p:sp>
    </p:spTree>
    <p:extLst>
      <p:ext uri="{BB962C8B-B14F-4D97-AF65-F5344CB8AC3E}">
        <p14:creationId xmlns:p14="http://schemas.microsoft.com/office/powerpoint/2010/main" val="506492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repository.upenn.edu/" TargetMode="External"/><Relationship Id="rId4" Type="http://schemas.openxmlformats.org/officeDocument/2006/relationships/hyperlink" Target="http://sparcopen.org/open-access/" TargetMode="External"/><Relationship Id="rId5" Type="http://schemas.openxmlformats.org/officeDocument/2006/relationships/hyperlink" Target="http://www.seas.upenn.edu/" TargetMode="External"/><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 Id="rId3" Type="http://schemas.openxmlformats.org/officeDocument/2006/relationships/hyperlink" Target="http://guides.library.upenn.edu/scholarlycommons/services#s-lg-box-wrapper-15467289"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ScholarlyCommons</a:t>
            </a:r>
            <a:r>
              <a:rPr lang="en-US" sz="1200" b="0" i="0" kern="120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hlinkClick r:id="rId3"/>
              </a:rPr>
              <a:t>http://repository.upenn.edu/</a:t>
            </a:r>
            <a:r>
              <a:rPr lang="en-US" sz="1200" b="0" i="0" kern="1200" dirty="0" smtClean="0">
                <a:solidFill>
                  <a:schemeClr val="tx1"/>
                </a:solidFill>
                <a:effectLst/>
                <a:latin typeface="+mn-lt"/>
                <a:ea typeface="+mn-ea"/>
                <a:cs typeface="+mn-cs"/>
              </a:rPr>
              <a:t>) is an </a:t>
            </a:r>
            <a:r>
              <a:rPr lang="en-US" sz="1200" b="0" i="0" u="none" strike="noStrike" kern="1200" dirty="0" smtClean="0">
                <a:solidFill>
                  <a:schemeClr val="tx1"/>
                </a:solidFill>
                <a:effectLst/>
                <a:latin typeface="+mn-lt"/>
                <a:ea typeface="+mn-ea"/>
                <a:cs typeface="+mn-cs"/>
                <a:hlinkClick r:id="rId4"/>
              </a:rPr>
              <a:t>open access</a:t>
            </a:r>
            <a:r>
              <a:rPr lang="en-US" sz="1200" b="0" i="0" kern="1200" dirty="0" smtClean="0">
                <a:solidFill>
                  <a:schemeClr val="tx1"/>
                </a:solidFill>
                <a:effectLst/>
                <a:latin typeface="+mn-lt"/>
                <a:ea typeface="+mn-ea"/>
                <a:cs typeface="+mn-cs"/>
              </a:rPr>
              <a:t> repository for gathering, indexing, storing, and making available the scholarly output of the University of Pennsylvania community. ScholarlyCommons launched in early 2004 as a pilot project with Penn’s </a:t>
            </a:r>
            <a:r>
              <a:rPr lang="en-US" sz="1200" b="0" i="0" u="none" strike="noStrike" kern="1200" dirty="0" smtClean="0">
                <a:solidFill>
                  <a:schemeClr val="tx1"/>
                </a:solidFill>
                <a:effectLst/>
                <a:latin typeface="+mn-lt"/>
                <a:ea typeface="+mn-ea"/>
                <a:cs typeface="+mn-cs"/>
                <a:hlinkClick r:id="rId5"/>
              </a:rPr>
              <a:t>School of Engineering &amp; Applied Science (SEAS)</a:t>
            </a:r>
            <a:r>
              <a:rPr lang="en-US" sz="1200" b="0" i="0" kern="1200" dirty="0" smtClean="0">
                <a:solidFill>
                  <a:schemeClr val="tx1"/>
                </a:solidFill>
                <a:effectLst/>
                <a:latin typeface="+mn-lt"/>
                <a:ea typeface="+mn-ea"/>
                <a:cs typeface="+mn-cs"/>
              </a:rPr>
              <a:t>. The success of the pilot drew in other campus units to participate over the following years and has grown considerably since then.</a:t>
            </a:r>
            <a:r>
              <a:rPr lang="en-US" sz="1200" b="0" i="0" kern="1200" baseline="0" dirty="0" smtClean="0">
                <a:solidFill>
                  <a:schemeClr val="tx1"/>
                </a:solidFill>
                <a:effectLst/>
                <a:latin typeface="+mn-lt"/>
                <a:ea typeface="+mn-ea"/>
                <a:cs typeface="+mn-cs"/>
              </a:rPr>
              <a:t> Institutional repositories, or IRs, are quite common amongst academic libraries. </a:t>
            </a:r>
            <a:endParaRPr lang="en-US"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32ECE53-3DD7-E141-9FF8-DD4EBC5A5B00}" type="slidenum">
              <a:rPr lang="en-US" smtClean="0"/>
              <a:t>3</a:t>
            </a:fld>
            <a:endParaRPr lang="en-US"/>
          </a:p>
        </p:txBody>
      </p:sp>
    </p:spTree>
    <p:extLst>
      <p:ext uri="{BB962C8B-B14F-4D97-AF65-F5344CB8AC3E}">
        <p14:creationId xmlns:p14="http://schemas.microsoft.com/office/powerpoint/2010/main" val="6288763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tx1"/>
                </a:solidFill>
                <a:effectLst/>
                <a:latin typeface="+mn-lt"/>
                <a:ea typeface="+mn-ea"/>
                <a:cs typeface="+mn-cs"/>
              </a:rPr>
              <a:t>Branding: </a:t>
            </a:r>
            <a:r>
              <a:rPr lang="en-US" sz="1200" b="0" i="0" kern="1200" dirty="0" smtClean="0">
                <a:solidFill>
                  <a:schemeClr val="tx1"/>
                </a:solidFill>
                <a:effectLst/>
                <a:latin typeface="+mn-lt"/>
                <a:ea typeface="+mn-ea"/>
                <a:cs typeface="+mn-cs"/>
              </a:rPr>
              <a:t>Collections can be customized with individual introductory text, links, banners, images, cover pages, and other options that fit your group. Journal and conference series can be further customized with unique designs and peer review workflows.</a:t>
            </a:r>
          </a:p>
        </p:txBody>
      </p:sp>
      <p:sp>
        <p:nvSpPr>
          <p:cNvPr id="4" name="Slide Number Placeholder 3"/>
          <p:cNvSpPr>
            <a:spLocks noGrp="1"/>
          </p:cNvSpPr>
          <p:nvPr>
            <p:ph type="sldNum" sz="quarter" idx="10"/>
          </p:nvPr>
        </p:nvSpPr>
        <p:spPr/>
        <p:txBody>
          <a:bodyPr/>
          <a:lstStyle/>
          <a:p>
            <a:fld id="{E32ECE53-3DD7-E141-9FF8-DD4EBC5A5B00}" type="slidenum">
              <a:rPr lang="en-US" smtClean="0"/>
              <a:t>17</a:t>
            </a:fld>
            <a:endParaRPr lang="en-US"/>
          </a:p>
        </p:txBody>
      </p:sp>
    </p:spTree>
    <p:extLst>
      <p:ext uri="{BB962C8B-B14F-4D97-AF65-F5344CB8AC3E}">
        <p14:creationId xmlns:p14="http://schemas.microsoft.com/office/powerpoint/2010/main" val="2873967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Assisted submission</a:t>
            </a:r>
            <a:r>
              <a:rPr lang="en-US" sz="1200" b="0" i="0" kern="1200" dirty="0" smtClean="0">
                <a:solidFill>
                  <a:schemeClr val="tx1"/>
                </a:solidFill>
                <a:effectLst/>
                <a:latin typeface="+mn-lt"/>
                <a:ea typeface="+mn-ea"/>
                <a:cs typeface="+mn-cs"/>
              </a:rPr>
              <a:t>: comprehensive permissions review and deposit of previously published materials (Penn faculty only), </a:t>
            </a:r>
          </a:p>
          <a:p>
            <a:endParaRPr lang="en-US" dirty="0"/>
          </a:p>
        </p:txBody>
      </p:sp>
      <p:sp>
        <p:nvSpPr>
          <p:cNvPr id="4" name="Slide Number Placeholder 3"/>
          <p:cNvSpPr>
            <a:spLocks noGrp="1"/>
          </p:cNvSpPr>
          <p:nvPr>
            <p:ph type="sldNum" sz="quarter" idx="10"/>
          </p:nvPr>
        </p:nvSpPr>
        <p:spPr/>
        <p:txBody>
          <a:bodyPr/>
          <a:lstStyle/>
          <a:p>
            <a:fld id="{E32ECE53-3DD7-E141-9FF8-DD4EBC5A5B00}" type="slidenum">
              <a:rPr lang="en-US" smtClean="0"/>
              <a:t>19</a:t>
            </a:fld>
            <a:endParaRPr lang="en-US"/>
          </a:p>
        </p:txBody>
      </p:sp>
    </p:spTree>
    <p:extLst>
      <p:ext uri="{BB962C8B-B14F-4D97-AF65-F5344CB8AC3E}">
        <p14:creationId xmlns:p14="http://schemas.microsoft.com/office/powerpoint/2010/main" val="21439931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Journal</a:t>
            </a:r>
            <a:r>
              <a:rPr lang="en-US" sz="1200" b="1" i="0" kern="1200" baseline="0" dirty="0" smtClean="0">
                <a:solidFill>
                  <a:schemeClr val="tx1"/>
                </a:solidFill>
                <a:effectLst/>
                <a:latin typeface="+mn-lt"/>
                <a:ea typeface="+mn-ea"/>
                <a:cs typeface="+mn-cs"/>
              </a:rPr>
              <a:t> publishing: </a:t>
            </a:r>
            <a:r>
              <a:rPr lang="en-US" sz="1200" b="0" i="0" kern="1200" dirty="0" smtClean="0">
                <a:solidFill>
                  <a:schemeClr val="tx1"/>
                </a:solidFill>
                <a:effectLst/>
                <a:latin typeface="+mn-lt"/>
                <a:ea typeface="+mn-ea"/>
                <a:cs typeface="+mn-cs"/>
              </a:rPr>
              <a:t>journal publishing and access to archival content.</a:t>
            </a:r>
          </a:p>
          <a:p>
            <a:endParaRPr lang="en-US" b="1" dirty="0"/>
          </a:p>
        </p:txBody>
      </p:sp>
      <p:sp>
        <p:nvSpPr>
          <p:cNvPr id="4" name="Slide Number Placeholder 3"/>
          <p:cNvSpPr>
            <a:spLocks noGrp="1"/>
          </p:cNvSpPr>
          <p:nvPr>
            <p:ph type="sldNum" sz="quarter" idx="10"/>
          </p:nvPr>
        </p:nvSpPr>
        <p:spPr/>
        <p:txBody>
          <a:bodyPr/>
          <a:lstStyle/>
          <a:p>
            <a:fld id="{E32ECE53-3DD7-E141-9FF8-DD4EBC5A5B00}" type="slidenum">
              <a:rPr lang="en-US" smtClean="0"/>
              <a:t>22</a:t>
            </a:fld>
            <a:endParaRPr lang="en-US"/>
          </a:p>
        </p:txBody>
      </p:sp>
    </p:spTree>
    <p:extLst>
      <p:ext uri="{BB962C8B-B14F-4D97-AF65-F5344CB8AC3E}">
        <p14:creationId xmlns:p14="http://schemas.microsoft.com/office/powerpoint/2010/main" val="9228204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tx1"/>
                </a:solidFill>
                <a:effectLst/>
                <a:latin typeface="+mn-lt"/>
                <a:ea typeface="+mn-ea"/>
                <a:cs typeface="+mn-cs"/>
              </a:rPr>
              <a:t>Digital Projects: </a:t>
            </a:r>
            <a:r>
              <a:rPr lang="en-US" sz="1200" b="0" i="0" kern="1200" dirty="0" smtClean="0">
                <a:solidFill>
                  <a:schemeClr val="tx1"/>
                </a:solidFill>
                <a:effectLst/>
                <a:latin typeface="+mn-lt"/>
                <a:ea typeface="+mn-ea"/>
                <a:cs typeface="+mn-cs"/>
              </a:rPr>
              <a:t>Penn projects in support of course work, research, teaching, and departmental activities.</a:t>
            </a:r>
          </a:p>
          <a:p>
            <a:endParaRPr lang="en-US" dirty="0"/>
          </a:p>
        </p:txBody>
      </p:sp>
      <p:sp>
        <p:nvSpPr>
          <p:cNvPr id="4" name="Slide Number Placeholder 3"/>
          <p:cNvSpPr>
            <a:spLocks noGrp="1"/>
          </p:cNvSpPr>
          <p:nvPr>
            <p:ph type="sldNum" sz="quarter" idx="10"/>
          </p:nvPr>
        </p:nvSpPr>
        <p:spPr/>
        <p:txBody>
          <a:bodyPr/>
          <a:lstStyle/>
          <a:p>
            <a:fld id="{E32ECE53-3DD7-E141-9FF8-DD4EBC5A5B00}" type="slidenum">
              <a:rPr lang="en-US" smtClean="0"/>
              <a:t>24</a:t>
            </a:fld>
            <a:endParaRPr lang="en-US"/>
          </a:p>
        </p:txBody>
      </p:sp>
    </p:spTree>
    <p:extLst>
      <p:ext uri="{BB962C8B-B14F-4D97-AF65-F5344CB8AC3E}">
        <p14:creationId xmlns:p14="http://schemas.microsoft.com/office/powerpoint/2010/main" val="1111069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rtl="0">
              <a:buFont typeface="Arial" charset="0"/>
              <a:buChar char="•"/>
            </a:pPr>
            <a:r>
              <a:rPr lang="en-US" sz="1200" b="1" i="0" kern="1200" dirty="0" smtClean="0">
                <a:solidFill>
                  <a:schemeClr val="tx1"/>
                </a:solidFill>
                <a:effectLst/>
                <a:latin typeface="+mn-lt"/>
                <a:ea typeface="+mn-ea"/>
                <a:cs typeface="+mn-cs"/>
              </a:rPr>
              <a:t>Papers: </a:t>
            </a:r>
            <a:r>
              <a:rPr lang="en-US" sz="1200" b="0" i="0" kern="1200" dirty="0" smtClean="0">
                <a:solidFill>
                  <a:schemeClr val="tx1"/>
                </a:solidFill>
                <a:effectLst/>
                <a:latin typeface="+mn-lt"/>
                <a:ea typeface="+mn-ea"/>
                <a:cs typeface="+mn-cs"/>
              </a:rPr>
              <a:t>journal articles, book chapters, conference presentations, working papers, etc.</a:t>
            </a:r>
          </a:p>
          <a:p>
            <a:pPr marL="171450" indent="-171450" rtl="0">
              <a:buFont typeface="Arial" charset="0"/>
              <a:buChar char="•"/>
            </a:pPr>
            <a:r>
              <a:rPr lang="en-US" sz="1200" b="1" i="0" kern="1200" dirty="0" smtClean="0">
                <a:solidFill>
                  <a:schemeClr val="tx1"/>
                </a:solidFill>
                <a:effectLst/>
                <a:latin typeface="+mn-lt"/>
                <a:ea typeface="+mn-ea"/>
                <a:cs typeface="+mn-cs"/>
              </a:rPr>
              <a:t>Videos &amp; Audio</a:t>
            </a:r>
            <a:r>
              <a:rPr lang="en-US" sz="1200" b="0" i="0" kern="1200" dirty="0" smtClean="0">
                <a:solidFill>
                  <a:schemeClr val="tx1"/>
                </a:solidFill>
                <a:effectLst/>
                <a:latin typeface="+mn-lt"/>
                <a:ea typeface="+mn-ea"/>
                <a:cs typeface="+mn-cs"/>
              </a:rPr>
              <a:t>: instructional videos, MOOCs, oral histories, class projects, audio interviews, etc.</a:t>
            </a:r>
          </a:p>
          <a:p>
            <a:pPr marL="171450" indent="-171450" rtl="0">
              <a:buFont typeface="Arial" charset="0"/>
              <a:buChar char="•"/>
            </a:pPr>
            <a:r>
              <a:rPr lang="en-US" sz="1200" b="1" i="0" kern="1200" dirty="0" smtClean="0">
                <a:solidFill>
                  <a:schemeClr val="tx1"/>
                </a:solidFill>
                <a:effectLst/>
                <a:latin typeface="+mn-lt"/>
                <a:ea typeface="+mn-ea"/>
                <a:cs typeface="+mn-cs"/>
              </a:rPr>
              <a:t>Data</a:t>
            </a:r>
            <a:r>
              <a:rPr lang="en-US" sz="1200" b="0" i="0" kern="1200" dirty="0" smtClean="0">
                <a:solidFill>
                  <a:schemeClr val="tx1"/>
                </a:solidFill>
                <a:effectLst/>
                <a:latin typeface="+mn-lt"/>
                <a:ea typeface="+mn-ea"/>
                <a:cs typeface="+mn-cs"/>
              </a:rPr>
              <a:t>: 3D objects, data sets, tool data, supplemental data, etc.</a:t>
            </a:r>
          </a:p>
          <a:p>
            <a:pPr marL="171450" indent="-171450" rtl="0">
              <a:buFont typeface="Arial" charset="0"/>
              <a:buChar char="•"/>
            </a:pPr>
            <a:r>
              <a:rPr lang="en-US" sz="1200" b="1" i="0" kern="1200" dirty="0" smtClean="0">
                <a:solidFill>
                  <a:schemeClr val="tx1"/>
                </a:solidFill>
                <a:effectLst/>
                <a:latin typeface="+mn-lt"/>
                <a:ea typeface="+mn-ea"/>
                <a:cs typeface="+mn-cs"/>
              </a:rPr>
              <a:t>Full Publications</a:t>
            </a:r>
            <a:r>
              <a:rPr lang="en-US" sz="1200" b="0" i="0" kern="1200" dirty="0" smtClean="0">
                <a:solidFill>
                  <a:schemeClr val="tx1"/>
                </a:solidFill>
                <a:effectLst/>
                <a:latin typeface="+mn-lt"/>
                <a:ea typeface="+mn-ea"/>
                <a:cs typeface="+mn-cs"/>
              </a:rPr>
              <a:t>: departmental/alumni magazines, undergraduate magazines, journals, proceedings, etc.</a:t>
            </a:r>
          </a:p>
          <a:p>
            <a:pPr marL="171450" indent="-171450" rtl="0">
              <a:buFont typeface="Arial" charset="0"/>
              <a:buChar char="•"/>
            </a:pPr>
            <a:r>
              <a:rPr lang="en-US" sz="1200" b="1" i="0" kern="1200" dirty="0" smtClean="0">
                <a:solidFill>
                  <a:schemeClr val="tx1"/>
                </a:solidFill>
                <a:effectLst/>
                <a:latin typeface="+mn-lt"/>
                <a:ea typeface="+mn-ea"/>
                <a:cs typeface="+mn-cs"/>
              </a:rPr>
              <a:t>Images</a:t>
            </a:r>
            <a:r>
              <a:rPr lang="en-US" sz="1200" b="0" i="0" kern="1200" dirty="0" smtClean="0">
                <a:solidFill>
                  <a:schemeClr val="tx1"/>
                </a:solidFill>
                <a:effectLst/>
                <a:latin typeface="+mn-lt"/>
                <a:ea typeface="+mn-ea"/>
                <a:cs typeface="+mn-cs"/>
              </a:rPr>
              <a:t>: class projects, supplementary images, etc. </a:t>
            </a:r>
          </a:p>
          <a:p>
            <a:pPr marL="171450" indent="-171450" rtl="0">
              <a:buFont typeface="Arial" charset="0"/>
              <a:buChar char="•"/>
            </a:pPr>
            <a:r>
              <a:rPr lang="en-US" sz="1200" b="1" i="0" kern="1200" dirty="0" smtClean="0">
                <a:solidFill>
                  <a:schemeClr val="tx1"/>
                </a:solidFill>
                <a:effectLst/>
                <a:latin typeface="+mn-lt"/>
                <a:ea typeface="+mn-ea"/>
                <a:cs typeface="+mn-cs"/>
              </a:rPr>
              <a:t>Dissertations, Theses, Capstones, and Senior Honors Projects</a:t>
            </a:r>
            <a:r>
              <a:rPr lang="en-US" sz="1200" b="0" i="0" kern="1200" dirty="0" smtClean="0">
                <a:solidFill>
                  <a:schemeClr val="tx1"/>
                </a:solidFill>
                <a:effectLst/>
                <a:latin typeface="+mn-lt"/>
                <a:ea typeface="+mn-ea"/>
                <a:cs typeface="+mn-cs"/>
              </a:rPr>
              <a:t>: dissertations ((all Penn dissertations from 2015 on are required to be deposited in ScholarlyCommons), theses, capstones, senior honors projects, and other materials.</a:t>
            </a:r>
          </a:p>
          <a:p>
            <a:pPr marL="171450" indent="-171450" rtl="0">
              <a:buFont typeface="Arial" charset="0"/>
              <a:buChar char="•"/>
            </a:pPr>
            <a:r>
              <a:rPr lang="en-US" sz="1200" b="1" i="0" kern="1200" dirty="0" smtClean="0">
                <a:solidFill>
                  <a:schemeClr val="tx1"/>
                </a:solidFill>
                <a:effectLst/>
                <a:latin typeface="+mn-lt"/>
                <a:ea typeface="+mn-ea"/>
                <a:cs typeface="+mn-cs"/>
              </a:rPr>
              <a:t>Conferences, Symposia, &amp; Other Events</a:t>
            </a:r>
            <a:r>
              <a:rPr lang="en-US" sz="1200" b="0" i="0" kern="1200" dirty="0" smtClean="0">
                <a:solidFill>
                  <a:schemeClr val="tx1"/>
                </a:solidFill>
                <a:effectLst/>
                <a:latin typeface="+mn-lt"/>
                <a:ea typeface="+mn-ea"/>
                <a:cs typeface="+mn-cs"/>
              </a:rPr>
              <a:t>: lecture series, conference agendas and materials, etc.</a:t>
            </a:r>
          </a:p>
          <a:p>
            <a:pPr marL="171450" indent="-171450" rtl="0">
              <a:buFont typeface="Arial" charset="0"/>
              <a:buChar char="•"/>
            </a:pPr>
            <a:r>
              <a:rPr lang="en-US" sz="1200" b="1" i="0" kern="1200" dirty="0" smtClean="0">
                <a:solidFill>
                  <a:schemeClr val="tx1"/>
                </a:solidFill>
                <a:effectLst/>
                <a:latin typeface="+mn-lt"/>
                <a:ea typeface="+mn-ea"/>
                <a:cs typeface="+mn-cs"/>
              </a:rPr>
              <a:t>Other Materials</a:t>
            </a:r>
            <a:r>
              <a:rPr lang="en-US" sz="1200" b="0" i="0" kern="1200" dirty="0" smtClean="0">
                <a:solidFill>
                  <a:schemeClr val="tx1"/>
                </a:solidFill>
                <a:effectLst/>
                <a:latin typeface="+mn-lt"/>
                <a:ea typeface="+mn-ea"/>
                <a:cs typeface="+mn-cs"/>
              </a:rPr>
              <a:t>: posters, comic books, blog posts, maps, etc.</a:t>
            </a:r>
          </a:p>
          <a:p>
            <a:endParaRPr lang="en-US" dirty="0"/>
          </a:p>
        </p:txBody>
      </p:sp>
      <p:sp>
        <p:nvSpPr>
          <p:cNvPr id="4" name="Slide Number Placeholder 3"/>
          <p:cNvSpPr>
            <a:spLocks noGrp="1"/>
          </p:cNvSpPr>
          <p:nvPr>
            <p:ph type="sldNum" sz="quarter" idx="10"/>
          </p:nvPr>
        </p:nvSpPr>
        <p:spPr/>
        <p:txBody>
          <a:bodyPr/>
          <a:lstStyle/>
          <a:p>
            <a:fld id="{E32ECE53-3DD7-E141-9FF8-DD4EBC5A5B00}" type="slidenum">
              <a:rPr lang="en-US" smtClean="0"/>
              <a:t>5</a:t>
            </a:fld>
            <a:endParaRPr lang="en-US"/>
          </a:p>
        </p:txBody>
      </p:sp>
    </p:spTree>
    <p:extLst>
      <p:ext uri="{BB962C8B-B14F-4D97-AF65-F5344CB8AC3E}">
        <p14:creationId xmlns:p14="http://schemas.microsoft.com/office/powerpoint/2010/main" val="10343475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world!</a:t>
            </a:r>
            <a:r>
              <a:rPr lang="en-US" baseline="0" dirty="0" smtClean="0"/>
              <a:t> Anyone with an internet connection can access the works included in the repository.</a:t>
            </a:r>
            <a:r>
              <a:rPr lang="en-US" dirty="0" smtClean="0"/>
              <a:t> </a:t>
            </a:r>
            <a:r>
              <a:rPr lang="en-US" baseline="0" dirty="0" smtClean="0"/>
              <a:t>ScholarlyCommons is what’s known as an open access repository.</a:t>
            </a:r>
            <a:endParaRPr lang="en-US" dirty="0"/>
          </a:p>
        </p:txBody>
      </p:sp>
      <p:sp>
        <p:nvSpPr>
          <p:cNvPr id="4" name="Slide Number Placeholder 3"/>
          <p:cNvSpPr>
            <a:spLocks noGrp="1"/>
          </p:cNvSpPr>
          <p:nvPr>
            <p:ph type="sldNum" sz="quarter" idx="10"/>
          </p:nvPr>
        </p:nvSpPr>
        <p:spPr/>
        <p:txBody>
          <a:bodyPr/>
          <a:lstStyle/>
          <a:p>
            <a:fld id="{E32ECE53-3DD7-E141-9FF8-DD4EBC5A5B00}" type="slidenum">
              <a:rPr lang="en-US" smtClean="0"/>
              <a:t>7</a:t>
            </a:fld>
            <a:endParaRPr lang="en-US"/>
          </a:p>
        </p:txBody>
      </p:sp>
    </p:spTree>
    <p:extLst>
      <p:ext uri="{BB962C8B-B14F-4D97-AF65-F5344CB8AC3E}">
        <p14:creationId xmlns:p14="http://schemas.microsoft.com/office/powerpoint/2010/main" val="12473252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sz="1200" b="0" i="0" kern="1200" dirty="0" smtClean="0">
                <a:solidFill>
                  <a:schemeClr val="tx1"/>
                </a:solidFill>
                <a:effectLst/>
                <a:latin typeface="+mn-lt"/>
                <a:ea typeface="+mn-ea"/>
                <a:cs typeface="+mn-cs"/>
              </a:rPr>
              <a:t>Open Access is the free, immediate, online availability of research articles coupled with the rights to use these articles fully in the digital environment. Open Access ensures that anyone can access and use these results—to turn ideas into industries and breakthroughs into better lives.</a:t>
            </a:r>
            <a:br>
              <a:rPr lang="en-US" sz="1200" b="0" i="0" kern="1200" dirty="0" smtClean="0">
                <a:solidFill>
                  <a:schemeClr val="tx1"/>
                </a:solidFill>
                <a:effectLst/>
                <a:latin typeface="+mn-lt"/>
                <a:ea typeface="+mn-ea"/>
                <a:cs typeface="+mn-cs"/>
              </a:rPr>
            </a:b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32ECE53-3DD7-E141-9FF8-DD4EBC5A5B00}" type="slidenum">
              <a:rPr lang="en-US" smtClean="0"/>
              <a:t>8</a:t>
            </a:fld>
            <a:endParaRPr lang="en-US"/>
          </a:p>
        </p:txBody>
      </p:sp>
    </p:spTree>
    <p:extLst>
      <p:ext uri="{BB962C8B-B14F-4D97-AF65-F5344CB8AC3E}">
        <p14:creationId xmlns:p14="http://schemas.microsoft.com/office/powerpoint/2010/main" val="1678373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Visibility:</a:t>
            </a:r>
            <a:r>
              <a:rPr lang="en-US" sz="1200" b="0" i="0" kern="1200" dirty="0" smtClean="0">
                <a:solidFill>
                  <a:schemeClr val="tx1"/>
                </a:solidFill>
                <a:effectLst/>
                <a:latin typeface="+mn-lt"/>
                <a:ea typeface="+mn-ea"/>
                <a:cs typeface="+mn-cs"/>
              </a:rPr>
              <a:t> Your work will be openly accessible to researchers around the world and showcased alongside other members of the Penn community.</a:t>
            </a:r>
          </a:p>
        </p:txBody>
      </p:sp>
      <p:sp>
        <p:nvSpPr>
          <p:cNvPr id="4" name="Slide Number Placeholder 3"/>
          <p:cNvSpPr>
            <a:spLocks noGrp="1"/>
          </p:cNvSpPr>
          <p:nvPr>
            <p:ph type="sldNum" sz="quarter" idx="10"/>
          </p:nvPr>
        </p:nvSpPr>
        <p:spPr/>
        <p:txBody>
          <a:bodyPr/>
          <a:lstStyle/>
          <a:p>
            <a:fld id="{E32ECE53-3DD7-E141-9FF8-DD4EBC5A5B00}" type="slidenum">
              <a:rPr lang="en-US" smtClean="0"/>
              <a:t>12</a:t>
            </a:fld>
            <a:endParaRPr lang="en-US"/>
          </a:p>
        </p:txBody>
      </p:sp>
    </p:spTree>
    <p:extLst>
      <p:ext uri="{BB962C8B-B14F-4D97-AF65-F5344CB8AC3E}">
        <p14:creationId xmlns:p14="http://schemas.microsoft.com/office/powerpoint/2010/main" val="15610428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Impact: </a:t>
            </a:r>
            <a:r>
              <a:rPr lang="en-US" sz="1200" b="0" i="0" kern="1200" dirty="0" smtClean="0">
                <a:solidFill>
                  <a:schemeClr val="tx1"/>
                </a:solidFill>
                <a:effectLst/>
                <a:latin typeface="+mn-lt"/>
                <a:ea typeface="+mn-ea"/>
                <a:cs typeface="+mn-cs"/>
              </a:rPr>
              <a:t>All materials in ScholarlyCommons are fully indexed in search engines like Google and Google Scholar, making your material more easily discoverable online.</a:t>
            </a:r>
          </a:p>
        </p:txBody>
      </p:sp>
      <p:sp>
        <p:nvSpPr>
          <p:cNvPr id="4" name="Slide Number Placeholder 3"/>
          <p:cNvSpPr>
            <a:spLocks noGrp="1"/>
          </p:cNvSpPr>
          <p:nvPr>
            <p:ph type="sldNum" sz="quarter" idx="10"/>
          </p:nvPr>
        </p:nvSpPr>
        <p:spPr/>
        <p:txBody>
          <a:bodyPr/>
          <a:lstStyle/>
          <a:p>
            <a:fld id="{E32ECE53-3DD7-E141-9FF8-DD4EBC5A5B00}" type="slidenum">
              <a:rPr lang="en-US" smtClean="0"/>
              <a:t>13</a:t>
            </a:fld>
            <a:endParaRPr lang="en-US"/>
          </a:p>
        </p:txBody>
      </p:sp>
    </p:spTree>
    <p:extLst>
      <p:ext uri="{BB962C8B-B14F-4D97-AF65-F5344CB8AC3E}">
        <p14:creationId xmlns:p14="http://schemas.microsoft.com/office/powerpoint/2010/main" val="1530377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Statistics:</a:t>
            </a:r>
            <a:r>
              <a:rPr lang="en-US" sz="1200" b="0" i="0" kern="1200" dirty="0" smtClean="0">
                <a:solidFill>
                  <a:schemeClr val="tx1"/>
                </a:solidFill>
                <a:effectLst/>
                <a:latin typeface="+mn-lt"/>
                <a:ea typeface="+mn-ea"/>
                <a:cs typeface="+mn-cs"/>
              </a:rPr>
              <a:t> Authors and collection administrators receive access to on-demand analytics, monthly readership reports, and compelling maps depicting use of their work around the world. </a:t>
            </a:r>
          </a:p>
        </p:txBody>
      </p:sp>
      <p:sp>
        <p:nvSpPr>
          <p:cNvPr id="4" name="Slide Number Placeholder 3"/>
          <p:cNvSpPr>
            <a:spLocks noGrp="1"/>
          </p:cNvSpPr>
          <p:nvPr>
            <p:ph type="sldNum" sz="quarter" idx="10"/>
          </p:nvPr>
        </p:nvSpPr>
        <p:spPr/>
        <p:txBody>
          <a:bodyPr/>
          <a:lstStyle/>
          <a:p>
            <a:fld id="{E32ECE53-3DD7-E141-9FF8-DD4EBC5A5B00}" type="slidenum">
              <a:rPr lang="en-US" smtClean="0"/>
              <a:t>14</a:t>
            </a:fld>
            <a:endParaRPr lang="en-US"/>
          </a:p>
        </p:txBody>
      </p:sp>
    </p:spTree>
    <p:extLst>
      <p:ext uri="{BB962C8B-B14F-4D97-AF65-F5344CB8AC3E}">
        <p14:creationId xmlns:p14="http://schemas.microsoft.com/office/powerpoint/2010/main" val="452915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Preservation:</a:t>
            </a:r>
            <a:r>
              <a:rPr lang="en-US" sz="1200" b="0" i="0" kern="1200" dirty="0" smtClean="0">
                <a:solidFill>
                  <a:schemeClr val="tx1"/>
                </a:solidFill>
                <a:effectLst/>
                <a:latin typeface="+mn-lt"/>
                <a:ea typeface="+mn-ea"/>
                <a:cs typeface="+mn-cs"/>
              </a:rPr>
              <a:t> ScholarlyCommons provides permanent URLs, a multi-tiered disaster recovery plan for all of its contents, and ongoing support through </a:t>
            </a:r>
            <a:r>
              <a:rPr lang="en-US" sz="1200" b="0" i="0" kern="1200" dirty="0" err="1" smtClean="0">
                <a:solidFill>
                  <a:schemeClr val="tx1"/>
                </a:solidFill>
                <a:effectLst/>
                <a:latin typeface="+mn-lt"/>
                <a:ea typeface="+mn-ea"/>
                <a:cs typeface="+mn-cs"/>
              </a:rPr>
              <a:t>bepress</a:t>
            </a:r>
            <a:r>
              <a:rPr lang="en-US" sz="1200" b="0" i="0" kern="1200" dirty="0" smtClean="0">
                <a:solidFill>
                  <a:schemeClr val="tx1"/>
                </a:solidFill>
                <a:effectLst/>
                <a:latin typeface="+mn-lt"/>
                <a:ea typeface="+mn-ea"/>
                <a:cs typeface="+mn-cs"/>
              </a:rPr>
              <a:t> and the Penn Libraries. </a:t>
            </a:r>
          </a:p>
        </p:txBody>
      </p:sp>
      <p:sp>
        <p:nvSpPr>
          <p:cNvPr id="4" name="Slide Number Placeholder 3"/>
          <p:cNvSpPr>
            <a:spLocks noGrp="1"/>
          </p:cNvSpPr>
          <p:nvPr>
            <p:ph type="sldNum" sz="quarter" idx="10"/>
          </p:nvPr>
        </p:nvSpPr>
        <p:spPr/>
        <p:txBody>
          <a:bodyPr/>
          <a:lstStyle/>
          <a:p>
            <a:fld id="{E32ECE53-3DD7-E141-9FF8-DD4EBC5A5B00}" type="slidenum">
              <a:rPr lang="en-US" smtClean="0"/>
              <a:t>15</a:t>
            </a:fld>
            <a:endParaRPr lang="en-US"/>
          </a:p>
        </p:txBody>
      </p:sp>
    </p:spTree>
    <p:extLst>
      <p:ext uri="{BB962C8B-B14F-4D97-AF65-F5344CB8AC3E}">
        <p14:creationId xmlns:p14="http://schemas.microsoft.com/office/powerpoint/2010/main" val="20935719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Permissions Expertise</a:t>
            </a:r>
            <a:r>
              <a:rPr lang="en-US" sz="1200" b="0" i="0" kern="1200" dirty="0" smtClean="0">
                <a:solidFill>
                  <a:schemeClr val="tx1"/>
                </a:solidFill>
                <a:effectLst/>
                <a:latin typeface="+mn-lt"/>
                <a:ea typeface="+mn-ea"/>
                <a:cs typeface="+mn-cs"/>
              </a:rPr>
              <a:t>: Authors taking advantage of our free </a:t>
            </a:r>
            <a:r>
              <a:rPr lang="en-US" sz="1200" b="0" i="0" u="none" strike="noStrike" kern="1200" dirty="0" smtClean="0">
                <a:solidFill>
                  <a:schemeClr val="tx1"/>
                </a:solidFill>
                <a:effectLst/>
                <a:latin typeface="+mn-lt"/>
                <a:ea typeface="+mn-ea"/>
                <a:cs typeface="+mn-cs"/>
                <a:hlinkClick r:id="rId3"/>
              </a:rPr>
              <a:t>assisted submission</a:t>
            </a:r>
            <a:r>
              <a:rPr lang="en-US" sz="1200" b="0" i="0" kern="1200" dirty="0" smtClean="0">
                <a:solidFill>
                  <a:schemeClr val="tx1"/>
                </a:solidFill>
                <a:effectLst/>
                <a:latin typeface="+mn-lt"/>
                <a:ea typeface="+mn-ea"/>
                <a:cs typeface="+mn-cs"/>
              </a:rPr>
              <a:t> will receive detailed permissions information for all of their works, making it easy to share on other platforms like </a:t>
            </a:r>
            <a:r>
              <a:rPr lang="en-US" sz="1200" b="0" i="0" kern="1200" dirty="0" err="1" smtClean="0">
                <a:solidFill>
                  <a:schemeClr val="tx1"/>
                </a:solidFill>
                <a:effectLst/>
                <a:latin typeface="+mn-lt"/>
                <a:ea typeface="+mn-ea"/>
                <a:cs typeface="+mn-cs"/>
              </a:rPr>
              <a:t>Academia.edu</a:t>
            </a:r>
            <a:r>
              <a:rPr lang="en-US" sz="1200" b="0" i="0" kern="1200" dirty="0" smtClean="0">
                <a:solidFill>
                  <a:schemeClr val="tx1"/>
                </a:solidFill>
                <a:effectLst/>
                <a:latin typeface="+mn-lt"/>
                <a:ea typeface="+mn-ea"/>
                <a:cs typeface="+mn-cs"/>
              </a:rPr>
              <a:t> and </a:t>
            </a:r>
            <a:r>
              <a:rPr lang="en-US" sz="1200" b="0" i="0" kern="1200" dirty="0" err="1" smtClean="0">
                <a:solidFill>
                  <a:schemeClr val="tx1"/>
                </a:solidFill>
                <a:effectLst/>
                <a:latin typeface="+mn-lt"/>
                <a:ea typeface="+mn-ea"/>
                <a:cs typeface="+mn-cs"/>
              </a:rPr>
              <a:t>ResearchGate</a:t>
            </a:r>
            <a:r>
              <a:rPr lang="en-US" sz="1200" b="0" i="0" kern="1200" dirty="0" smtClean="0">
                <a:solidFill>
                  <a:schemeClr val="tx1"/>
                </a:solidFill>
                <a:effectLst/>
                <a:latin typeface="+mn-lt"/>
                <a:ea typeface="+mn-ea"/>
                <a:cs typeface="+mn-cs"/>
              </a:rPr>
              <a:t> or on personal or departmental websites.</a:t>
            </a:r>
          </a:p>
        </p:txBody>
      </p:sp>
      <p:sp>
        <p:nvSpPr>
          <p:cNvPr id="4" name="Slide Number Placeholder 3"/>
          <p:cNvSpPr>
            <a:spLocks noGrp="1"/>
          </p:cNvSpPr>
          <p:nvPr>
            <p:ph type="sldNum" sz="quarter" idx="10"/>
          </p:nvPr>
        </p:nvSpPr>
        <p:spPr/>
        <p:txBody>
          <a:bodyPr/>
          <a:lstStyle/>
          <a:p>
            <a:fld id="{E32ECE53-3DD7-E141-9FF8-DD4EBC5A5B00}" type="slidenum">
              <a:rPr lang="en-US" smtClean="0"/>
              <a:t>16</a:t>
            </a:fld>
            <a:endParaRPr lang="en-US"/>
          </a:p>
        </p:txBody>
      </p:sp>
    </p:spTree>
    <p:extLst>
      <p:ext uri="{BB962C8B-B14F-4D97-AF65-F5344CB8AC3E}">
        <p14:creationId xmlns:p14="http://schemas.microsoft.com/office/powerpoint/2010/main" val="4329175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372E09-4718-CB4B-9412-7DA6EEFD6D3D}" type="datetimeFigureOut">
              <a:rPr lang="en-US" smtClean="0"/>
              <a:t>1/27/17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54FF50-FE9B-C944-B12B-6C2F2FB2CD07}" type="slidenum">
              <a:rPr lang="en-US" smtClean="0"/>
              <a:t>‹#›</a:t>
            </a:fld>
            <a:endParaRPr lang="en-US"/>
          </a:p>
        </p:txBody>
      </p:sp>
    </p:spTree>
    <p:extLst>
      <p:ext uri="{BB962C8B-B14F-4D97-AF65-F5344CB8AC3E}">
        <p14:creationId xmlns:p14="http://schemas.microsoft.com/office/powerpoint/2010/main" val="297332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372E09-4718-CB4B-9412-7DA6EEFD6D3D}" type="datetimeFigureOut">
              <a:rPr lang="en-US" smtClean="0"/>
              <a:t>1/27/17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54FF50-FE9B-C944-B12B-6C2F2FB2CD07}" type="slidenum">
              <a:rPr lang="en-US" smtClean="0"/>
              <a:t>‹#›</a:t>
            </a:fld>
            <a:endParaRPr lang="en-US"/>
          </a:p>
        </p:txBody>
      </p:sp>
    </p:spTree>
    <p:extLst>
      <p:ext uri="{BB962C8B-B14F-4D97-AF65-F5344CB8AC3E}">
        <p14:creationId xmlns:p14="http://schemas.microsoft.com/office/powerpoint/2010/main" val="1330477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372E09-4718-CB4B-9412-7DA6EEFD6D3D}" type="datetimeFigureOut">
              <a:rPr lang="en-US" smtClean="0"/>
              <a:t>1/27/17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54FF50-FE9B-C944-B12B-6C2F2FB2CD07}" type="slidenum">
              <a:rPr lang="en-US" smtClean="0"/>
              <a:t>‹#›</a:t>
            </a:fld>
            <a:endParaRPr lang="en-US"/>
          </a:p>
        </p:txBody>
      </p:sp>
    </p:spTree>
    <p:extLst>
      <p:ext uri="{BB962C8B-B14F-4D97-AF65-F5344CB8AC3E}">
        <p14:creationId xmlns:p14="http://schemas.microsoft.com/office/powerpoint/2010/main" val="1736500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372E09-4718-CB4B-9412-7DA6EEFD6D3D}" type="datetimeFigureOut">
              <a:rPr lang="en-US" smtClean="0"/>
              <a:t>1/27/17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54FF50-FE9B-C944-B12B-6C2F2FB2CD07}" type="slidenum">
              <a:rPr lang="en-US" smtClean="0"/>
              <a:t>‹#›</a:t>
            </a:fld>
            <a:endParaRPr lang="en-US"/>
          </a:p>
        </p:txBody>
      </p:sp>
    </p:spTree>
    <p:extLst>
      <p:ext uri="{BB962C8B-B14F-4D97-AF65-F5344CB8AC3E}">
        <p14:creationId xmlns:p14="http://schemas.microsoft.com/office/powerpoint/2010/main" val="76914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372E09-4718-CB4B-9412-7DA6EEFD6D3D}" type="datetimeFigureOut">
              <a:rPr lang="en-US" smtClean="0"/>
              <a:t>1/27/17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54FF50-FE9B-C944-B12B-6C2F2FB2CD07}" type="slidenum">
              <a:rPr lang="en-US" smtClean="0"/>
              <a:t>‹#›</a:t>
            </a:fld>
            <a:endParaRPr lang="en-US"/>
          </a:p>
        </p:txBody>
      </p:sp>
    </p:spTree>
    <p:extLst>
      <p:ext uri="{BB962C8B-B14F-4D97-AF65-F5344CB8AC3E}">
        <p14:creationId xmlns:p14="http://schemas.microsoft.com/office/powerpoint/2010/main" val="2066195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7372E09-4718-CB4B-9412-7DA6EEFD6D3D}" type="datetimeFigureOut">
              <a:rPr lang="en-US" smtClean="0"/>
              <a:t>1/27/17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54FF50-FE9B-C944-B12B-6C2F2FB2CD07}" type="slidenum">
              <a:rPr lang="en-US" smtClean="0"/>
              <a:t>‹#›</a:t>
            </a:fld>
            <a:endParaRPr lang="en-US"/>
          </a:p>
        </p:txBody>
      </p:sp>
    </p:spTree>
    <p:extLst>
      <p:ext uri="{BB962C8B-B14F-4D97-AF65-F5344CB8AC3E}">
        <p14:creationId xmlns:p14="http://schemas.microsoft.com/office/powerpoint/2010/main" val="1732658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372E09-4718-CB4B-9412-7DA6EEFD6D3D}" type="datetimeFigureOut">
              <a:rPr lang="en-US" smtClean="0"/>
              <a:t>1/27/17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54FF50-FE9B-C944-B12B-6C2F2FB2CD07}" type="slidenum">
              <a:rPr lang="en-US" smtClean="0"/>
              <a:t>‹#›</a:t>
            </a:fld>
            <a:endParaRPr lang="en-US"/>
          </a:p>
        </p:txBody>
      </p:sp>
    </p:spTree>
    <p:extLst>
      <p:ext uri="{BB962C8B-B14F-4D97-AF65-F5344CB8AC3E}">
        <p14:creationId xmlns:p14="http://schemas.microsoft.com/office/powerpoint/2010/main" val="915173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372E09-4718-CB4B-9412-7DA6EEFD6D3D}" type="datetimeFigureOut">
              <a:rPr lang="en-US" smtClean="0"/>
              <a:t>1/27/17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54FF50-FE9B-C944-B12B-6C2F2FB2CD07}" type="slidenum">
              <a:rPr lang="en-US" smtClean="0"/>
              <a:t>‹#›</a:t>
            </a:fld>
            <a:endParaRPr lang="en-US"/>
          </a:p>
        </p:txBody>
      </p:sp>
    </p:spTree>
    <p:extLst>
      <p:ext uri="{BB962C8B-B14F-4D97-AF65-F5344CB8AC3E}">
        <p14:creationId xmlns:p14="http://schemas.microsoft.com/office/powerpoint/2010/main" val="1035067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372E09-4718-CB4B-9412-7DA6EEFD6D3D}" type="datetimeFigureOut">
              <a:rPr lang="en-US" smtClean="0"/>
              <a:t>1/27/17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54FF50-FE9B-C944-B12B-6C2F2FB2CD07}" type="slidenum">
              <a:rPr lang="en-US" smtClean="0"/>
              <a:t>‹#›</a:t>
            </a:fld>
            <a:endParaRPr lang="en-US"/>
          </a:p>
        </p:txBody>
      </p:sp>
    </p:spTree>
    <p:extLst>
      <p:ext uri="{BB962C8B-B14F-4D97-AF65-F5344CB8AC3E}">
        <p14:creationId xmlns:p14="http://schemas.microsoft.com/office/powerpoint/2010/main" val="1759007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372E09-4718-CB4B-9412-7DA6EEFD6D3D}" type="datetimeFigureOut">
              <a:rPr lang="en-US" smtClean="0"/>
              <a:t>1/27/17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54FF50-FE9B-C944-B12B-6C2F2FB2CD07}" type="slidenum">
              <a:rPr lang="en-US" smtClean="0"/>
              <a:t>‹#›</a:t>
            </a:fld>
            <a:endParaRPr lang="en-US"/>
          </a:p>
        </p:txBody>
      </p:sp>
    </p:spTree>
    <p:extLst>
      <p:ext uri="{BB962C8B-B14F-4D97-AF65-F5344CB8AC3E}">
        <p14:creationId xmlns:p14="http://schemas.microsoft.com/office/powerpoint/2010/main" val="1377184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372E09-4718-CB4B-9412-7DA6EEFD6D3D}" type="datetimeFigureOut">
              <a:rPr lang="en-US" smtClean="0"/>
              <a:t>1/27/17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54FF50-FE9B-C944-B12B-6C2F2FB2CD07}" type="slidenum">
              <a:rPr lang="en-US" smtClean="0"/>
              <a:t>‹#›</a:t>
            </a:fld>
            <a:endParaRPr lang="en-US"/>
          </a:p>
        </p:txBody>
      </p:sp>
    </p:spTree>
    <p:extLst>
      <p:ext uri="{BB962C8B-B14F-4D97-AF65-F5344CB8AC3E}">
        <p14:creationId xmlns:p14="http://schemas.microsoft.com/office/powerpoint/2010/main" val="76403493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372E09-4718-CB4B-9412-7DA6EEFD6D3D}" type="datetimeFigureOut">
              <a:rPr lang="en-US" smtClean="0"/>
              <a:t>1/27/17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54FF50-FE9B-C944-B12B-6C2F2FB2CD07}" type="slidenum">
              <a:rPr lang="en-US" smtClean="0"/>
              <a:t>‹#›</a:t>
            </a:fld>
            <a:endParaRPr lang="en-US"/>
          </a:p>
        </p:txBody>
      </p:sp>
    </p:spTree>
    <p:extLst>
      <p:ext uri="{BB962C8B-B14F-4D97-AF65-F5344CB8AC3E}">
        <p14:creationId xmlns:p14="http://schemas.microsoft.com/office/powerpoint/2010/main" val="11093443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5.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9.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tif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tiff"/><Relationship Id="rId3" Type="http://schemas.openxmlformats.org/officeDocument/2006/relationships/image" Target="../media/image13.tif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png"/><Relationship Id="rId3" Type="http://schemas.openxmlformats.org/officeDocument/2006/relationships/image" Target="../media/image1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png"/><Relationship Id="rId3" Type="http://schemas.openxmlformats.org/officeDocument/2006/relationships/image" Target="../media/image1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8.png"/><Relationship Id="rId3" Type="http://schemas.openxmlformats.org/officeDocument/2006/relationships/image" Target="../media/image19.png"/></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1.xml"/><Relationship Id="rId2" Type="http://schemas.openxmlformats.org/officeDocument/2006/relationships/image" Target="../media/image1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4" Type="http://schemas.microsoft.com/office/2007/relationships/hdphoto" Target="../media/hdphoto1.wdp"/><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0"/>
            <a:ext cx="9144000" cy="6858000"/>
          </a:xfrm>
        </p:spPr>
        <p:txBody>
          <a:bodyPr anchor="ctr">
            <a:normAutofit/>
          </a:bodyPr>
          <a:lstStyle/>
          <a:p>
            <a:r>
              <a:rPr lang="en-US" dirty="0" smtClean="0">
                <a:solidFill>
                  <a:schemeClr val="bg1"/>
                </a:solidFill>
                <a:latin typeface="Helvetica Light" charset="0"/>
                <a:ea typeface="Helvetica Light" charset="0"/>
                <a:cs typeface="Helvetica Light" charset="0"/>
              </a:rPr>
              <a:t>How to Share Your Scholarship and Reach a Global Audience Using ScholarlyCommons</a:t>
            </a:r>
            <a:endParaRPr lang="en-US" dirty="0">
              <a:solidFill>
                <a:schemeClr val="bg1"/>
              </a:solidFill>
              <a:latin typeface="Helvetica Light" charset="0"/>
              <a:ea typeface="Helvetica Light" charset="0"/>
              <a:cs typeface="Helvetica Light" charset="0"/>
            </a:endParaRPr>
          </a:p>
        </p:txBody>
      </p:sp>
      <p:sp>
        <p:nvSpPr>
          <p:cNvPr id="3" name="Subtitle 2"/>
          <p:cNvSpPr>
            <a:spLocks noGrp="1"/>
          </p:cNvSpPr>
          <p:nvPr>
            <p:ph type="subTitle" idx="1"/>
          </p:nvPr>
        </p:nvSpPr>
        <p:spPr>
          <a:xfrm>
            <a:off x="0" y="6115049"/>
            <a:ext cx="12192000" cy="742951"/>
          </a:xfrm>
        </p:spPr>
        <p:txBody>
          <a:bodyPr anchor="b">
            <a:normAutofit fontScale="92500" lnSpcReduction="20000"/>
          </a:bodyPr>
          <a:lstStyle/>
          <a:p>
            <a:endParaRPr lang="en-US" i="1" dirty="0" smtClean="0">
              <a:latin typeface="Helvetica" charset="0"/>
              <a:ea typeface="Helvetica" charset="0"/>
              <a:cs typeface="Helvetica" charset="0"/>
            </a:endParaRPr>
          </a:p>
          <a:p>
            <a:r>
              <a:rPr lang="en-US" i="1" dirty="0" smtClean="0">
                <a:solidFill>
                  <a:schemeClr val="bg1"/>
                </a:solidFill>
                <a:latin typeface="Helvetica Light Oblique" charset="0"/>
                <a:ea typeface="Helvetica Light Oblique" charset="0"/>
                <a:cs typeface="Helvetica Light Oblique" charset="0"/>
              </a:rPr>
              <a:t>Feb 9, 2017  /  Kenny Whitebloom  /  Digital Scholarly Publishing Librarian</a:t>
            </a:r>
            <a:endParaRPr lang="en-US" i="1" dirty="0">
              <a:solidFill>
                <a:schemeClr val="bg1"/>
              </a:solidFill>
              <a:latin typeface="Helvetica Light Oblique" charset="0"/>
              <a:ea typeface="Helvetica Light Oblique" charset="0"/>
              <a:cs typeface="Helvetica Light Oblique" charset="0"/>
            </a:endParaRPr>
          </a:p>
        </p:txBody>
      </p:sp>
    </p:spTree>
    <p:extLst>
      <p:ext uri="{BB962C8B-B14F-4D97-AF65-F5344CB8AC3E}">
        <p14:creationId xmlns:p14="http://schemas.microsoft.com/office/powerpoint/2010/main" val="10646198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0"/>
            <a:ext cx="9144000" cy="6858000"/>
          </a:xfrm>
        </p:spPr>
        <p:txBody>
          <a:bodyPr anchor="ctr">
            <a:normAutofit/>
          </a:bodyPr>
          <a:lstStyle/>
          <a:p>
            <a:r>
              <a:rPr lang="en-US" dirty="0" smtClean="0">
                <a:latin typeface="Helvetica Light" charset="0"/>
                <a:ea typeface="Helvetica Light" charset="0"/>
                <a:cs typeface="Helvetica Light" charset="0"/>
              </a:rPr>
              <a:t>Penn affiliated faculty, students, and researchers</a:t>
            </a:r>
            <a:endParaRPr lang="en-US" dirty="0">
              <a:latin typeface="Helvetica Light" charset="0"/>
              <a:ea typeface="Helvetica Light" charset="0"/>
              <a:cs typeface="Helvetica Light" charset="0"/>
            </a:endParaRPr>
          </a:p>
        </p:txBody>
      </p:sp>
    </p:spTree>
    <p:extLst>
      <p:ext uri="{BB962C8B-B14F-4D97-AF65-F5344CB8AC3E}">
        <p14:creationId xmlns:p14="http://schemas.microsoft.com/office/powerpoint/2010/main" val="12263848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0"/>
            <a:ext cx="9144000" cy="6858000"/>
          </a:xfrm>
        </p:spPr>
        <p:txBody>
          <a:bodyPr anchor="ctr">
            <a:normAutofit/>
          </a:bodyPr>
          <a:lstStyle/>
          <a:p>
            <a:r>
              <a:rPr lang="en-US" dirty="0" smtClean="0">
                <a:solidFill>
                  <a:schemeClr val="bg1"/>
                </a:solidFill>
                <a:latin typeface="Helvetica Light" charset="0"/>
                <a:ea typeface="Helvetica Light" charset="0"/>
                <a:cs typeface="Helvetica Light" charset="0"/>
              </a:rPr>
              <a:t>Why contribute?</a:t>
            </a:r>
            <a:endParaRPr lang="en-US" dirty="0">
              <a:solidFill>
                <a:schemeClr val="bg1"/>
              </a:solidFill>
              <a:latin typeface="Helvetica Light" charset="0"/>
              <a:ea typeface="Helvetica Light" charset="0"/>
              <a:cs typeface="Helvetica Light" charset="0"/>
            </a:endParaRPr>
          </a:p>
        </p:txBody>
      </p:sp>
    </p:spTree>
    <p:extLst>
      <p:ext uri="{BB962C8B-B14F-4D97-AF65-F5344CB8AC3E}">
        <p14:creationId xmlns:p14="http://schemas.microsoft.com/office/powerpoint/2010/main" val="13330267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296" r="296" b="15815"/>
          <a:stretch/>
        </p:blipFill>
        <p:spPr>
          <a:xfrm>
            <a:off x="1" y="1"/>
            <a:ext cx="12215710" cy="6858000"/>
          </a:xfrm>
          <a:prstGeom prst="rect">
            <a:avLst/>
          </a:prstGeom>
        </p:spPr>
      </p:pic>
      <p:sp>
        <p:nvSpPr>
          <p:cNvPr id="6" name="TextBox 5"/>
          <p:cNvSpPr txBox="1"/>
          <p:nvPr/>
        </p:nvSpPr>
        <p:spPr>
          <a:xfrm>
            <a:off x="7715257" y="6550223"/>
            <a:ext cx="4536558" cy="307777"/>
          </a:xfrm>
          <a:prstGeom prst="rect">
            <a:avLst/>
          </a:prstGeom>
          <a:noFill/>
        </p:spPr>
        <p:txBody>
          <a:bodyPr wrap="square" rtlCol="0">
            <a:spAutoFit/>
          </a:bodyPr>
          <a:lstStyle/>
          <a:p>
            <a:pPr algn="r"/>
            <a:r>
              <a:rPr lang="en-US" sz="1400" i="1" dirty="0" smtClean="0">
                <a:solidFill>
                  <a:schemeClr val="bg1"/>
                </a:solidFill>
                <a:latin typeface="Helvetica Light Oblique" charset="0"/>
                <a:ea typeface="Helvetica Light Oblique" charset="0"/>
                <a:cs typeface="Helvetica Light Oblique" charset="0"/>
              </a:rPr>
              <a:t>Guillaume David (</a:t>
            </a:r>
            <a:r>
              <a:rPr lang="en-US" sz="1400" i="1" dirty="0" err="1" smtClean="0">
                <a:solidFill>
                  <a:schemeClr val="bg1"/>
                </a:solidFill>
                <a:latin typeface="Helvetica Light Oblique" charset="0"/>
                <a:ea typeface="Helvetica Light Oblique" charset="0"/>
                <a:cs typeface="Helvetica Light Oblique" charset="0"/>
              </a:rPr>
              <a:t>flickr</a:t>
            </a:r>
            <a:r>
              <a:rPr lang="en-US" sz="1400" i="1" dirty="0" smtClean="0">
                <a:solidFill>
                  <a:schemeClr val="bg1"/>
                </a:solidFill>
                <a:latin typeface="Helvetica Light Oblique" charset="0"/>
                <a:ea typeface="Helvetica Light Oblique" charset="0"/>
                <a:cs typeface="Helvetica Light Oblique" charset="0"/>
              </a:rPr>
              <a:t>) via CC BY-NC-ND 2.0 license</a:t>
            </a:r>
            <a:endParaRPr lang="en-US" sz="1400" i="1" dirty="0">
              <a:solidFill>
                <a:schemeClr val="bg1"/>
              </a:solidFill>
              <a:latin typeface="Helvetica Light Oblique" charset="0"/>
              <a:ea typeface="Helvetica Light Oblique" charset="0"/>
              <a:cs typeface="Helvetica Light Oblique" charset="0"/>
            </a:endParaRPr>
          </a:p>
        </p:txBody>
      </p:sp>
      <p:sp>
        <p:nvSpPr>
          <p:cNvPr id="7" name="Title 1"/>
          <p:cNvSpPr>
            <a:spLocks noGrp="1"/>
          </p:cNvSpPr>
          <p:nvPr>
            <p:ph type="ctrTitle"/>
          </p:nvPr>
        </p:nvSpPr>
        <p:spPr>
          <a:xfrm>
            <a:off x="1" y="0"/>
            <a:ext cx="12251814" cy="2443163"/>
          </a:xfrm>
        </p:spPr>
        <p:txBody>
          <a:bodyPr anchor="ctr">
            <a:normAutofit/>
          </a:bodyPr>
          <a:lstStyle/>
          <a:p>
            <a:r>
              <a:rPr lang="en-US" dirty="0" smtClean="0">
                <a:solidFill>
                  <a:schemeClr val="bg1"/>
                </a:solidFill>
                <a:latin typeface="Helvetica Light" charset="0"/>
                <a:ea typeface="Helvetica Light" charset="0"/>
                <a:cs typeface="Helvetica Light" charset="0"/>
              </a:rPr>
              <a:t>Visibility</a:t>
            </a:r>
            <a:endParaRPr lang="en-US" dirty="0">
              <a:solidFill>
                <a:schemeClr val="bg1"/>
              </a:solidFill>
              <a:latin typeface="Helvetica Light" charset="0"/>
              <a:ea typeface="Helvetica Light" charset="0"/>
              <a:cs typeface="Helvetica Light" charset="0"/>
            </a:endParaRPr>
          </a:p>
        </p:txBody>
      </p:sp>
    </p:spTree>
    <p:extLst>
      <p:ext uri="{BB962C8B-B14F-4D97-AF65-F5344CB8AC3E}">
        <p14:creationId xmlns:p14="http://schemas.microsoft.com/office/powerpoint/2010/main" val="16304086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41" t="16085" r="41"/>
          <a:stretch/>
        </p:blipFill>
        <p:spPr>
          <a:xfrm>
            <a:off x="-11907" y="0"/>
            <a:ext cx="12258677" cy="6858000"/>
          </a:xfrm>
          <a:prstGeom prst="rect">
            <a:avLst/>
          </a:prstGeom>
        </p:spPr>
      </p:pic>
      <p:sp>
        <p:nvSpPr>
          <p:cNvPr id="6" name="TextBox 5"/>
          <p:cNvSpPr txBox="1"/>
          <p:nvPr/>
        </p:nvSpPr>
        <p:spPr>
          <a:xfrm>
            <a:off x="7715257" y="6550223"/>
            <a:ext cx="4536558" cy="307777"/>
          </a:xfrm>
          <a:prstGeom prst="rect">
            <a:avLst/>
          </a:prstGeom>
          <a:noFill/>
        </p:spPr>
        <p:txBody>
          <a:bodyPr wrap="square" rtlCol="0">
            <a:spAutoFit/>
          </a:bodyPr>
          <a:lstStyle/>
          <a:p>
            <a:pPr algn="r"/>
            <a:r>
              <a:rPr lang="en-US" sz="1400" i="1" dirty="0" smtClean="0">
                <a:solidFill>
                  <a:schemeClr val="bg1"/>
                </a:solidFill>
                <a:latin typeface="Helvetica Light Oblique" charset="0"/>
                <a:ea typeface="Helvetica Light Oblique" charset="0"/>
                <a:cs typeface="Helvetica Light Oblique" charset="0"/>
              </a:rPr>
              <a:t>Bethany (</a:t>
            </a:r>
            <a:r>
              <a:rPr lang="en-US" sz="1400" i="1" dirty="0" err="1" smtClean="0">
                <a:solidFill>
                  <a:schemeClr val="bg1"/>
                </a:solidFill>
                <a:latin typeface="Helvetica Light Oblique" charset="0"/>
                <a:ea typeface="Helvetica Light Oblique" charset="0"/>
                <a:cs typeface="Helvetica Light Oblique" charset="0"/>
              </a:rPr>
              <a:t>flickr</a:t>
            </a:r>
            <a:r>
              <a:rPr lang="en-US" sz="1400" i="1" dirty="0" smtClean="0">
                <a:solidFill>
                  <a:schemeClr val="bg1"/>
                </a:solidFill>
                <a:latin typeface="Helvetica Light Oblique" charset="0"/>
                <a:ea typeface="Helvetica Light Oblique" charset="0"/>
                <a:cs typeface="Helvetica Light Oblique" charset="0"/>
              </a:rPr>
              <a:t>) via CC BY-NC-ND 2.0 license</a:t>
            </a:r>
            <a:endParaRPr lang="en-US" sz="1400" i="1" dirty="0">
              <a:solidFill>
                <a:schemeClr val="bg1"/>
              </a:solidFill>
              <a:latin typeface="Helvetica Light Oblique" charset="0"/>
              <a:ea typeface="Helvetica Light Oblique" charset="0"/>
              <a:cs typeface="Helvetica Light Oblique" charset="0"/>
            </a:endParaRPr>
          </a:p>
        </p:txBody>
      </p:sp>
      <p:sp>
        <p:nvSpPr>
          <p:cNvPr id="7" name="Title 1"/>
          <p:cNvSpPr>
            <a:spLocks noGrp="1"/>
          </p:cNvSpPr>
          <p:nvPr>
            <p:ph type="ctrTitle"/>
          </p:nvPr>
        </p:nvSpPr>
        <p:spPr>
          <a:xfrm>
            <a:off x="0" y="0"/>
            <a:ext cx="12246770" cy="2443163"/>
          </a:xfrm>
        </p:spPr>
        <p:txBody>
          <a:bodyPr anchor="ctr">
            <a:normAutofit/>
          </a:bodyPr>
          <a:lstStyle/>
          <a:p>
            <a:r>
              <a:rPr lang="en-US" dirty="0" smtClean="0">
                <a:solidFill>
                  <a:schemeClr val="bg1"/>
                </a:solidFill>
                <a:latin typeface="Helvetica Light" charset="0"/>
                <a:ea typeface="Helvetica Light" charset="0"/>
                <a:cs typeface="Helvetica Light" charset="0"/>
              </a:rPr>
              <a:t>Impact</a:t>
            </a:r>
            <a:endParaRPr lang="en-US" dirty="0">
              <a:solidFill>
                <a:schemeClr val="bg1"/>
              </a:solidFill>
              <a:latin typeface="Helvetica Light" charset="0"/>
              <a:ea typeface="Helvetica Light" charset="0"/>
              <a:cs typeface="Helvetica Light" charset="0"/>
            </a:endParaRPr>
          </a:p>
        </p:txBody>
      </p:sp>
    </p:spTree>
    <p:extLst>
      <p:ext uri="{BB962C8B-B14F-4D97-AF65-F5344CB8AC3E}">
        <p14:creationId xmlns:p14="http://schemas.microsoft.com/office/powerpoint/2010/main" val="17317471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7818" b="7741"/>
          <a:stretch/>
        </p:blipFill>
        <p:spPr>
          <a:xfrm>
            <a:off x="-1" y="0"/>
            <a:ext cx="12182475" cy="6858000"/>
          </a:xfrm>
          <a:prstGeom prst="rect">
            <a:avLst/>
          </a:prstGeom>
        </p:spPr>
      </p:pic>
      <p:sp>
        <p:nvSpPr>
          <p:cNvPr id="6" name="TextBox 5"/>
          <p:cNvSpPr txBox="1"/>
          <p:nvPr/>
        </p:nvSpPr>
        <p:spPr>
          <a:xfrm>
            <a:off x="7715257" y="6550223"/>
            <a:ext cx="4536558" cy="307777"/>
          </a:xfrm>
          <a:prstGeom prst="rect">
            <a:avLst/>
          </a:prstGeom>
          <a:noFill/>
        </p:spPr>
        <p:txBody>
          <a:bodyPr wrap="square" rtlCol="0">
            <a:spAutoFit/>
          </a:bodyPr>
          <a:lstStyle/>
          <a:p>
            <a:pPr algn="r"/>
            <a:r>
              <a:rPr lang="en-US" sz="1400" i="1" dirty="0" err="1" smtClean="0">
                <a:solidFill>
                  <a:schemeClr val="bg1"/>
                </a:solidFill>
                <a:latin typeface="Helvetica Light Oblique" charset="0"/>
                <a:ea typeface="Helvetica Light Oblique" charset="0"/>
                <a:cs typeface="Helvetica Light Oblique" charset="0"/>
              </a:rPr>
              <a:t>Anssi</a:t>
            </a:r>
            <a:r>
              <a:rPr lang="en-US" sz="1400" i="1" dirty="0" smtClean="0">
                <a:solidFill>
                  <a:schemeClr val="bg1"/>
                </a:solidFill>
                <a:latin typeface="Helvetica Light Oblique" charset="0"/>
                <a:ea typeface="Helvetica Light Oblique" charset="0"/>
                <a:cs typeface="Helvetica Light Oblique" charset="0"/>
              </a:rPr>
              <a:t> Koskinen (</a:t>
            </a:r>
            <a:r>
              <a:rPr lang="en-US" sz="1400" i="1" dirty="0" err="1" smtClean="0">
                <a:solidFill>
                  <a:schemeClr val="bg1"/>
                </a:solidFill>
                <a:latin typeface="Helvetica Light Oblique" charset="0"/>
                <a:ea typeface="Helvetica Light Oblique" charset="0"/>
                <a:cs typeface="Helvetica Light Oblique" charset="0"/>
              </a:rPr>
              <a:t>flickr</a:t>
            </a:r>
            <a:r>
              <a:rPr lang="en-US" sz="1400" i="1" dirty="0" smtClean="0">
                <a:solidFill>
                  <a:schemeClr val="bg1"/>
                </a:solidFill>
                <a:latin typeface="Helvetica Light Oblique" charset="0"/>
                <a:ea typeface="Helvetica Light Oblique" charset="0"/>
                <a:cs typeface="Helvetica Light Oblique" charset="0"/>
              </a:rPr>
              <a:t>) via CC BY 2.0 license</a:t>
            </a:r>
            <a:endParaRPr lang="en-US" sz="1400" i="1" dirty="0">
              <a:solidFill>
                <a:schemeClr val="bg1"/>
              </a:solidFill>
              <a:latin typeface="Helvetica Light Oblique" charset="0"/>
              <a:ea typeface="Helvetica Light Oblique" charset="0"/>
              <a:cs typeface="Helvetica Light Oblique" charset="0"/>
            </a:endParaRPr>
          </a:p>
        </p:txBody>
      </p:sp>
      <p:sp>
        <p:nvSpPr>
          <p:cNvPr id="7" name="Title 1"/>
          <p:cNvSpPr>
            <a:spLocks noGrp="1"/>
          </p:cNvSpPr>
          <p:nvPr>
            <p:ph type="ctrTitle"/>
          </p:nvPr>
        </p:nvSpPr>
        <p:spPr>
          <a:xfrm>
            <a:off x="0" y="0"/>
            <a:ext cx="12246770" cy="2443163"/>
          </a:xfrm>
        </p:spPr>
        <p:txBody>
          <a:bodyPr anchor="ctr">
            <a:normAutofit/>
          </a:bodyPr>
          <a:lstStyle/>
          <a:p>
            <a:r>
              <a:rPr lang="en-US" dirty="0" smtClean="0">
                <a:solidFill>
                  <a:schemeClr val="bg1"/>
                </a:solidFill>
                <a:latin typeface="Helvetica Light" charset="0"/>
                <a:ea typeface="Helvetica Light" charset="0"/>
                <a:cs typeface="Helvetica Light" charset="0"/>
              </a:rPr>
              <a:t>Statistics</a:t>
            </a:r>
            <a:endParaRPr lang="en-US" dirty="0">
              <a:solidFill>
                <a:schemeClr val="bg1"/>
              </a:solidFill>
              <a:latin typeface="Helvetica Light" charset="0"/>
              <a:ea typeface="Helvetica Light" charset="0"/>
              <a:cs typeface="Helvetica Light" charset="0"/>
            </a:endParaRPr>
          </a:p>
        </p:txBody>
      </p:sp>
    </p:spTree>
    <p:extLst>
      <p:ext uri="{BB962C8B-B14F-4D97-AF65-F5344CB8AC3E}">
        <p14:creationId xmlns:p14="http://schemas.microsoft.com/office/powerpoint/2010/main" val="2099288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7816" b="7902"/>
          <a:stretch/>
        </p:blipFill>
        <p:spPr>
          <a:xfrm>
            <a:off x="0" y="0"/>
            <a:ext cx="12187948" cy="6858000"/>
          </a:xfrm>
          <a:prstGeom prst="rect">
            <a:avLst/>
          </a:prstGeom>
        </p:spPr>
      </p:pic>
      <p:sp>
        <p:nvSpPr>
          <p:cNvPr id="6" name="TextBox 5"/>
          <p:cNvSpPr txBox="1"/>
          <p:nvPr/>
        </p:nvSpPr>
        <p:spPr>
          <a:xfrm>
            <a:off x="7715257" y="6550223"/>
            <a:ext cx="4536558" cy="307777"/>
          </a:xfrm>
          <a:prstGeom prst="rect">
            <a:avLst/>
          </a:prstGeom>
          <a:noFill/>
        </p:spPr>
        <p:txBody>
          <a:bodyPr wrap="square" rtlCol="0">
            <a:spAutoFit/>
          </a:bodyPr>
          <a:lstStyle/>
          <a:p>
            <a:pPr algn="r"/>
            <a:r>
              <a:rPr lang="en-US" sz="1400" i="1" dirty="0" smtClean="0">
                <a:solidFill>
                  <a:schemeClr val="bg1"/>
                </a:solidFill>
                <a:latin typeface="Helvetica Light Oblique" charset="0"/>
                <a:ea typeface="Helvetica Light Oblique" charset="0"/>
                <a:cs typeface="Helvetica Light Oblique" charset="0"/>
              </a:rPr>
              <a:t>Lindsey Turner (</a:t>
            </a:r>
            <a:r>
              <a:rPr lang="en-US" sz="1400" i="1" dirty="0" err="1" smtClean="0">
                <a:solidFill>
                  <a:schemeClr val="bg1"/>
                </a:solidFill>
                <a:latin typeface="Helvetica Light Oblique" charset="0"/>
                <a:ea typeface="Helvetica Light Oblique" charset="0"/>
                <a:cs typeface="Helvetica Light Oblique" charset="0"/>
              </a:rPr>
              <a:t>flickr</a:t>
            </a:r>
            <a:r>
              <a:rPr lang="en-US" sz="1400" i="1" dirty="0" smtClean="0">
                <a:solidFill>
                  <a:schemeClr val="bg1"/>
                </a:solidFill>
                <a:latin typeface="Helvetica Light Oblique" charset="0"/>
                <a:ea typeface="Helvetica Light Oblique" charset="0"/>
                <a:cs typeface="Helvetica Light Oblique" charset="0"/>
              </a:rPr>
              <a:t>) via CC BY 2.0 license</a:t>
            </a:r>
            <a:endParaRPr lang="en-US" sz="1400" i="1" dirty="0">
              <a:solidFill>
                <a:schemeClr val="bg1"/>
              </a:solidFill>
              <a:latin typeface="Helvetica Light Oblique" charset="0"/>
              <a:ea typeface="Helvetica Light Oblique" charset="0"/>
              <a:cs typeface="Helvetica Light Oblique" charset="0"/>
            </a:endParaRPr>
          </a:p>
        </p:txBody>
      </p:sp>
      <p:sp>
        <p:nvSpPr>
          <p:cNvPr id="7" name="Title 1"/>
          <p:cNvSpPr>
            <a:spLocks noGrp="1"/>
          </p:cNvSpPr>
          <p:nvPr>
            <p:ph type="ctrTitle"/>
          </p:nvPr>
        </p:nvSpPr>
        <p:spPr>
          <a:xfrm>
            <a:off x="0" y="0"/>
            <a:ext cx="12246770" cy="2443163"/>
          </a:xfrm>
        </p:spPr>
        <p:txBody>
          <a:bodyPr anchor="ctr">
            <a:normAutofit/>
          </a:bodyPr>
          <a:lstStyle/>
          <a:p>
            <a:r>
              <a:rPr lang="en-US" dirty="0" smtClean="0">
                <a:solidFill>
                  <a:schemeClr val="bg1"/>
                </a:solidFill>
                <a:latin typeface="Helvetica Light" charset="0"/>
                <a:ea typeface="Helvetica Light" charset="0"/>
                <a:cs typeface="Helvetica Light" charset="0"/>
              </a:rPr>
              <a:t>Preservation</a:t>
            </a:r>
            <a:endParaRPr lang="en-US" dirty="0">
              <a:solidFill>
                <a:schemeClr val="bg1"/>
              </a:solidFill>
              <a:latin typeface="Helvetica Light" charset="0"/>
              <a:ea typeface="Helvetica Light" charset="0"/>
              <a:cs typeface="Helvetica Light" charset="0"/>
            </a:endParaRPr>
          </a:p>
        </p:txBody>
      </p:sp>
    </p:spTree>
    <p:extLst>
      <p:ext uri="{BB962C8B-B14F-4D97-AF65-F5344CB8AC3E}">
        <p14:creationId xmlns:p14="http://schemas.microsoft.com/office/powerpoint/2010/main" val="7464637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duotone>
              <a:prstClr val="black"/>
              <a:schemeClr val="tx2">
                <a:tint val="45000"/>
                <a:satMod val="400000"/>
              </a:schemeClr>
            </a:duotone>
            <a:extLst>
              <a:ext uri="{28A0092B-C50C-407E-A947-70E740481C1C}">
                <a14:useLocalDpi xmlns:a14="http://schemas.microsoft.com/office/drawing/2010/main" val="0"/>
              </a:ext>
            </a:extLst>
          </a:blip>
          <a:srcRect t="7757" b="7847"/>
          <a:stretch/>
        </p:blipFill>
        <p:spPr>
          <a:xfrm>
            <a:off x="0" y="0"/>
            <a:ext cx="12192000" cy="6858000"/>
          </a:xfrm>
          <a:prstGeom prst="rect">
            <a:avLst/>
          </a:prstGeom>
        </p:spPr>
      </p:pic>
      <p:sp>
        <p:nvSpPr>
          <p:cNvPr id="6" name="TextBox 5"/>
          <p:cNvSpPr txBox="1"/>
          <p:nvPr/>
        </p:nvSpPr>
        <p:spPr>
          <a:xfrm>
            <a:off x="7715257" y="6550223"/>
            <a:ext cx="4536558" cy="307777"/>
          </a:xfrm>
          <a:prstGeom prst="rect">
            <a:avLst/>
          </a:prstGeom>
          <a:noFill/>
        </p:spPr>
        <p:txBody>
          <a:bodyPr wrap="square" rtlCol="0">
            <a:spAutoFit/>
          </a:bodyPr>
          <a:lstStyle/>
          <a:p>
            <a:pPr algn="r"/>
            <a:r>
              <a:rPr lang="en-US" sz="1400" i="1" dirty="0" smtClean="0">
                <a:solidFill>
                  <a:schemeClr val="bg1"/>
                </a:solidFill>
                <a:latin typeface="Helvetica Light Oblique" charset="0"/>
                <a:ea typeface="Helvetica Light Oblique" charset="0"/>
                <a:cs typeface="Helvetica Light Oblique" charset="0"/>
              </a:rPr>
              <a:t>Thomas Hawk (</a:t>
            </a:r>
            <a:r>
              <a:rPr lang="en-US" sz="1400" i="1" dirty="0" err="1" smtClean="0">
                <a:solidFill>
                  <a:schemeClr val="bg1"/>
                </a:solidFill>
                <a:latin typeface="Helvetica Light Oblique" charset="0"/>
                <a:ea typeface="Helvetica Light Oblique" charset="0"/>
                <a:cs typeface="Helvetica Light Oblique" charset="0"/>
              </a:rPr>
              <a:t>flickr</a:t>
            </a:r>
            <a:r>
              <a:rPr lang="en-US" sz="1400" i="1" dirty="0" smtClean="0">
                <a:solidFill>
                  <a:schemeClr val="bg1"/>
                </a:solidFill>
                <a:latin typeface="Helvetica Light Oblique" charset="0"/>
                <a:ea typeface="Helvetica Light Oblique" charset="0"/>
                <a:cs typeface="Helvetica Light Oblique" charset="0"/>
              </a:rPr>
              <a:t>) via CC BY-NC 2.0 license</a:t>
            </a:r>
            <a:endParaRPr lang="en-US" sz="1400" i="1" dirty="0">
              <a:solidFill>
                <a:schemeClr val="bg1"/>
              </a:solidFill>
              <a:latin typeface="Helvetica Light Oblique" charset="0"/>
              <a:ea typeface="Helvetica Light Oblique" charset="0"/>
              <a:cs typeface="Helvetica Light Oblique" charset="0"/>
            </a:endParaRPr>
          </a:p>
        </p:txBody>
      </p:sp>
      <p:sp>
        <p:nvSpPr>
          <p:cNvPr id="7" name="Title 1"/>
          <p:cNvSpPr>
            <a:spLocks noGrp="1"/>
          </p:cNvSpPr>
          <p:nvPr>
            <p:ph type="ctrTitle"/>
          </p:nvPr>
        </p:nvSpPr>
        <p:spPr>
          <a:xfrm>
            <a:off x="0" y="0"/>
            <a:ext cx="12246770" cy="2443163"/>
          </a:xfrm>
        </p:spPr>
        <p:txBody>
          <a:bodyPr anchor="ctr">
            <a:normAutofit/>
          </a:bodyPr>
          <a:lstStyle/>
          <a:p>
            <a:r>
              <a:rPr lang="en-US" dirty="0" smtClean="0">
                <a:solidFill>
                  <a:schemeClr val="bg1"/>
                </a:solidFill>
                <a:latin typeface="Helvetica Light" charset="0"/>
                <a:ea typeface="Helvetica Light" charset="0"/>
                <a:cs typeface="Helvetica Light" charset="0"/>
              </a:rPr>
              <a:t>Permissions Expertise</a:t>
            </a:r>
            <a:endParaRPr lang="en-US" dirty="0">
              <a:solidFill>
                <a:schemeClr val="bg1"/>
              </a:solidFill>
              <a:latin typeface="Helvetica Light" charset="0"/>
              <a:ea typeface="Helvetica Light" charset="0"/>
              <a:cs typeface="Helvetica Light" charset="0"/>
            </a:endParaRPr>
          </a:p>
        </p:txBody>
      </p:sp>
    </p:spTree>
    <p:extLst>
      <p:ext uri="{BB962C8B-B14F-4D97-AF65-F5344CB8AC3E}">
        <p14:creationId xmlns:p14="http://schemas.microsoft.com/office/powerpoint/2010/main" val="18019811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10614" t="7244" r="1562" b="18807"/>
          <a:stretch/>
        </p:blipFill>
        <p:spPr>
          <a:xfrm>
            <a:off x="0" y="0"/>
            <a:ext cx="12192000" cy="6858000"/>
          </a:xfrm>
          <a:prstGeom prst="rect">
            <a:avLst/>
          </a:prstGeom>
        </p:spPr>
      </p:pic>
      <p:sp>
        <p:nvSpPr>
          <p:cNvPr id="6" name="TextBox 5"/>
          <p:cNvSpPr txBox="1"/>
          <p:nvPr/>
        </p:nvSpPr>
        <p:spPr>
          <a:xfrm>
            <a:off x="7715257" y="6550223"/>
            <a:ext cx="4463485" cy="307777"/>
          </a:xfrm>
          <a:prstGeom prst="rect">
            <a:avLst/>
          </a:prstGeom>
          <a:noFill/>
        </p:spPr>
        <p:txBody>
          <a:bodyPr wrap="square" rtlCol="0">
            <a:spAutoFit/>
          </a:bodyPr>
          <a:lstStyle/>
          <a:p>
            <a:pPr algn="r"/>
            <a:r>
              <a:rPr lang="en-US" sz="1400" i="1" dirty="0" smtClean="0">
                <a:solidFill>
                  <a:schemeClr val="bg1"/>
                </a:solidFill>
                <a:latin typeface="Helvetica Light Oblique" charset="0"/>
                <a:ea typeface="Helvetica Light Oblique" charset="0"/>
                <a:cs typeface="Helvetica Light Oblique" charset="0"/>
              </a:rPr>
              <a:t>Derek </a:t>
            </a:r>
            <a:r>
              <a:rPr lang="en-US" sz="1400" i="1" dirty="0" err="1" smtClean="0">
                <a:solidFill>
                  <a:schemeClr val="bg1"/>
                </a:solidFill>
                <a:latin typeface="Helvetica Light Oblique" charset="0"/>
                <a:ea typeface="Helvetica Light Oblique" charset="0"/>
                <a:cs typeface="Helvetica Light Oblique" charset="0"/>
              </a:rPr>
              <a:t>Gavey</a:t>
            </a:r>
            <a:r>
              <a:rPr lang="en-US" sz="1400" i="1" dirty="0" smtClean="0">
                <a:solidFill>
                  <a:schemeClr val="bg1"/>
                </a:solidFill>
                <a:latin typeface="Helvetica Light Oblique" charset="0"/>
                <a:ea typeface="Helvetica Light Oblique" charset="0"/>
                <a:cs typeface="Helvetica Light Oblique" charset="0"/>
              </a:rPr>
              <a:t> (</a:t>
            </a:r>
            <a:r>
              <a:rPr lang="en-US" sz="1400" i="1" dirty="0" err="1" smtClean="0">
                <a:solidFill>
                  <a:schemeClr val="bg1"/>
                </a:solidFill>
                <a:latin typeface="Helvetica Light Oblique" charset="0"/>
                <a:ea typeface="Helvetica Light Oblique" charset="0"/>
                <a:cs typeface="Helvetica Light Oblique" charset="0"/>
              </a:rPr>
              <a:t>flickr</a:t>
            </a:r>
            <a:r>
              <a:rPr lang="en-US" sz="1400" i="1" dirty="0" smtClean="0">
                <a:solidFill>
                  <a:schemeClr val="bg1"/>
                </a:solidFill>
                <a:latin typeface="Helvetica Light Oblique" charset="0"/>
                <a:ea typeface="Helvetica Light Oblique" charset="0"/>
                <a:cs typeface="Helvetica Light Oblique" charset="0"/>
              </a:rPr>
              <a:t>) via CC BY 2.0 license</a:t>
            </a:r>
            <a:endParaRPr lang="en-US" sz="1400" i="1" dirty="0">
              <a:solidFill>
                <a:schemeClr val="bg1"/>
              </a:solidFill>
              <a:latin typeface="Helvetica Light Oblique" charset="0"/>
              <a:ea typeface="Helvetica Light Oblique" charset="0"/>
              <a:cs typeface="Helvetica Light Oblique" charset="0"/>
            </a:endParaRPr>
          </a:p>
        </p:txBody>
      </p:sp>
      <p:sp>
        <p:nvSpPr>
          <p:cNvPr id="7" name="Title 1"/>
          <p:cNvSpPr>
            <a:spLocks noGrp="1"/>
          </p:cNvSpPr>
          <p:nvPr>
            <p:ph type="ctrTitle"/>
          </p:nvPr>
        </p:nvSpPr>
        <p:spPr>
          <a:xfrm>
            <a:off x="0" y="0"/>
            <a:ext cx="12246770" cy="2443163"/>
          </a:xfrm>
        </p:spPr>
        <p:txBody>
          <a:bodyPr anchor="ctr">
            <a:normAutofit/>
          </a:bodyPr>
          <a:lstStyle/>
          <a:p>
            <a:r>
              <a:rPr lang="en-US" dirty="0" smtClean="0">
                <a:solidFill>
                  <a:schemeClr val="bg1"/>
                </a:solidFill>
                <a:latin typeface="Helvetica Light" charset="0"/>
                <a:ea typeface="Helvetica Light" charset="0"/>
                <a:cs typeface="Helvetica Light" charset="0"/>
              </a:rPr>
              <a:t>Branding</a:t>
            </a:r>
            <a:endParaRPr lang="en-US" dirty="0">
              <a:solidFill>
                <a:schemeClr val="bg1"/>
              </a:solidFill>
              <a:latin typeface="Helvetica Light" charset="0"/>
              <a:ea typeface="Helvetica Light" charset="0"/>
              <a:cs typeface="Helvetica Light" charset="0"/>
            </a:endParaRPr>
          </a:p>
        </p:txBody>
      </p:sp>
    </p:spTree>
    <p:extLst>
      <p:ext uri="{BB962C8B-B14F-4D97-AF65-F5344CB8AC3E}">
        <p14:creationId xmlns:p14="http://schemas.microsoft.com/office/powerpoint/2010/main" val="20833358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0"/>
            <a:ext cx="9144000" cy="6858000"/>
          </a:xfrm>
        </p:spPr>
        <p:txBody>
          <a:bodyPr anchor="ctr">
            <a:normAutofit/>
          </a:bodyPr>
          <a:lstStyle/>
          <a:p>
            <a:r>
              <a:rPr lang="en-US" dirty="0" smtClean="0">
                <a:solidFill>
                  <a:schemeClr val="bg1"/>
                </a:solidFill>
                <a:latin typeface="Helvetica Light" charset="0"/>
                <a:ea typeface="Helvetica Light" charset="0"/>
                <a:cs typeface="Helvetica Light" charset="0"/>
              </a:rPr>
              <a:t>What services do you provide?</a:t>
            </a:r>
            <a:endParaRPr lang="en-US" dirty="0">
              <a:solidFill>
                <a:schemeClr val="bg1"/>
              </a:solidFill>
              <a:latin typeface="Helvetica Light" charset="0"/>
              <a:ea typeface="Helvetica Light" charset="0"/>
              <a:cs typeface="Helvetica Light" charset="0"/>
            </a:endParaRPr>
          </a:p>
        </p:txBody>
      </p:sp>
    </p:spTree>
    <p:extLst>
      <p:ext uri="{BB962C8B-B14F-4D97-AF65-F5344CB8AC3E}">
        <p14:creationId xmlns:p14="http://schemas.microsoft.com/office/powerpoint/2010/main" val="14643623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0"/>
            <a:ext cx="9144000" cy="6858000"/>
          </a:xfrm>
        </p:spPr>
        <p:txBody>
          <a:bodyPr anchor="ctr">
            <a:normAutofit/>
          </a:bodyPr>
          <a:lstStyle/>
          <a:p>
            <a:r>
              <a:rPr lang="en-US" dirty="0" smtClean="0">
                <a:latin typeface="Helvetica Light" charset="0"/>
                <a:ea typeface="Helvetica Light" charset="0"/>
                <a:cs typeface="Helvetica Light" charset="0"/>
              </a:rPr>
              <a:t>Assisted </a:t>
            </a:r>
            <a:br>
              <a:rPr lang="en-US" dirty="0" smtClean="0">
                <a:latin typeface="Helvetica Light" charset="0"/>
                <a:ea typeface="Helvetica Light" charset="0"/>
                <a:cs typeface="Helvetica Light" charset="0"/>
              </a:rPr>
            </a:br>
            <a:r>
              <a:rPr lang="en-US" dirty="0" smtClean="0">
                <a:latin typeface="Helvetica Light" charset="0"/>
                <a:ea typeface="Helvetica Light" charset="0"/>
                <a:cs typeface="Helvetica Light" charset="0"/>
              </a:rPr>
              <a:t>(faculty) submission</a:t>
            </a:r>
            <a:endParaRPr lang="en-US" dirty="0">
              <a:latin typeface="Helvetica Light" charset="0"/>
              <a:ea typeface="Helvetica Light" charset="0"/>
              <a:cs typeface="Helvetica Light" charset="0"/>
            </a:endParaRPr>
          </a:p>
        </p:txBody>
      </p:sp>
    </p:spTree>
    <p:extLst>
      <p:ext uri="{BB962C8B-B14F-4D97-AF65-F5344CB8AC3E}">
        <p14:creationId xmlns:p14="http://schemas.microsoft.com/office/powerpoint/2010/main" val="3675350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0"/>
            <a:ext cx="9144000" cy="6858000"/>
          </a:xfrm>
        </p:spPr>
        <p:txBody>
          <a:bodyPr anchor="ctr">
            <a:normAutofit/>
          </a:bodyPr>
          <a:lstStyle/>
          <a:p>
            <a:r>
              <a:rPr lang="en-US" dirty="0" smtClean="0">
                <a:solidFill>
                  <a:schemeClr val="bg1"/>
                </a:solidFill>
                <a:latin typeface="Helvetica Light" charset="0"/>
                <a:ea typeface="Helvetica Light" charset="0"/>
                <a:cs typeface="Helvetica Light" charset="0"/>
              </a:rPr>
              <a:t>What is ScholarlyCommons?</a:t>
            </a:r>
            <a:endParaRPr lang="en-US" dirty="0">
              <a:solidFill>
                <a:schemeClr val="bg1"/>
              </a:solidFill>
              <a:latin typeface="Helvetica Light" charset="0"/>
              <a:ea typeface="Helvetica Light" charset="0"/>
              <a:cs typeface="Helvetica Light" charset="0"/>
            </a:endParaRPr>
          </a:p>
        </p:txBody>
      </p:sp>
    </p:spTree>
    <p:extLst>
      <p:ext uri="{BB962C8B-B14F-4D97-AF65-F5344CB8AC3E}">
        <p14:creationId xmlns:p14="http://schemas.microsoft.com/office/powerpoint/2010/main" val="13543249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r="23394"/>
          <a:stretch/>
        </p:blipFill>
        <p:spPr>
          <a:xfrm>
            <a:off x="-1" y="0"/>
            <a:ext cx="12192001" cy="6858000"/>
          </a:xfrm>
          <a:prstGeom prst="rect">
            <a:avLst/>
          </a:prstGeom>
        </p:spPr>
      </p:pic>
    </p:spTree>
    <p:extLst>
      <p:ext uri="{BB962C8B-B14F-4D97-AF65-F5344CB8AC3E}">
        <p14:creationId xmlns:p14="http://schemas.microsoft.com/office/powerpoint/2010/main" val="11892520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246455" cy="6858000"/>
          </a:xfrm>
          <a:prstGeom prst="rect">
            <a:avLst/>
          </a:prstGeom>
        </p:spPr>
      </p:pic>
    </p:spTree>
    <p:extLst>
      <p:ext uri="{BB962C8B-B14F-4D97-AF65-F5344CB8AC3E}">
        <p14:creationId xmlns:p14="http://schemas.microsoft.com/office/powerpoint/2010/main" val="1371307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0"/>
            <a:ext cx="9144000" cy="6858000"/>
          </a:xfrm>
        </p:spPr>
        <p:txBody>
          <a:bodyPr anchor="ctr">
            <a:normAutofit/>
          </a:bodyPr>
          <a:lstStyle/>
          <a:p>
            <a:r>
              <a:rPr lang="en-US" dirty="0" smtClean="0">
                <a:latin typeface="Helvetica Light" charset="0"/>
                <a:ea typeface="Helvetica Light" charset="0"/>
                <a:cs typeface="Helvetica Light" charset="0"/>
              </a:rPr>
              <a:t>Journal publishing</a:t>
            </a:r>
            <a:endParaRPr lang="en-US" dirty="0">
              <a:latin typeface="Helvetica Light" charset="0"/>
              <a:ea typeface="Helvetica Light" charset="0"/>
              <a:cs typeface="Helvetica Light" charset="0"/>
            </a:endParaRPr>
          </a:p>
        </p:txBody>
      </p:sp>
    </p:spTree>
    <p:extLst>
      <p:ext uri="{BB962C8B-B14F-4D97-AF65-F5344CB8AC3E}">
        <p14:creationId xmlns:p14="http://schemas.microsoft.com/office/powerpoint/2010/main" val="9983140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27803" t="652" r="6222"/>
          <a:stretch/>
        </p:blipFill>
        <p:spPr>
          <a:xfrm>
            <a:off x="304801" y="208545"/>
            <a:ext cx="5694948" cy="6462677"/>
          </a:xfrm>
          <a:prstGeom prst="rect">
            <a:avLst/>
          </a:prstGeom>
          <a:ln w="28575">
            <a:solidFill>
              <a:srgbClr val="0070C0"/>
            </a:solidFill>
            <a:prstDash val="sysDot"/>
          </a:ln>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28823" r="4264" b="-261"/>
          <a:stretch/>
        </p:blipFill>
        <p:spPr>
          <a:xfrm>
            <a:off x="6288506" y="208545"/>
            <a:ext cx="5694948" cy="6462677"/>
          </a:xfrm>
          <a:prstGeom prst="rect">
            <a:avLst/>
          </a:prstGeom>
          <a:ln w="28575">
            <a:solidFill>
              <a:srgbClr val="C00000"/>
            </a:solidFill>
            <a:prstDash val="sysDot"/>
          </a:ln>
        </p:spPr>
      </p:pic>
    </p:spTree>
    <p:extLst>
      <p:ext uri="{BB962C8B-B14F-4D97-AF65-F5344CB8AC3E}">
        <p14:creationId xmlns:p14="http://schemas.microsoft.com/office/powerpoint/2010/main" val="5511393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0"/>
            <a:ext cx="9144000" cy="6858000"/>
          </a:xfrm>
        </p:spPr>
        <p:txBody>
          <a:bodyPr anchor="ctr">
            <a:normAutofit/>
          </a:bodyPr>
          <a:lstStyle/>
          <a:p>
            <a:r>
              <a:rPr lang="en-US" dirty="0" smtClean="0">
                <a:latin typeface="Helvetica Light" charset="0"/>
                <a:ea typeface="Helvetica Light" charset="0"/>
                <a:cs typeface="Helvetica Light" charset="0"/>
              </a:rPr>
              <a:t>Digital projects</a:t>
            </a:r>
            <a:endParaRPr lang="en-US" dirty="0">
              <a:latin typeface="Helvetica Light" charset="0"/>
              <a:ea typeface="Helvetica Light" charset="0"/>
              <a:cs typeface="Helvetica Light" charset="0"/>
            </a:endParaRPr>
          </a:p>
        </p:txBody>
      </p:sp>
    </p:spTree>
    <p:extLst>
      <p:ext uri="{BB962C8B-B14F-4D97-AF65-F5344CB8AC3E}">
        <p14:creationId xmlns:p14="http://schemas.microsoft.com/office/powerpoint/2010/main" val="13976536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411" r="4709"/>
          <a:stretch/>
        </p:blipFill>
        <p:spPr>
          <a:xfrm>
            <a:off x="304802" y="208545"/>
            <a:ext cx="5694947" cy="6462677"/>
          </a:xfrm>
          <a:prstGeom prst="rect">
            <a:avLst/>
          </a:prstGeom>
          <a:ln w="28575">
            <a:solidFill>
              <a:schemeClr val="accent1"/>
            </a:solidFill>
            <a:prstDash val="sysDot"/>
          </a:ln>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14467" r="452"/>
          <a:stretch/>
        </p:blipFill>
        <p:spPr>
          <a:xfrm>
            <a:off x="6240381" y="208545"/>
            <a:ext cx="5694947" cy="6462677"/>
          </a:xfrm>
          <a:prstGeom prst="rect">
            <a:avLst/>
          </a:prstGeom>
          <a:ln w="28575">
            <a:solidFill>
              <a:srgbClr val="C00000"/>
            </a:solidFill>
            <a:prstDash val="sysDot"/>
          </a:ln>
        </p:spPr>
      </p:pic>
    </p:spTree>
    <p:extLst>
      <p:ext uri="{BB962C8B-B14F-4D97-AF65-F5344CB8AC3E}">
        <p14:creationId xmlns:p14="http://schemas.microsoft.com/office/powerpoint/2010/main" val="9730729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b="17500"/>
          <a:stretch/>
        </p:blipFill>
        <p:spPr>
          <a:xfrm>
            <a:off x="272717" y="208544"/>
            <a:ext cx="5694947" cy="6462677"/>
          </a:xfrm>
          <a:prstGeom prst="rect">
            <a:avLst/>
          </a:prstGeom>
          <a:ln w="28575">
            <a:solidFill>
              <a:schemeClr val="accent1"/>
            </a:solidFill>
            <a:prstDash val="sysDot"/>
          </a:ln>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b="23492"/>
          <a:stretch/>
        </p:blipFill>
        <p:spPr>
          <a:xfrm>
            <a:off x="6240380" y="208544"/>
            <a:ext cx="5694947" cy="6462677"/>
          </a:xfrm>
          <a:prstGeom prst="rect">
            <a:avLst/>
          </a:prstGeom>
          <a:ln w="28575">
            <a:solidFill>
              <a:srgbClr val="C00000"/>
            </a:solidFill>
            <a:prstDash val="sysDot"/>
          </a:ln>
        </p:spPr>
      </p:pic>
    </p:spTree>
    <p:extLst>
      <p:ext uri="{BB962C8B-B14F-4D97-AF65-F5344CB8AC3E}">
        <p14:creationId xmlns:p14="http://schemas.microsoft.com/office/powerpoint/2010/main" val="14984107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0"/>
            <a:ext cx="9144000" cy="6858000"/>
          </a:xfrm>
        </p:spPr>
        <p:txBody>
          <a:bodyPr anchor="ctr">
            <a:normAutofit/>
          </a:bodyPr>
          <a:lstStyle/>
          <a:p>
            <a:r>
              <a:rPr lang="en-US" dirty="0" smtClean="0">
                <a:solidFill>
                  <a:schemeClr val="bg1"/>
                </a:solidFill>
                <a:latin typeface="Helvetica Light" charset="0"/>
                <a:ea typeface="Helvetica Light" charset="0"/>
                <a:cs typeface="Helvetica Light" charset="0"/>
              </a:rPr>
              <a:t>Awesome.</a:t>
            </a:r>
            <a:br>
              <a:rPr lang="en-US" dirty="0" smtClean="0">
                <a:solidFill>
                  <a:schemeClr val="bg1"/>
                </a:solidFill>
                <a:latin typeface="Helvetica Light" charset="0"/>
                <a:ea typeface="Helvetica Light" charset="0"/>
                <a:cs typeface="Helvetica Light" charset="0"/>
              </a:rPr>
            </a:br>
            <a:r>
              <a:rPr lang="en-US" dirty="0" smtClean="0">
                <a:solidFill>
                  <a:schemeClr val="bg1"/>
                </a:solidFill>
                <a:latin typeface="Helvetica Light" charset="0"/>
                <a:ea typeface="Helvetica Light" charset="0"/>
                <a:cs typeface="Helvetica Light" charset="0"/>
              </a:rPr>
              <a:t>How do individuals contribute?</a:t>
            </a:r>
            <a:endParaRPr lang="en-US" dirty="0">
              <a:solidFill>
                <a:schemeClr val="bg1"/>
              </a:solidFill>
              <a:latin typeface="Helvetica Light" charset="0"/>
              <a:ea typeface="Helvetica Light" charset="0"/>
              <a:cs typeface="Helvetica Light" charset="0"/>
            </a:endParaRPr>
          </a:p>
        </p:txBody>
      </p:sp>
    </p:spTree>
    <p:extLst>
      <p:ext uri="{BB962C8B-B14F-4D97-AF65-F5344CB8AC3E}">
        <p14:creationId xmlns:p14="http://schemas.microsoft.com/office/powerpoint/2010/main" val="8624634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0"/>
            <a:ext cx="9144000" cy="6858000"/>
          </a:xfrm>
        </p:spPr>
        <p:txBody>
          <a:bodyPr anchor="ctr">
            <a:normAutofit/>
          </a:bodyPr>
          <a:lstStyle/>
          <a:p>
            <a:r>
              <a:rPr lang="en-US" dirty="0" smtClean="0">
                <a:latin typeface="Helvetica Light" charset="0"/>
                <a:ea typeface="Helvetica Light" charset="0"/>
                <a:cs typeface="Helvetica Light" charset="0"/>
              </a:rPr>
              <a:t>Assisted </a:t>
            </a:r>
            <a:br>
              <a:rPr lang="en-US" dirty="0" smtClean="0">
                <a:latin typeface="Helvetica Light" charset="0"/>
                <a:ea typeface="Helvetica Light" charset="0"/>
                <a:cs typeface="Helvetica Light" charset="0"/>
              </a:rPr>
            </a:br>
            <a:r>
              <a:rPr lang="en-US" dirty="0" smtClean="0">
                <a:latin typeface="Helvetica Light" charset="0"/>
                <a:ea typeface="Helvetica Light" charset="0"/>
                <a:cs typeface="Helvetica Light" charset="0"/>
              </a:rPr>
              <a:t>(faculty) submission</a:t>
            </a:r>
            <a:endParaRPr lang="en-US" dirty="0">
              <a:latin typeface="Helvetica Light" charset="0"/>
              <a:ea typeface="Helvetica Light" charset="0"/>
              <a:cs typeface="Helvetica Light" charset="0"/>
            </a:endParaRPr>
          </a:p>
        </p:txBody>
      </p:sp>
    </p:spTree>
    <p:extLst>
      <p:ext uri="{BB962C8B-B14F-4D97-AF65-F5344CB8AC3E}">
        <p14:creationId xmlns:p14="http://schemas.microsoft.com/office/powerpoint/2010/main" val="168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0"/>
            <a:ext cx="9144000" cy="6858000"/>
          </a:xfrm>
        </p:spPr>
        <p:txBody>
          <a:bodyPr anchor="ctr">
            <a:normAutofit/>
          </a:bodyPr>
          <a:lstStyle/>
          <a:p>
            <a:r>
              <a:rPr lang="en-US" dirty="0" smtClean="0">
                <a:latin typeface="Helvetica Light" charset="0"/>
                <a:ea typeface="Helvetica Light" charset="0"/>
                <a:cs typeface="Helvetica Light" charset="0"/>
              </a:rPr>
              <a:t>Self-submission</a:t>
            </a:r>
            <a:endParaRPr lang="en-US" dirty="0">
              <a:latin typeface="Helvetica Light" charset="0"/>
              <a:ea typeface="Helvetica Light" charset="0"/>
              <a:cs typeface="Helvetica Light" charset="0"/>
            </a:endParaRPr>
          </a:p>
        </p:txBody>
      </p:sp>
    </p:spTree>
    <p:extLst>
      <p:ext uri="{BB962C8B-B14F-4D97-AF65-F5344CB8AC3E}">
        <p14:creationId xmlns:p14="http://schemas.microsoft.com/office/powerpoint/2010/main" val="2135287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r="222" b="1639"/>
          <a:stretch/>
        </p:blipFill>
        <p:spPr>
          <a:xfrm>
            <a:off x="0" y="0"/>
            <a:ext cx="12192000" cy="6858000"/>
          </a:xfrm>
          <a:prstGeom prst="rect">
            <a:avLst/>
          </a:prstGeom>
        </p:spPr>
      </p:pic>
    </p:spTree>
    <p:extLst>
      <p:ext uri="{BB962C8B-B14F-4D97-AF65-F5344CB8AC3E}">
        <p14:creationId xmlns:p14="http://schemas.microsoft.com/office/powerpoint/2010/main" val="20503609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512710" cy="6858000"/>
          </a:xfrm>
          <a:prstGeom prst="rect">
            <a:avLst/>
          </a:prstGeom>
        </p:spPr>
      </p:pic>
      <p:sp>
        <p:nvSpPr>
          <p:cNvPr id="5" name="Rectangle 4"/>
          <p:cNvSpPr/>
          <p:nvPr/>
        </p:nvSpPr>
        <p:spPr>
          <a:xfrm>
            <a:off x="379496" y="3984208"/>
            <a:ext cx="951999" cy="17069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924868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0" y="0"/>
            <a:ext cx="9512710" cy="6858000"/>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4660" y="0"/>
            <a:ext cx="9081735" cy="6858000"/>
          </a:xfrm>
          <a:prstGeom prst="rect">
            <a:avLst/>
          </a:prstGeom>
        </p:spPr>
      </p:pic>
      <p:sp>
        <p:nvSpPr>
          <p:cNvPr id="11" name="Rectangle 10"/>
          <p:cNvSpPr/>
          <p:nvPr/>
        </p:nvSpPr>
        <p:spPr>
          <a:xfrm>
            <a:off x="4486275" y="4834440"/>
            <a:ext cx="1449304" cy="18673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87551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0" y="0"/>
            <a:ext cx="9512710" cy="6858000"/>
          </a:xfrm>
          <a:prstGeom prst="rect">
            <a:avLst/>
          </a:prstGeom>
        </p:spPr>
      </p:pic>
      <p:pic>
        <p:nvPicPr>
          <p:cNvPr id="2" name="Picture 1"/>
          <p:cNvPicPr>
            <a:picLocks noChangeAspect="1"/>
          </p:cNvPicPr>
          <p:nvPr/>
        </p:nvPicPr>
        <p:blipFill>
          <a:blip r:embed="rId3">
            <a:duotone>
              <a:prstClr val="black"/>
              <a:schemeClr val="tx2">
                <a:tint val="45000"/>
                <a:satMod val="400000"/>
              </a:schemeClr>
            </a:duotone>
            <a:extLst>
              <a:ext uri="{28A0092B-C50C-407E-A947-70E740481C1C}">
                <a14:useLocalDpi xmlns:a14="http://schemas.microsoft.com/office/drawing/2010/main" val="0"/>
              </a:ext>
            </a:extLst>
          </a:blip>
          <a:stretch>
            <a:fillRect/>
          </a:stretch>
        </p:blipFill>
        <p:spPr>
          <a:xfrm>
            <a:off x="1644660" y="0"/>
            <a:ext cx="9081735" cy="685800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2038" y="0"/>
            <a:ext cx="9096805" cy="6858000"/>
          </a:xfrm>
          <a:prstGeom prst="rect">
            <a:avLst/>
          </a:prstGeom>
        </p:spPr>
      </p:pic>
    </p:spTree>
    <p:extLst>
      <p:ext uri="{BB962C8B-B14F-4D97-AF65-F5344CB8AC3E}">
        <p14:creationId xmlns:p14="http://schemas.microsoft.com/office/powerpoint/2010/main" val="21453018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0"/>
            <a:ext cx="9144000" cy="6858000"/>
          </a:xfrm>
        </p:spPr>
        <p:txBody>
          <a:bodyPr anchor="ctr">
            <a:normAutofit/>
          </a:bodyPr>
          <a:lstStyle/>
          <a:p>
            <a:r>
              <a:rPr lang="en-US" dirty="0" smtClean="0">
                <a:solidFill>
                  <a:schemeClr val="bg1"/>
                </a:solidFill>
                <a:latin typeface="Helvetica Light" charset="0"/>
                <a:ea typeface="Helvetica Light" charset="0"/>
                <a:cs typeface="Helvetica Light" charset="0"/>
              </a:rPr>
              <a:t>How do groups contribute?</a:t>
            </a:r>
            <a:endParaRPr lang="en-US" dirty="0">
              <a:solidFill>
                <a:schemeClr val="bg1"/>
              </a:solidFill>
              <a:latin typeface="Helvetica Light" charset="0"/>
              <a:ea typeface="Helvetica Light" charset="0"/>
              <a:cs typeface="Helvetica Light" charset="0"/>
            </a:endParaRPr>
          </a:p>
        </p:txBody>
      </p:sp>
    </p:spTree>
    <p:extLst>
      <p:ext uri="{BB962C8B-B14F-4D97-AF65-F5344CB8AC3E}">
        <p14:creationId xmlns:p14="http://schemas.microsoft.com/office/powerpoint/2010/main" val="5591448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0"/>
            <a:ext cx="9144000" cy="6858000"/>
          </a:xfrm>
        </p:spPr>
        <p:txBody>
          <a:bodyPr anchor="ctr">
            <a:normAutofit/>
          </a:bodyPr>
          <a:lstStyle/>
          <a:p>
            <a:r>
              <a:rPr lang="en-US" dirty="0" smtClean="0">
                <a:latin typeface="Helvetica Light" charset="0"/>
                <a:ea typeface="Helvetica Light" charset="0"/>
                <a:cs typeface="Helvetica Light" charset="0"/>
              </a:rPr>
              <a:t>Set up a consultation</a:t>
            </a:r>
            <a:br>
              <a:rPr lang="en-US" dirty="0" smtClean="0">
                <a:latin typeface="Helvetica Light" charset="0"/>
                <a:ea typeface="Helvetica Light" charset="0"/>
                <a:cs typeface="Helvetica Light" charset="0"/>
              </a:rPr>
            </a:br>
            <a:r>
              <a:rPr lang="en-US" dirty="0" smtClean="0">
                <a:latin typeface="Helvetica Light" charset="0"/>
                <a:ea typeface="Helvetica Light" charset="0"/>
                <a:cs typeface="Helvetica Light" charset="0"/>
              </a:rPr>
              <a:t/>
            </a:r>
            <a:br>
              <a:rPr lang="en-US" dirty="0" smtClean="0">
                <a:latin typeface="Helvetica Light" charset="0"/>
                <a:ea typeface="Helvetica Light" charset="0"/>
                <a:cs typeface="Helvetica Light" charset="0"/>
              </a:rPr>
            </a:br>
            <a:r>
              <a:rPr lang="en-US" sz="3200" dirty="0" err="1" smtClean="0">
                <a:latin typeface="Helvetica Light" charset="0"/>
                <a:ea typeface="Helvetica Light" charset="0"/>
                <a:cs typeface="Helvetica Light" charset="0"/>
              </a:rPr>
              <a:t>libraryrepository@pobox.upenn.edu</a:t>
            </a:r>
            <a:endParaRPr lang="en-US" dirty="0">
              <a:latin typeface="Helvetica Light" charset="0"/>
              <a:ea typeface="Helvetica Light" charset="0"/>
              <a:cs typeface="Helvetica Light" charset="0"/>
            </a:endParaRPr>
          </a:p>
        </p:txBody>
      </p:sp>
    </p:spTree>
    <p:extLst>
      <p:ext uri="{BB962C8B-B14F-4D97-AF65-F5344CB8AC3E}">
        <p14:creationId xmlns:p14="http://schemas.microsoft.com/office/powerpoint/2010/main" val="185648533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24587"/>
            <a:ext cx="12192001" cy="5069767"/>
          </a:xfrm>
          <a:prstGeom prst="rect">
            <a:avLst/>
          </a:prstGeom>
        </p:spPr>
      </p:pic>
      <p:sp>
        <p:nvSpPr>
          <p:cNvPr id="5" name="Title 1"/>
          <p:cNvSpPr>
            <a:spLocks noGrp="1"/>
          </p:cNvSpPr>
          <p:nvPr>
            <p:ph type="ctrTitle"/>
          </p:nvPr>
        </p:nvSpPr>
        <p:spPr>
          <a:xfrm>
            <a:off x="1523999" y="3902701"/>
            <a:ext cx="9144000" cy="2783305"/>
          </a:xfrm>
        </p:spPr>
        <p:txBody>
          <a:bodyPr anchor="ctr">
            <a:normAutofit/>
          </a:bodyPr>
          <a:lstStyle/>
          <a:p>
            <a:r>
              <a:rPr lang="en-US" dirty="0" smtClean="0">
                <a:latin typeface="Helvetica Light" charset="0"/>
                <a:ea typeface="Helvetica Light" charset="0"/>
                <a:cs typeface="Helvetica Light" charset="0"/>
              </a:rPr>
              <a:t/>
            </a:r>
            <a:br>
              <a:rPr lang="en-US" dirty="0" smtClean="0">
                <a:latin typeface="Helvetica Light" charset="0"/>
                <a:ea typeface="Helvetica Light" charset="0"/>
                <a:cs typeface="Helvetica Light" charset="0"/>
              </a:rPr>
            </a:br>
            <a:r>
              <a:rPr lang="en-US" dirty="0" smtClean="0">
                <a:latin typeface="Helvetica Light" charset="0"/>
                <a:ea typeface="Helvetica Light" charset="0"/>
                <a:cs typeface="Helvetica Light" charset="0"/>
              </a:rPr>
              <a:t/>
            </a:r>
            <a:br>
              <a:rPr lang="en-US" dirty="0" smtClean="0">
                <a:latin typeface="Helvetica Light" charset="0"/>
                <a:ea typeface="Helvetica Light" charset="0"/>
                <a:cs typeface="Helvetica Light" charset="0"/>
              </a:rPr>
            </a:br>
            <a:r>
              <a:rPr lang="en-US" sz="3200" dirty="0" err="1" smtClean="0">
                <a:latin typeface="Helvetica Light" charset="0"/>
                <a:ea typeface="Helvetica Light" charset="0"/>
                <a:cs typeface="Helvetica Light" charset="0"/>
              </a:rPr>
              <a:t>guides.library.upenn.edu</a:t>
            </a:r>
            <a:r>
              <a:rPr lang="en-US" sz="3200" dirty="0" smtClean="0">
                <a:latin typeface="Helvetica Light" charset="0"/>
                <a:ea typeface="Helvetica Light" charset="0"/>
                <a:cs typeface="Helvetica Light" charset="0"/>
              </a:rPr>
              <a:t>/digital-scholarship</a:t>
            </a:r>
            <a:endParaRPr lang="en-US" dirty="0">
              <a:latin typeface="Helvetica Light" charset="0"/>
              <a:ea typeface="Helvetica Light" charset="0"/>
              <a:cs typeface="Helvetica Light" charset="0"/>
            </a:endParaRPr>
          </a:p>
        </p:txBody>
      </p:sp>
    </p:spTree>
    <p:extLst>
      <p:ext uri="{BB962C8B-B14F-4D97-AF65-F5344CB8AC3E}">
        <p14:creationId xmlns:p14="http://schemas.microsoft.com/office/powerpoint/2010/main" val="155161055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0"/>
            <a:ext cx="9144000" cy="6858000"/>
          </a:xfrm>
        </p:spPr>
        <p:txBody>
          <a:bodyPr anchor="ctr">
            <a:normAutofit/>
          </a:bodyPr>
          <a:lstStyle/>
          <a:p>
            <a:r>
              <a:rPr lang="en-US" dirty="0" smtClean="0">
                <a:solidFill>
                  <a:schemeClr val="bg1"/>
                </a:solidFill>
                <a:latin typeface="Helvetica Light" charset="0"/>
                <a:ea typeface="Helvetica Light" charset="0"/>
                <a:cs typeface="Helvetica Light" charset="0"/>
              </a:rPr>
              <a:t>Thanks!</a:t>
            </a:r>
            <a:endParaRPr lang="en-US" dirty="0">
              <a:solidFill>
                <a:schemeClr val="bg1"/>
              </a:solidFill>
              <a:latin typeface="Helvetica Light" charset="0"/>
              <a:ea typeface="Helvetica Light" charset="0"/>
              <a:cs typeface="Helvetica Light" charset="0"/>
            </a:endParaRPr>
          </a:p>
        </p:txBody>
      </p:sp>
      <p:sp>
        <p:nvSpPr>
          <p:cNvPr id="3" name="Subtitle 2"/>
          <p:cNvSpPr>
            <a:spLocks noGrp="1"/>
          </p:cNvSpPr>
          <p:nvPr>
            <p:ph type="subTitle" idx="1"/>
          </p:nvPr>
        </p:nvSpPr>
        <p:spPr>
          <a:xfrm>
            <a:off x="0" y="6115049"/>
            <a:ext cx="12192000" cy="742951"/>
          </a:xfrm>
        </p:spPr>
        <p:txBody>
          <a:bodyPr anchor="b">
            <a:normAutofit fontScale="92500" lnSpcReduction="20000"/>
          </a:bodyPr>
          <a:lstStyle/>
          <a:p>
            <a:endParaRPr lang="en-US" i="1" dirty="0" smtClean="0">
              <a:latin typeface="Helvetica" charset="0"/>
              <a:ea typeface="Helvetica" charset="0"/>
              <a:cs typeface="Helvetica" charset="0"/>
            </a:endParaRPr>
          </a:p>
          <a:p>
            <a:r>
              <a:rPr lang="en-US" i="1" dirty="0" err="1" smtClean="0">
                <a:solidFill>
                  <a:schemeClr val="bg1"/>
                </a:solidFill>
                <a:latin typeface="Helvetica Light Oblique" charset="0"/>
                <a:ea typeface="Helvetica Light Oblique" charset="0"/>
                <a:cs typeface="Helvetica Light Oblique" charset="0"/>
              </a:rPr>
              <a:t>repository.upenn.edu</a:t>
            </a:r>
            <a:r>
              <a:rPr lang="en-US" i="1" dirty="0" smtClean="0">
                <a:solidFill>
                  <a:schemeClr val="bg1"/>
                </a:solidFill>
                <a:latin typeface="Helvetica Light Oblique" charset="0"/>
                <a:ea typeface="Helvetica Light Oblique" charset="0"/>
                <a:cs typeface="Helvetica Light Oblique" charset="0"/>
              </a:rPr>
              <a:t> / </a:t>
            </a:r>
            <a:r>
              <a:rPr lang="en-US" i="1" dirty="0" err="1" smtClean="0">
                <a:solidFill>
                  <a:schemeClr val="bg1"/>
                </a:solidFill>
                <a:latin typeface="Helvetica Light Oblique" charset="0"/>
                <a:ea typeface="Helvetica Light Oblique" charset="0"/>
                <a:cs typeface="Helvetica Light Oblique" charset="0"/>
              </a:rPr>
              <a:t>kenwhi@upenn.edu</a:t>
            </a:r>
            <a:endParaRPr lang="en-US" i="1" dirty="0">
              <a:solidFill>
                <a:schemeClr val="bg1"/>
              </a:solidFill>
              <a:latin typeface="Helvetica Light Oblique" charset="0"/>
              <a:ea typeface="Helvetica Light Oblique" charset="0"/>
              <a:cs typeface="Helvetica Light Oblique" charset="0"/>
            </a:endParaRPr>
          </a:p>
        </p:txBody>
      </p:sp>
    </p:spTree>
    <p:extLst>
      <p:ext uri="{BB962C8B-B14F-4D97-AF65-F5344CB8AC3E}">
        <p14:creationId xmlns:p14="http://schemas.microsoft.com/office/powerpoint/2010/main" val="19876140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0"/>
            <a:ext cx="9144000" cy="6858000"/>
          </a:xfrm>
        </p:spPr>
        <p:txBody>
          <a:bodyPr anchor="ctr">
            <a:normAutofit/>
          </a:bodyPr>
          <a:lstStyle/>
          <a:p>
            <a:r>
              <a:rPr lang="en-US" dirty="0" smtClean="0">
                <a:solidFill>
                  <a:schemeClr val="bg1"/>
                </a:solidFill>
                <a:latin typeface="Helvetica Light" charset="0"/>
                <a:ea typeface="Helvetica Light" charset="0"/>
                <a:cs typeface="Helvetica Light" charset="0"/>
              </a:rPr>
              <a:t>What types of materials are included?</a:t>
            </a:r>
            <a:endParaRPr lang="en-US" dirty="0">
              <a:solidFill>
                <a:schemeClr val="bg1"/>
              </a:solidFill>
              <a:latin typeface="Helvetica Light" charset="0"/>
              <a:ea typeface="Helvetica Light" charset="0"/>
              <a:cs typeface="Helvetica Light" charset="0"/>
            </a:endParaRPr>
          </a:p>
        </p:txBody>
      </p:sp>
    </p:spTree>
    <p:extLst>
      <p:ext uri="{BB962C8B-B14F-4D97-AF65-F5344CB8AC3E}">
        <p14:creationId xmlns:p14="http://schemas.microsoft.com/office/powerpoint/2010/main" val="4939139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12192000" cy="6858000"/>
          </a:xfrm>
        </p:spPr>
        <p:txBody>
          <a:bodyPr anchor="ctr">
            <a:normAutofit fontScale="90000"/>
          </a:bodyPr>
          <a:lstStyle/>
          <a:p>
            <a:r>
              <a:rPr lang="en-US" sz="4800" dirty="0">
                <a:latin typeface="Helvetica Light" charset="0"/>
                <a:ea typeface="Helvetica Light" charset="0"/>
                <a:cs typeface="Helvetica Light" charset="0"/>
              </a:rPr>
              <a:t>j</a:t>
            </a:r>
            <a:r>
              <a:rPr lang="en-US" sz="4800" dirty="0" smtClean="0">
                <a:latin typeface="Helvetica Light" charset="0"/>
                <a:ea typeface="Helvetica Light" charset="0"/>
                <a:cs typeface="Helvetica Light" charset="0"/>
              </a:rPr>
              <a:t>ournal articles, lab papers, reports, policy briefs, books, </a:t>
            </a:r>
            <a:r>
              <a:rPr lang="en-US" sz="4800" dirty="0" err="1" smtClean="0">
                <a:latin typeface="Helvetica Light" charset="0"/>
                <a:ea typeface="Helvetica Light" charset="0"/>
                <a:cs typeface="Helvetica Light" charset="0"/>
              </a:rPr>
              <a:t>ebooks</a:t>
            </a:r>
            <a:r>
              <a:rPr lang="en-US" sz="4800" dirty="0" smtClean="0">
                <a:latin typeface="Helvetica Light" charset="0"/>
                <a:ea typeface="Helvetica Light" charset="0"/>
                <a:cs typeface="Helvetica Light" charset="0"/>
              </a:rPr>
              <a:t>, instructional materials, working papers, instructional videos, MOOCs, class projects, interviews, supplemental content, audio, 3D objects, datasets, tool data, toolkits, magazines, undergraduate journals, faculty journals, proceedings, images, posters, dissertations, masters theses, capstones, senior honors theses, conferences, symposia, lecture series, blog posts, comic books, maps, academic posters, and much more</a:t>
            </a:r>
            <a:r>
              <a:rPr lang="is-IS" sz="4800" dirty="0" smtClean="0">
                <a:latin typeface="Helvetica Light" charset="0"/>
                <a:ea typeface="Helvetica Light" charset="0"/>
                <a:cs typeface="Helvetica Light" charset="0"/>
              </a:rPr>
              <a:t>…</a:t>
            </a:r>
            <a:endParaRPr lang="en-US" sz="4800" dirty="0">
              <a:latin typeface="Helvetica Light" charset="0"/>
              <a:ea typeface="Helvetica Light" charset="0"/>
              <a:cs typeface="Helvetica Light" charset="0"/>
            </a:endParaRPr>
          </a:p>
        </p:txBody>
      </p:sp>
    </p:spTree>
    <p:extLst>
      <p:ext uri="{BB962C8B-B14F-4D97-AF65-F5344CB8AC3E}">
        <p14:creationId xmlns:p14="http://schemas.microsoft.com/office/powerpoint/2010/main" val="9040313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0"/>
            <a:ext cx="9144000" cy="6858000"/>
          </a:xfrm>
        </p:spPr>
        <p:txBody>
          <a:bodyPr anchor="ctr">
            <a:normAutofit/>
          </a:bodyPr>
          <a:lstStyle/>
          <a:p>
            <a:r>
              <a:rPr lang="en-US" dirty="0" smtClean="0">
                <a:solidFill>
                  <a:schemeClr val="bg1"/>
                </a:solidFill>
                <a:latin typeface="Helvetica Light" charset="0"/>
                <a:ea typeface="Helvetica Light" charset="0"/>
                <a:cs typeface="Helvetica Light" charset="0"/>
              </a:rPr>
              <a:t>Who has access?</a:t>
            </a:r>
            <a:endParaRPr lang="en-US" dirty="0">
              <a:solidFill>
                <a:schemeClr val="bg1"/>
              </a:solidFill>
              <a:latin typeface="Helvetica Light" charset="0"/>
              <a:ea typeface="Helvetica Light" charset="0"/>
              <a:cs typeface="Helvetica Light" charset="0"/>
            </a:endParaRPr>
          </a:p>
        </p:txBody>
      </p:sp>
    </p:spTree>
    <p:extLst>
      <p:ext uri="{BB962C8B-B14F-4D97-AF65-F5344CB8AC3E}">
        <p14:creationId xmlns:p14="http://schemas.microsoft.com/office/powerpoint/2010/main" val="9794599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b="43625"/>
          <a:stretch/>
        </p:blipFill>
        <p:spPr>
          <a:xfrm>
            <a:off x="0" y="-1"/>
            <a:ext cx="12192000" cy="6858001"/>
          </a:xfrm>
          <a:prstGeom prst="rect">
            <a:avLst/>
          </a:prstGeom>
        </p:spPr>
      </p:pic>
    </p:spTree>
    <p:extLst>
      <p:ext uri="{BB962C8B-B14F-4D97-AF65-F5344CB8AC3E}">
        <p14:creationId xmlns:p14="http://schemas.microsoft.com/office/powerpoint/2010/main" val="2032413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BEBA8EAE-BF5A-486C-A8C5-ECC9F3942E4B}">
                <a14:imgProps xmlns:a14="http://schemas.microsoft.com/office/drawing/2010/main">
                  <a14:imgLayer r:embed="rId4">
                    <a14:imgEffect>
                      <a14:backgroundRemoval t="4412" b="93301" l="9804" r="89706"/>
                    </a14:imgEffect>
                  </a14:imgLayer>
                </a14:imgProps>
              </a:ext>
              <a:ext uri="{28A0092B-C50C-407E-A947-70E740481C1C}">
                <a14:useLocalDpi xmlns:a14="http://schemas.microsoft.com/office/drawing/2010/main" val="0"/>
              </a:ext>
            </a:extLst>
          </a:blip>
          <a:stretch>
            <a:fillRect/>
          </a:stretch>
        </p:blipFill>
        <p:spPr>
          <a:xfrm>
            <a:off x="2667000" y="0"/>
            <a:ext cx="6858000" cy="6858000"/>
          </a:xfrm>
          <a:prstGeom prst="rect">
            <a:avLst/>
          </a:prstGeom>
          <a:ln>
            <a:noFill/>
          </a:ln>
        </p:spPr>
      </p:pic>
      <p:sp>
        <p:nvSpPr>
          <p:cNvPr id="3" name="TextBox 2"/>
          <p:cNvSpPr txBox="1"/>
          <p:nvPr/>
        </p:nvSpPr>
        <p:spPr>
          <a:xfrm>
            <a:off x="7655442" y="6550223"/>
            <a:ext cx="4536558" cy="307777"/>
          </a:xfrm>
          <a:prstGeom prst="rect">
            <a:avLst/>
          </a:prstGeom>
          <a:noFill/>
        </p:spPr>
        <p:txBody>
          <a:bodyPr wrap="square" rtlCol="0">
            <a:spAutoFit/>
          </a:bodyPr>
          <a:lstStyle/>
          <a:p>
            <a:pPr algn="r"/>
            <a:r>
              <a:rPr lang="en-US" sz="1400" i="1" dirty="0" smtClean="0">
                <a:latin typeface="Helvetica Light Oblique" charset="0"/>
                <a:ea typeface="Helvetica Light Oblique" charset="0"/>
                <a:cs typeface="Helvetica Light Oblique" charset="0"/>
              </a:rPr>
              <a:t>Thomas Ulrich (</a:t>
            </a:r>
            <a:r>
              <a:rPr lang="en-US" sz="1400" i="1" dirty="0" err="1" smtClean="0">
                <a:latin typeface="Helvetica Light Oblique" charset="0"/>
                <a:ea typeface="Helvetica Light Oblique" charset="0"/>
                <a:cs typeface="Helvetica Light Oblique" charset="0"/>
              </a:rPr>
              <a:t>flickr</a:t>
            </a:r>
            <a:r>
              <a:rPr lang="en-US" sz="1400" i="1" dirty="0" smtClean="0">
                <a:latin typeface="Helvetica Light Oblique" charset="0"/>
                <a:ea typeface="Helvetica Light Oblique" charset="0"/>
                <a:cs typeface="Helvetica Light Oblique" charset="0"/>
              </a:rPr>
              <a:t>) via CC BY-SA 2.0 license</a:t>
            </a:r>
            <a:endParaRPr lang="en-US" sz="1400" i="1" dirty="0">
              <a:latin typeface="Helvetica Light Oblique" charset="0"/>
              <a:ea typeface="Helvetica Light Oblique" charset="0"/>
              <a:cs typeface="Helvetica Light Oblique" charset="0"/>
            </a:endParaRPr>
          </a:p>
        </p:txBody>
      </p:sp>
    </p:spTree>
    <p:extLst>
      <p:ext uri="{BB962C8B-B14F-4D97-AF65-F5344CB8AC3E}">
        <p14:creationId xmlns:p14="http://schemas.microsoft.com/office/powerpoint/2010/main" val="20013069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0"/>
            <a:ext cx="9144000" cy="6858000"/>
          </a:xfrm>
        </p:spPr>
        <p:txBody>
          <a:bodyPr anchor="ctr">
            <a:normAutofit/>
          </a:bodyPr>
          <a:lstStyle/>
          <a:p>
            <a:r>
              <a:rPr lang="en-US" dirty="0" smtClean="0">
                <a:solidFill>
                  <a:schemeClr val="bg1"/>
                </a:solidFill>
                <a:latin typeface="Helvetica Light" charset="0"/>
                <a:ea typeface="Helvetica Light" charset="0"/>
                <a:cs typeface="Helvetica Light" charset="0"/>
              </a:rPr>
              <a:t>Who can contribute?</a:t>
            </a:r>
            <a:endParaRPr lang="en-US" dirty="0">
              <a:solidFill>
                <a:schemeClr val="bg1"/>
              </a:solidFill>
              <a:latin typeface="Helvetica Light" charset="0"/>
              <a:ea typeface="Helvetica Light" charset="0"/>
              <a:cs typeface="Helvetica Light" charset="0"/>
            </a:endParaRPr>
          </a:p>
        </p:txBody>
      </p:sp>
    </p:spTree>
    <p:extLst>
      <p:ext uri="{BB962C8B-B14F-4D97-AF65-F5344CB8AC3E}">
        <p14:creationId xmlns:p14="http://schemas.microsoft.com/office/powerpoint/2010/main" val="3093530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14251</TotalTime>
  <Words>409</Words>
  <Application>Microsoft Macintosh PowerPoint</Application>
  <PresentationFormat>Widescreen</PresentationFormat>
  <Paragraphs>69</Paragraphs>
  <Slides>36</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Calibri</vt:lpstr>
      <vt:lpstr>Calibri Light</vt:lpstr>
      <vt:lpstr>Helvetica</vt:lpstr>
      <vt:lpstr>Helvetica Light</vt:lpstr>
      <vt:lpstr>Helvetica Light Oblique</vt:lpstr>
      <vt:lpstr>Arial</vt:lpstr>
      <vt:lpstr>Office Theme</vt:lpstr>
      <vt:lpstr>How to Share Your Scholarship and Reach a Global Audience Using ScholarlyCommons</vt:lpstr>
      <vt:lpstr>What is ScholarlyCommons?</vt:lpstr>
      <vt:lpstr>PowerPoint Presentation</vt:lpstr>
      <vt:lpstr>What types of materials are included?</vt:lpstr>
      <vt:lpstr>journal articles, lab papers, reports, policy briefs, books, ebooks, instructional materials, working papers, instructional videos, MOOCs, class projects, interviews, supplemental content, audio, 3D objects, datasets, tool data, toolkits, magazines, undergraduate journals, faculty journals, proceedings, images, posters, dissertations, masters theses, capstones, senior honors theses, conferences, symposia, lecture series, blog posts, comic books, maps, academic posters, and much more…</vt:lpstr>
      <vt:lpstr>Who has access?</vt:lpstr>
      <vt:lpstr>PowerPoint Presentation</vt:lpstr>
      <vt:lpstr>PowerPoint Presentation</vt:lpstr>
      <vt:lpstr>Who can contribute?</vt:lpstr>
      <vt:lpstr>Penn affiliated faculty, students, and researchers</vt:lpstr>
      <vt:lpstr>Why contribute?</vt:lpstr>
      <vt:lpstr>Visibility</vt:lpstr>
      <vt:lpstr>Impact</vt:lpstr>
      <vt:lpstr>Statistics</vt:lpstr>
      <vt:lpstr>Preservation</vt:lpstr>
      <vt:lpstr>Permissions Expertise</vt:lpstr>
      <vt:lpstr>Branding</vt:lpstr>
      <vt:lpstr>What services do you provide?</vt:lpstr>
      <vt:lpstr>Assisted  (faculty) submission</vt:lpstr>
      <vt:lpstr>PowerPoint Presentation</vt:lpstr>
      <vt:lpstr>PowerPoint Presentation</vt:lpstr>
      <vt:lpstr>Journal publishing</vt:lpstr>
      <vt:lpstr>PowerPoint Presentation</vt:lpstr>
      <vt:lpstr>Digital projects</vt:lpstr>
      <vt:lpstr>PowerPoint Presentation</vt:lpstr>
      <vt:lpstr>PowerPoint Presentation</vt:lpstr>
      <vt:lpstr>Awesome. How do individuals contribute?</vt:lpstr>
      <vt:lpstr>Assisted  (faculty) submission</vt:lpstr>
      <vt:lpstr>Self-submission</vt:lpstr>
      <vt:lpstr>PowerPoint Presentation</vt:lpstr>
      <vt:lpstr>PowerPoint Presentation</vt:lpstr>
      <vt:lpstr>PowerPoint Presentation</vt:lpstr>
      <vt:lpstr>How do groups contribute?</vt:lpstr>
      <vt:lpstr>Set up a consultation  libraryrepository@pobox.upenn.edu</vt:lpstr>
      <vt:lpstr>  guides.library.upenn.edu/digital-scholarship</vt:lpstr>
      <vt:lpstr>Thanks!</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Share Your Scholarship and Reach A Global Audience Using ScholarlyCommons</dc:title>
  <dc:creator>Whitebloom, Kenneth</dc:creator>
  <cp:lastModifiedBy>Whitebloom, Kenneth</cp:lastModifiedBy>
  <cp:revision>83</cp:revision>
  <dcterms:created xsi:type="dcterms:W3CDTF">2017-01-27T20:47:50Z</dcterms:created>
  <dcterms:modified xsi:type="dcterms:W3CDTF">2017-02-06T18:19:41Z</dcterms:modified>
</cp:coreProperties>
</file>