
<file path=[Content_Types].xml><?xml version="1.0" encoding="utf-8"?>
<Types xmlns="http://schemas.openxmlformats.org/package/2006/content-types">
  <Override PartName="/ppt/drawings/drawing1.xml" ContentType="application/vnd.openxmlformats-officedocument.drawingml.chartshapes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drawings/drawing2.xml" ContentType="application/vnd.openxmlformats-officedocument.drawingml.chartshapes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charts/chart1.xml" ContentType="application/vnd.openxmlformats-officedocument.drawingml.char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1" r:id="rId2"/>
    <p:sldId id="260" r:id="rId3"/>
    <p:sldId id="279" r:id="rId4"/>
    <p:sldId id="268" r:id="rId5"/>
    <p:sldId id="299" r:id="rId6"/>
    <p:sldId id="281" r:id="rId7"/>
    <p:sldId id="282" r:id="rId8"/>
    <p:sldId id="298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264" r:id="rId23"/>
    <p:sldId id="267" r:id="rId24"/>
    <p:sldId id="280" r:id="rId25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A2A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196" y="-108"/>
      </p:cViewPr>
      <p:guideLst>
        <p:guide orient="horz" pos="3130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on\&#47928;&#49436;\EAI\Annual%20Report\10&#51452;&#45380;%20&#48372;&#44256;&#49436;%20&#48264;&#50669;\2003-2011&#49688;&#51077;&#51648;&#52636;&#44536;&#47000;&#54532;_&#48264;&#50669;_&#52572;&#51333;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on\&#47928;&#49436;\EAI\Annual%20Report\10&#51452;&#45380;%20&#48372;&#44256;&#49436;%20&#48264;&#50669;\2003-2011&#49688;&#51077;&#51648;&#52636;&#44536;&#47000;&#54532;_&#48264;&#50669;_&#52572;&#51333;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moon\&#47928;&#49436;\EAI\TTCSP\&#48373;&#49324;&#48376;%20Publications%20+%20Media%20Stats_2013122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autoTitleDeleted val="1"/>
    <c:plotArea>
      <c:layout>
        <c:manualLayout>
          <c:layoutTarget val="inner"/>
          <c:xMode val="edge"/>
          <c:yMode val="edge"/>
          <c:x val="0.183772638059878"/>
          <c:y val="0.0455362713168708"/>
          <c:w val="0.420886932258457"/>
          <c:h val="0.526659795797777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3055099197181"/>
                  <c:y val="0.0546701295845873"/>
                </c:manualLayout>
              </c:layout>
              <c:spPr/>
              <c:txPr>
                <a:bodyPr anchor="t" anchorCtr="0"/>
                <a:lstStyle/>
                <a:p>
                  <a:pPr>
                    <a:defRPr lang="ko-KR" sz="1050" b="1">
                      <a:solidFill>
                        <a:schemeClr val="tx1"/>
                      </a:solidFill>
                      <a:latin typeface="Candara" pitchFamily="34" charset="0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-0.123807806451726"/>
                  <c:y val="-0.0541795495458355"/>
                </c:manualLayout>
              </c:layout>
              <c:spPr/>
              <c:txPr>
                <a:bodyPr anchor="t" anchorCtr="0"/>
                <a:lstStyle/>
                <a:p>
                  <a:pPr>
                    <a:defRPr lang="ko-KR" sz="1050" b="1">
                      <a:solidFill>
                        <a:schemeClr val="tx1"/>
                      </a:solidFill>
                      <a:latin typeface="Candara" pitchFamily="34" charset="0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-0.00130750335167162"/>
                  <c:y val="-0.0157903560484259"/>
                </c:manualLayout>
              </c:layout>
              <c:spPr/>
              <c:txPr>
                <a:bodyPr anchor="t" anchorCtr="0"/>
                <a:lstStyle/>
                <a:p>
                  <a:pPr>
                    <a:defRPr lang="ko-KR" sz="1050" b="1">
                      <a:solidFill>
                        <a:schemeClr val="bg1"/>
                      </a:solidFill>
                      <a:latin typeface="Candara" pitchFamily="34" charset="0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0.0141328087798861"/>
                  <c:y val="-0.165882288274175"/>
                </c:manualLayout>
              </c:layout>
              <c:spPr/>
              <c:txPr>
                <a:bodyPr anchor="t" anchorCtr="0"/>
                <a:lstStyle/>
                <a:p>
                  <a:pPr>
                    <a:defRPr lang="ko-KR" sz="1050" b="1">
                      <a:solidFill>
                        <a:schemeClr val="bg1"/>
                      </a:solidFill>
                      <a:latin typeface="Candara" pitchFamily="34" charset="0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0.0958784542424343"/>
                  <c:y val="-0.0424924763985655"/>
                </c:manualLayout>
              </c:layout>
              <c:spPr/>
              <c:txPr>
                <a:bodyPr anchor="t" anchorCtr="0"/>
                <a:lstStyle/>
                <a:p>
                  <a:pPr>
                    <a:defRPr lang="ko-KR" sz="1050" b="1">
                      <a:solidFill>
                        <a:sysClr val="windowText" lastClr="000000"/>
                      </a:solidFill>
                      <a:latin typeface="Candara" pitchFamily="34" charset="0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0.108522558551024"/>
                  <c:y val="0.0657679570158444"/>
                </c:manualLayout>
              </c:layout>
              <c:tx>
                <c:rich>
                  <a:bodyPr anchor="t" anchorCtr="0"/>
                  <a:lstStyle/>
                  <a:p>
                    <a:pPr>
                      <a:defRPr lang="ko-KR" sz="1050" b="1">
                        <a:solidFill>
                          <a:sysClr val="windowText" lastClr="000000"/>
                        </a:solidFill>
                        <a:latin typeface="Candara" pitchFamily="34" charset="0"/>
                      </a:defRPr>
                    </a:pPr>
                    <a:r>
                      <a:rPr lang="en-US" altLang="en-US" sz="1050" spc="-20" baseline="0">
                        <a:solidFill>
                          <a:sysClr val="windowText" lastClr="000000"/>
                        </a:solidFill>
                        <a:latin typeface="Candara" pitchFamily="34" charset="0"/>
                      </a:rPr>
                      <a:t>A</a:t>
                    </a:r>
                    <a:r>
                      <a:rPr lang="en-US" altLang="en-US" spc="-20" baseline="0"/>
                      <a:t>dministrative Expenses</a:t>
                    </a:r>
                    <a:r>
                      <a:rPr lang="en-US" altLang="en-US"/>
                      <a:t>
15%</a:t>
                    </a:r>
                  </a:p>
                </c:rich>
              </c:tx>
              <c:spPr/>
              <c:dLblPos val="bestFit"/>
              <c:showCatName val="1"/>
              <c:showPercent val="1"/>
            </c:dLbl>
            <c:dLbl>
              <c:idx val="6"/>
              <c:layout>
                <c:manualLayout>
                  <c:x val="0.0751154415860304"/>
                  <c:y val="0.0386076871281143"/>
                </c:manualLayout>
              </c:layout>
              <c:spPr/>
              <c:txPr>
                <a:bodyPr anchor="t" anchorCtr="0"/>
                <a:lstStyle/>
                <a:p>
                  <a:pPr>
                    <a:defRPr lang="ko-KR" sz="1050" b="1">
                      <a:solidFill>
                        <a:sysClr val="windowText" lastClr="000000"/>
                      </a:solidFill>
                      <a:latin typeface="Candara" pitchFamily="34" charset="0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txPr>
              <a:bodyPr anchor="t" anchorCtr="0"/>
              <a:lstStyle/>
              <a:p>
                <a:pPr>
                  <a:defRPr lang="ko-KR" sz="1050">
                    <a:solidFill>
                      <a:sysClr val="windowText" lastClr="000000"/>
                    </a:solidFill>
                    <a:latin typeface="Candara" pitchFamily="34" charset="0"/>
                  </a:defRPr>
                </a:pPr>
                <a:endParaRPr lang="en-US"/>
              </a:p>
            </c:txPr>
            <c:dLblPos val="inEnd"/>
            <c:showCatName val="1"/>
            <c:showPercent val="1"/>
            <c:showLeaderLines val="1"/>
          </c:dLbls>
          <c:cat>
            <c:strRef>
              <c:f>'2003'!$E$13:$E$19</c:f>
              <c:strCache>
                <c:ptCount val="7"/>
                <c:pt idx="0">
                  <c:v>Democracy and Governance Research</c:v>
                </c:pt>
                <c:pt idx="1">
                  <c:v>Peace and Security Research</c:v>
                </c:pt>
                <c:pt idx="2">
                  <c:v>Public Opinion Research</c:v>
                </c:pt>
                <c:pt idx="3">
                  <c:v>Human Development and Conferences</c:v>
                </c:pt>
                <c:pt idx="4">
                  <c:v>Publications</c:v>
                </c:pt>
                <c:pt idx="5">
                  <c:v>Administrative Expenses</c:v>
                </c:pt>
                <c:pt idx="6">
                  <c:v>Salaries</c:v>
                </c:pt>
              </c:strCache>
            </c:strRef>
          </c:cat>
          <c:val>
            <c:numRef>
              <c:f>'2003'!$F$13:$F$19</c:f>
              <c:numCache>
                <c:formatCode>_-* #,##0_-;\-* #,##0_-;_-* "-"_-;_-@_-</c:formatCode>
                <c:ptCount val="7"/>
                <c:pt idx="0">
                  <c:v>72189.01319084989</c:v>
                </c:pt>
                <c:pt idx="1">
                  <c:v>54298.71430956753</c:v>
                </c:pt>
                <c:pt idx="2">
                  <c:v>176.1562865252966</c:v>
                </c:pt>
                <c:pt idx="3">
                  <c:v>81172.14893972265</c:v>
                </c:pt>
                <c:pt idx="4">
                  <c:v>41933.54483219244</c:v>
                </c:pt>
                <c:pt idx="5">
                  <c:v>48401.23559859743</c:v>
                </c:pt>
                <c:pt idx="6">
                  <c:v>33392.8869594257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autoTitleDeleted val="1"/>
    <c:plotArea>
      <c:layout>
        <c:manualLayout>
          <c:layoutTarget val="inner"/>
          <c:xMode val="edge"/>
          <c:yMode val="edge"/>
          <c:x val="0.161863123180544"/>
          <c:y val="0.0524936249538592"/>
          <c:w val="0.59623723023708"/>
          <c:h val="0.819965860559334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0263172974345949"/>
                  <c:y val="0.0909090909090911"/>
                </c:manualLayout>
              </c:layout>
              <c:tx>
                <c:rich>
                  <a:bodyPr/>
                  <a:lstStyle/>
                  <a:p>
                    <a:pPr>
                      <a:defRPr lang="ko-KR" sz="1100" b="1">
                        <a:solidFill>
                          <a:schemeClr val="tx1"/>
                        </a:solidFill>
                        <a:latin typeface="Candara" pitchFamily="34" charset="0"/>
                      </a:defRPr>
                    </a:pPr>
                    <a:r>
                      <a:rPr lang="en-US" altLang="en-US" dirty="0" smtClean="0">
                        <a:solidFill>
                          <a:schemeClr val="tx1"/>
                        </a:solidFill>
                      </a:rPr>
                      <a:t>Democracy </a:t>
                    </a:r>
                  </a:p>
                  <a:p>
                    <a:pPr>
                      <a:defRPr lang="ko-KR" sz="1100" b="1">
                        <a:solidFill>
                          <a:schemeClr val="tx1"/>
                        </a:solidFill>
                        <a:latin typeface="Candara" pitchFamily="34" charset="0"/>
                      </a:defRPr>
                    </a:pPr>
                    <a:r>
                      <a:rPr lang="en-US" altLang="en-US" dirty="0" smtClean="0">
                        <a:solidFill>
                          <a:schemeClr val="tx1"/>
                        </a:solidFill>
                      </a:rPr>
                      <a:t>and </a:t>
                    </a:r>
                  </a:p>
                  <a:p>
                    <a:pPr>
                      <a:defRPr lang="ko-KR" sz="1100" b="1">
                        <a:solidFill>
                          <a:schemeClr val="tx1"/>
                        </a:solidFill>
                        <a:latin typeface="Candara" pitchFamily="34" charset="0"/>
                      </a:defRPr>
                    </a:pPr>
                    <a:r>
                      <a:rPr lang="en-US" altLang="en-US" dirty="0" smtClean="0">
                        <a:solidFill>
                          <a:schemeClr val="tx1"/>
                        </a:solidFill>
                      </a:rPr>
                      <a:t>Governance </a:t>
                    </a:r>
                  </a:p>
                  <a:p>
                    <a:pPr>
                      <a:defRPr lang="ko-KR" sz="1100" b="1">
                        <a:solidFill>
                          <a:schemeClr val="tx1"/>
                        </a:solidFill>
                        <a:latin typeface="Candara" pitchFamily="34" charset="0"/>
                      </a:defRPr>
                    </a:pPr>
                    <a:r>
                      <a:rPr lang="en-US" altLang="en-US" dirty="0" smtClean="0">
                        <a:solidFill>
                          <a:schemeClr val="tx1"/>
                        </a:solidFill>
                      </a:rPr>
                      <a:t>Research</a:t>
                    </a:r>
                    <a:r>
                      <a:rPr lang="en-US" altLang="en-US" dirty="0">
                        <a:solidFill>
                          <a:schemeClr val="tx1"/>
                        </a:solidFill>
                      </a:rPr>
                      <a:t>
5%</a:t>
                    </a:r>
                  </a:p>
                </c:rich>
              </c:tx>
              <c:spPr/>
              <c:showCatName val="1"/>
              <c:showPercent val="1"/>
            </c:dLbl>
            <c:dLbl>
              <c:idx val="1"/>
              <c:layout>
                <c:manualLayout>
                  <c:x val="-0.212941243872484"/>
                  <c:y val="0.056043086763265"/>
                </c:manualLayout>
              </c:layout>
              <c:spPr/>
              <c:txPr>
                <a:bodyPr/>
                <a:lstStyle/>
                <a:p>
                  <a:pPr>
                    <a:defRPr lang="ko-KR" sz="1100" b="1">
                      <a:solidFill>
                        <a:schemeClr val="tx1"/>
                      </a:solidFill>
                      <a:latin typeface="Candara" pitchFamily="34" charset="0"/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2"/>
              <c:layout>
                <c:manualLayout>
                  <c:x val="-0.0596183219033106"/>
                  <c:y val="-0.108878182185269"/>
                </c:manualLayout>
              </c:layout>
              <c:spPr/>
              <c:txPr>
                <a:bodyPr/>
                <a:lstStyle/>
                <a:p>
                  <a:pPr>
                    <a:defRPr lang="ko-KR" sz="1100" b="1">
                      <a:solidFill>
                        <a:schemeClr val="tx1"/>
                      </a:solidFill>
                      <a:latin typeface="Candara" pitchFamily="34" charset="0"/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3"/>
              <c:layout>
                <c:manualLayout>
                  <c:x val="0.0297356701380069"/>
                  <c:y val="-0.150913495952867"/>
                </c:manualLayout>
              </c:layout>
              <c:tx>
                <c:rich>
                  <a:bodyPr/>
                  <a:lstStyle/>
                  <a:p>
                    <a:pPr>
                      <a:defRPr lang="ko-KR" sz="1100" b="1">
                        <a:solidFill>
                          <a:schemeClr val="tx1"/>
                        </a:solidFill>
                        <a:latin typeface="Candara" pitchFamily="34" charset="0"/>
                      </a:defRPr>
                    </a:pPr>
                    <a:r>
                      <a:rPr lang="en-US" altLang="en-US">
                        <a:solidFill>
                          <a:schemeClr val="tx1"/>
                        </a:solidFill>
                      </a:rPr>
                      <a:t>Human </a:t>
                    </a:r>
                  </a:p>
                  <a:p>
                    <a:pPr>
                      <a:defRPr lang="ko-KR" sz="1100" b="1">
                        <a:solidFill>
                          <a:schemeClr val="tx1"/>
                        </a:solidFill>
                        <a:latin typeface="Candara" pitchFamily="34" charset="0"/>
                      </a:defRPr>
                    </a:pPr>
                    <a:r>
                      <a:rPr lang="en-US" altLang="en-US">
                        <a:solidFill>
                          <a:schemeClr val="tx1"/>
                        </a:solidFill>
                      </a:rPr>
                      <a:t>Development </a:t>
                    </a:r>
                  </a:p>
                  <a:p>
                    <a:pPr>
                      <a:defRPr lang="ko-KR" sz="1100" b="1">
                        <a:solidFill>
                          <a:schemeClr val="tx1"/>
                        </a:solidFill>
                        <a:latin typeface="Candara" pitchFamily="34" charset="0"/>
                      </a:defRPr>
                    </a:pPr>
                    <a:r>
                      <a:rPr lang="en-US" altLang="en-US">
                        <a:solidFill>
                          <a:schemeClr val="tx1"/>
                        </a:solidFill>
                      </a:rPr>
                      <a:t>and </a:t>
                    </a:r>
                  </a:p>
                  <a:p>
                    <a:pPr>
                      <a:defRPr lang="ko-KR" sz="1100" b="1">
                        <a:solidFill>
                          <a:schemeClr val="tx1"/>
                        </a:solidFill>
                        <a:latin typeface="Candara" pitchFamily="34" charset="0"/>
                      </a:defRPr>
                    </a:pPr>
                    <a:r>
                      <a:rPr lang="en-US" altLang="en-US">
                        <a:solidFill>
                          <a:schemeClr val="tx1"/>
                        </a:solidFill>
                      </a:rPr>
                      <a:t>Conferences
7%</a:t>
                    </a:r>
                  </a:p>
                </c:rich>
              </c:tx>
              <c:spPr/>
              <c:showCatName val="1"/>
              <c:showPercent val="1"/>
            </c:dLbl>
            <c:dLbl>
              <c:idx val="4"/>
              <c:layout>
                <c:manualLayout>
                  <c:x val="0.0773109812886295"/>
                  <c:y val="-0.0929710184828295"/>
                </c:manualLayout>
              </c:layout>
              <c:showCatName val="1"/>
              <c:showPercent val="1"/>
            </c:dLbl>
            <c:dLbl>
              <c:idx val="6"/>
              <c:layout>
                <c:manualLayout>
                  <c:x val="0.114709692666316"/>
                  <c:y val="0.0941403152284518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lang="ko-KR" sz="1100" b="1">
                    <a:solidFill>
                      <a:schemeClr val="bg1"/>
                    </a:solidFill>
                    <a:latin typeface="Candara" pitchFamily="34" charset="0"/>
                  </a:defRPr>
                </a:pPr>
                <a:endParaRPr lang="en-US"/>
              </a:p>
            </c:txPr>
            <c:showCatName val="1"/>
            <c:showPercent val="1"/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'2011'!$E$2:$E$8</c:f>
              <c:strCache>
                <c:ptCount val="7"/>
                <c:pt idx="0">
                  <c:v>Democracy and Governance Research</c:v>
                </c:pt>
                <c:pt idx="1">
                  <c:v>Peace and Security Research</c:v>
                </c:pt>
                <c:pt idx="2">
                  <c:v>Public Opinion Research</c:v>
                </c:pt>
                <c:pt idx="3">
                  <c:v>Human Development and Conferences</c:v>
                </c:pt>
                <c:pt idx="4">
                  <c:v>Publications</c:v>
                </c:pt>
                <c:pt idx="5">
                  <c:v>Administrative Expenses</c:v>
                </c:pt>
                <c:pt idx="6">
                  <c:v>Salaries</c:v>
                </c:pt>
              </c:strCache>
            </c:strRef>
          </c:cat>
          <c:val>
            <c:numRef>
              <c:f>'2011'!$G$2:$G$8</c:f>
              <c:numCache>
                <c:formatCode>_-* #,##0_-;\-* #,##0_-;_-* "-"_-;_-@_-</c:formatCode>
                <c:ptCount val="7"/>
                <c:pt idx="0">
                  <c:v>73202.0</c:v>
                </c:pt>
                <c:pt idx="1">
                  <c:v>582400.0</c:v>
                </c:pt>
                <c:pt idx="2">
                  <c:v>96298.0</c:v>
                </c:pt>
                <c:pt idx="3">
                  <c:v>109993.0</c:v>
                </c:pt>
                <c:pt idx="4">
                  <c:v>103603.0</c:v>
                </c:pt>
                <c:pt idx="5">
                  <c:v>132290.0</c:v>
                </c:pt>
                <c:pt idx="6">
                  <c:v>466958.0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9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Online Policy Papers</c:v>
                </c:pt>
              </c:strCache>
            </c:strRef>
          </c:tx>
          <c:cat>
            <c:numRef>
              <c:f>Sheet1!$A$3:$A$13</c:f>
              <c:numCache>
                <c:formatCode>General</c:formatCode>
                <c:ptCount val="11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</c:numCache>
            </c:numRef>
          </c:cat>
          <c:val>
            <c:numRef>
              <c:f>Sheet1!$B$3:$B$13</c:f>
              <c:numCache>
                <c:formatCode>General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6.0</c:v>
                </c:pt>
                <c:pt idx="3">
                  <c:v>15.0</c:v>
                </c:pt>
                <c:pt idx="4">
                  <c:v>25.0</c:v>
                </c:pt>
                <c:pt idx="5">
                  <c:v>53.0</c:v>
                </c:pt>
                <c:pt idx="6">
                  <c:v>56.0</c:v>
                </c:pt>
                <c:pt idx="7">
                  <c:v>133.0</c:v>
                </c:pt>
                <c:pt idx="8">
                  <c:v>108.0</c:v>
                </c:pt>
                <c:pt idx="9">
                  <c:v>145.0</c:v>
                </c:pt>
                <c:pt idx="10">
                  <c:v>202.0</c:v>
                </c:pt>
              </c:numCache>
            </c:numRef>
          </c:val>
        </c:ser>
        <c:ser>
          <c:idx val="3"/>
          <c:order val="1"/>
          <c:tx>
            <c:strRef>
              <c:f>Sheet1!$E$2</c:f>
              <c:strCache>
                <c:ptCount val="1"/>
                <c:pt idx="0">
                  <c:v>Media Coverage</c:v>
                </c:pt>
              </c:strCache>
            </c:strRef>
          </c:tx>
          <c:cat>
            <c:numRef>
              <c:f>Sheet1!$A$3:$A$13</c:f>
              <c:numCache>
                <c:formatCode>General</c:formatCode>
                <c:ptCount val="11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</c:numCache>
            </c:numRef>
          </c:cat>
          <c:val>
            <c:numRef>
              <c:f>Sheet1!$E$3:$E$13</c:f>
              <c:numCache>
                <c:formatCode>General</c:formatCode>
                <c:ptCount val="11"/>
                <c:pt idx="0">
                  <c:v>31.0</c:v>
                </c:pt>
                <c:pt idx="1">
                  <c:v>81.0</c:v>
                </c:pt>
                <c:pt idx="2">
                  <c:v>82.0</c:v>
                </c:pt>
                <c:pt idx="3">
                  <c:v>108.0</c:v>
                </c:pt>
                <c:pt idx="4">
                  <c:v>153.0</c:v>
                </c:pt>
                <c:pt idx="5">
                  <c:v>216.0</c:v>
                </c:pt>
                <c:pt idx="6">
                  <c:v>126.0</c:v>
                </c:pt>
                <c:pt idx="7">
                  <c:v>173.0</c:v>
                </c:pt>
                <c:pt idx="8">
                  <c:v>281.0</c:v>
                </c:pt>
                <c:pt idx="9">
                  <c:v>473.0</c:v>
                </c:pt>
                <c:pt idx="10">
                  <c:v>475.0</c:v>
                </c:pt>
              </c:numCache>
            </c:numRef>
          </c:val>
        </c:ser>
        <c:axId val="254308968"/>
        <c:axId val="253850456"/>
      </c:barChart>
      <c:catAx>
        <c:axId val="2543089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ko-KR" sz="1050"/>
            </a:pPr>
            <a:endParaRPr lang="en-US"/>
          </a:p>
        </c:txPr>
        <c:crossAx val="253850456"/>
        <c:crosses val="autoZero"/>
        <c:auto val="1"/>
        <c:lblAlgn val="ctr"/>
        <c:lblOffset val="100"/>
      </c:catAx>
      <c:valAx>
        <c:axId val="25385045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ko-KR" sz="1050"/>
            </a:pPr>
            <a:endParaRPr lang="en-US"/>
          </a:p>
        </c:txPr>
        <c:crossAx val="25430896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ko-KR" sz="1400"/>
          </a:pPr>
          <a:endParaRPr lang="en-US"/>
        </a:p>
      </c:txPr>
    </c:legend>
    <c:plotVisOnly val="1"/>
  </c:chart>
  <c:externalData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0.0913</cdr:x>
      <cdr:y>0.7233</cdr:y>
    </cdr:from>
    <cdr:to>
      <cdr:x>0.66705</cdr:x>
      <cdr:y>0.82527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5695" y="2631771"/>
          <a:ext cx="2621362" cy="3710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altLang="ko-KR" sz="1600" b="1" dirty="0">
              <a:solidFill>
                <a:schemeClr val="accent2">
                  <a:lumMod val="50000"/>
                </a:schemeClr>
              </a:solidFill>
              <a:latin typeface="Candara" pitchFamily="34" charset="0"/>
            </a:rPr>
            <a:t>USD 331,564 </a:t>
          </a:r>
          <a:endParaRPr lang="ko-KR" altLang="en-US" sz="1600" b="1" dirty="0">
            <a:solidFill>
              <a:schemeClr val="accent2">
                <a:lumMod val="50000"/>
              </a:schemeClr>
            </a:solidFill>
            <a:latin typeface="Candara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0.23411</cdr:x>
      <cdr:y>0.88551</cdr:y>
    </cdr:from>
    <cdr:to>
      <cdr:x>0.67476</cdr:x>
      <cdr:y>0.9518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28192" y="4824536"/>
          <a:ext cx="3252823" cy="3611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altLang="ko-KR" sz="1600" b="1" dirty="0">
              <a:solidFill>
                <a:schemeClr val="accent2">
                  <a:lumMod val="50000"/>
                </a:schemeClr>
              </a:solidFill>
              <a:latin typeface="Candara" pitchFamily="34" charset="0"/>
            </a:rPr>
            <a:t>USD 1,526,678 </a:t>
          </a:r>
          <a:endParaRPr lang="ko-KR" altLang="en-US" sz="1600" b="1" dirty="0">
            <a:solidFill>
              <a:schemeClr val="accent2">
                <a:lumMod val="50000"/>
              </a:schemeClr>
            </a:solidFill>
            <a:latin typeface="Candara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E12EA-A5EB-4A15-96DB-75638D877ECC}" type="datetimeFigureOut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A2E673-C178-4294-9416-6F70D18B5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32445-C1E2-46CB-A934-572C0327AF29}" type="datetimeFigureOut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A96B1-C526-467A-BD21-786F3DDC54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제목 슬라이드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615159"/>
            <a:ext cx="7772400" cy="147002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5FF5B-8C41-4F7A-9E2C-94AB5BE6E215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7" name="그림 6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80428" y="792088"/>
            <a:ext cx="3983144" cy="25649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9E21-080E-4AC7-9661-F128953647FD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9" name="그림 8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8048" y="0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1B0-3593-473F-B3C1-E2DD231EA117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9" name="그림 8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8048" y="0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제목 및 내용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  <a:lumOff val="5000"/>
                  </a:schemeClr>
                </a:solidFill>
                <a:effectLst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  <a:lumOff val="5000"/>
                  </a:schemeClr>
                </a:solidFill>
                <a:effectLst/>
              </a:defRPr>
            </a:lvl1pPr>
            <a:lvl2pPr>
              <a:defRPr>
                <a:solidFill>
                  <a:schemeClr val="bg1">
                    <a:lumMod val="95000"/>
                    <a:lumOff val="5000"/>
                  </a:schemeClr>
                </a:solidFill>
                <a:effectLst/>
              </a:defRPr>
            </a:lvl2pPr>
            <a:lvl3pPr>
              <a:defRPr>
                <a:solidFill>
                  <a:schemeClr val="bg1">
                    <a:lumMod val="95000"/>
                    <a:lumOff val="5000"/>
                  </a:schemeClr>
                </a:solidFill>
                <a:effectLst/>
              </a:defRPr>
            </a:lvl3pPr>
            <a:lvl4pPr>
              <a:defRPr>
                <a:solidFill>
                  <a:schemeClr val="bg1">
                    <a:lumMod val="95000"/>
                    <a:lumOff val="5000"/>
                  </a:schemeClr>
                </a:solidFill>
                <a:effectLst/>
              </a:defRPr>
            </a:lvl4pPr>
            <a:lvl5pPr>
              <a:defRPr>
                <a:solidFill>
                  <a:schemeClr val="bg1">
                    <a:lumMod val="95000"/>
                    <a:lumOff val="5000"/>
                  </a:schemeClr>
                </a:solidFill>
                <a:effectLst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/>
          </p:nvPr>
        </p:nvSpPr>
        <p:spPr>
          <a:xfrm>
            <a:off x="68326" y="38331"/>
            <a:ext cx="4104010" cy="404813"/>
          </a:xfrm>
        </p:spPr>
        <p:txBody>
          <a:bodyPr>
            <a:noAutofit/>
          </a:bodyPr>
          <a:lstStyle>
            <a:lvl1pPr>
              <a:buNone/>
              <a:defRPr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0CAD0C0-DF34-42EC-B2C7-C436212E636C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3" name="그림 12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24328" y="56135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구역 머리글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bg1">
                    <a:lumMod val="95000"/>
                    <a:lumOff val="5000"/>
                  </a:schemeClr>
                </a:solidFill>
                <a:effectLst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4400">
                <a:solidFill>
                  <a:schemeClr val="bg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166-CA7F-49FC-A8E1-C308069EB08D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9" name="그림 8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24328" y="56135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28D4-4587-4952-82F9-C2CA09C2C4CA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0" name="그림 9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8048" y="0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E462-0198-4BE0-A5ED-764B5A9A419E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2" name="그림 11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8048" y="0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0588-44E3-4B67-9569-9BC089AE74AE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그림 7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8048" y="0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821C-6D13-409A-9016-0AAF10B509E4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그림 6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8048" y="0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102A-40DD-48D9-859E-B5958AD0F4DE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0" name="그림 9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8048" y="0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C646-3074-413E-B017-636BA805FE04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0" name="그림 9" descr="EAI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8048" y="0"/>
            <a:ext cx="1547663" cy="99660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12000">
              <a:schemeClr val="tx1"/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14AD1-4E4F-435C-9263-A76DBC6F7992}" type="datetime1">
              <a:rPr lang="ko-KR" altLang="en-US" smtClean="0"/>
              <a:pPr/>
              <a:t>1/6/14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9759D-896D-4DE5-A58B-EC83491FD23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gif"/><Relationship Id="rId8" Type="http://schemas.openxmlformats.org/officeDocument/2006/relationships/image" Target="../media/image9.jpeg"/><Relationship Id="rId9" Type="http://schemas.openxmlformats.org/officeDocument/2006/relationships/image" Target="../media/image10.jpeg"/><Relationship Id="rId10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903191"/>
            <a:ext cx="7772400" cy="1470025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  <a:effectLst/>
              </a:rPr>
              <a:t>Knowledge</a:t>
            </a:r>
            <a:r>
              <a:rPr lang="en-US" altLang="ko-KR" dirty="0" smtClean="0">
                <a:solidFill>
                  <a:schemeClr val="bg1"/>
                </a:solidFill>
                <a:effectLst/>
                <a:latin typeface="+mn-ea"/>
                <a:ea typeface="+mn-ea"/>
              </a:rPr>
              <a:t>-</a:t>
            </a:r>
            <a:r>
              <a:rPr lang="en-US" altLang="ko-KR" dirty="0" smtClean="0">
                <a:solidFill>
                  <a:schemeClr val="bg1"/>
                </a:solidFill>
                <a:effectLst/>
              </a:rPr>
              <a:t>Net for a Better World </a:t>
            </a:r>
            <a:endParaRPr lang="ko-KR" alt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Performance</a:t>
            </a:r>
            <a:br>
              <a:rPr lang="en-US" altLang="ko-KR" dirty="0" smtClean="0"/>
            </a:br>
            <a:r>
              <a:rPr lang="en-US" altLang="ko-KR" sz="4000" i="1" dirty="0" smtClean="0"/>
              <a:t>Policy Impact</a:t>
            </a:r>
            <a:endParaRPr lang="ko-KR" altLang="en-US" i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628801"/>
            <a:ext cx="8229600" cy="4752527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sz="3500" dirty="0" smtClean="0">
                <a:solidFill>
                  <a:schemeClr val="bg2">
                    <a:lumMod val="75000"/>
                  </a:schemeClr>
                </a:solidFill>
              </a:rPr>
              <a:t>Collaboration with the South Korean Government</a:t>
            </a:r>
            <a:endParaRPr lang="en-US" altLang="ko-KR" sz="3500" dirty="0" smtClean="0"/>
          </a:p>
          <a:p>
            <a:pPr lvl="1"/>
            <a:r>
              <a:rPr lang="en-US" altLang="ko-KR" dirty="0" smtClean="0"/>
              <a:t>Commissioned Research Projects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>
                <a:solidFill>
                  <a:schemeClr val="bg1"/>
                </a:solidFill>
              </a:rPr>
              <a:t>Ministry of Foreign Affairs: “Mid- and Long-term Strategy for South Korean Foreign Policy” (2010 - Present); Co-organized International Conference on “New Strategic Thinking: Planning for Korean Foreign Policy” (2013)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>
                <a:solidFill>
                  <a:schemeClr val="bg1"/>
                </a:solidFill>
              </a:rPr>
              <a:t>Ministry of Unification: Survey on “Korean Perception on Unification of Two Koreas” (2013)</a:t>
            </a:r>
          </a:p>
          <a:p>
            <a:pPr lvl="2">
              <a:buFont typeface="Wingdings" pitchFamily="2" charset="2"/>
              <a:buChar char="ü"/>
            </a:pPr>
            <a:endParaRPr lang="en-US" altLang="ko-KR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1"/>
            <a:r>
              <a:rPr lang="en-US" altLang="ko-KR" dirty="0" smtClean="0"/>
              <a:t>Providing Expertise and Human Resources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>
                <a:solidFill>
                  <a:schemeClr val="bg1"/>
                </a:solidFill>
              </a:rPr>
              <a:t>Ministry of Foreign Affairs: Dr. Sang Hyun Lee appointed as Director-General for Policy Planning (2011); EAI Scholars’ Lecture Series for Ministry Officials in “Complex Diplomacy Research Group Meeting” (2011)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>
                <a:solidFill>
                  <a:schemeClr val="bg1"/>
                </a:solidFill>
              </a:rPr>
              <a:t>Ministry of Unification: Dr. </a:t>
            </a:r>
            <a:r>
              <a:rPr lang="en-US" altLang="ko-KR" dirty="0" err="1" smtClean="0">
                <a:solidFill>
                  <a:schemeClr val="bg1"/>
                </a:solidFill>
              </a:rPr>
              <a:t>Kihl-jae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en-US" altLang="ko-KR" dirty="0" err="1" smtClean="0">
                <a:solidFill>
                  <a:schemeClr val="bg1"/>
                </a:solidFill>
              </a:rPr>
              <a:t>Ryoo</a:t>
            </a:r>
            <a:r>
              <a:rPr lang="en-US" altLang="ko-KR" dirty="0" smtClean="0">
                <a:solidFill>
                  <a:schemeClr val="bg1"/>
                </a:solidFill>
              </a:rPr>
              <a:t> appointed as Unification Minister (2013)</a:t>
            </a:r>
          </a:p>
          <a:p>
            <a:pPr lvl="2">
              <a:buNone/>
            </a:pPr>
            <a:endParaRPr lang="en-US" altLang="ko-KR" dirty="0">
              <a:solidFill>
                <a:schemeClr val="bg2">
                  <a:lumMod val="75000"/>
                </a:schemeClr>
              </a:solidFill>
            </a:endParaRPr>
          </a:p>
          <a:p>
            <a:pPr lvl="1">
              <a:buNone/>
            </a:pPr>
            <a:endParaRPr lang="en-US" altLang="ko-KR" sz="2200" dirty="0" smtClean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Performance </a:t>
            </a:r>
            <a:br>
              <a:rPr lang="en-US" altLang="ko-KR" dirty="0" smtClean="0"/>
            </a:br>
            <a:r>
              <a:rPr lang="en-US" altLang="ko-KR" sz="4000" i="1" dirty="0" smtClean="0"/>
              <a:t>International Recognition</a:t>
            </a:r>
            <a:endParaRPr lang="ko-KR" altLang="en-US" sz="4000" i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628801"/>
            <a:ext cx="8352928" cy="4824535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sz="3500" dirty="0" smtClean="0">
                <a:solidFill>
                  <a:schemeClr val="bg2">
                    <a:lumMod val="75000"/>
                  </a:schemeClr>
                </a:solidFill>
              </a:rPr>
              <a:t>Representing South Korea in International Policy Networks</a:t>
            </a:r>
            <a:endParaRPr lang="en-US" altLang="ko-KR" sz="3500" dirty="0" smtClean="0"/>
          </a:p>
          <a:p>
            <a:pPr lvl="1"/>
            <a:r>
              <a:rPr lang="en-US" altLang="ko-KR" dirty="0" smtClean="0"/>
              <a:t>Global Governance: </a:t>
            </a:r>
            <a:r>
              <a:rPr lang="en-US" altLang="ko-KR" i="1" dirty="0" smtClean="0"/>
              <a:t>Founding Member</a:t>
            </a:r>
            <a:r>
              <a:rPr lang="en-US" altLang="ko-KR" dirty="0" smtClean="0"/>
              <a:t> of Council on Foreign Relations (CFR)-Initiated Council of Councils (a network of 19 policy institutions around the globe)</a:t>
            </a:r>
          </a:p>
          <a:p>
            <a:pPr lvl="2">
              <a:buNone/>
            </a:pPr>
            <a:endParaRPr lang="en-US" altLang="ko-KR" sz="1400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1"/>
            <a:r>
              <a:rPr lang="en-US" altLang="ko-KR" dirty="0" smtClean="0"/>
              <a:t>Democracy Research: </a:t>
            </a:r>
            <a:r>
              <a:rPr lang="en-US" altLang="ko-KR" i="1" dirty="0" smtClean="0"/>
              <a:t>Chair</a:t>
            </a:r>
            <a:r>
              <a:rPr lang="en-US" altLang="ko-KR" dirty="0" smtClean="0"/>
              <a:t> of Asia Democracy Research Network (a network of democracy research think-tanks from 8 countries in Asia)</a:t>
            </a:r>
          </a:p>
          <a:p>
            <a:pPr lvl="2">
              <a:buNone/>
            </a:pPr>
            <a:endParaRPr lang="en-US" altLang="ko-KR" sz="1400" dirty="0">
              <a:solidFill>
                <a:schemeClr val="bg2">
                  <a:lumMod val="75000"/>
                </a:schemeClr>
              </a:solidFill>
            </a:endParaRPr>
          </a:p>
          <a:p>
            <a:pPr lvl="1"/>
            <a:r>
              <a:rPr lang="en-US" altLang="ko-KR" dirty="0" smtClean="0"/>
              <a:t>Middle Power Diplomacy: </a:t>
            </a:r>
            <a:r>
              <a:rPr lang="en-US" altLang="ko-KR" i="1" dirty="0" smtClean="0"/>
              <a:t>Co-organizer</a:t>
            </a:r>
            <a:r>
              <a:rPr lang="en-US" altLang="ko-KR" dirty="0" smtClean="0"/>
              <a:t> for Trilateral Dialogue (with Keio University and National </a:t>
            </a:r>
            <a:r>
              <a:rPr lang="en-US" altLang="ko-KR" dirty="0" err="1" smtClean="0"/>
              <a:t>Chengchi</a:t>
            </a:r>
            <a:r>
              <a:rPr lang="en-US" altLang="ko-KR" dirty="0" smtClean="0"/>
              <a:t> University)</a:t>
            </a:r>
          </a:p>
          <a:p>
            <a:pPr lvl="1"/>
            <a:endParaRPr lang="en-US" altLang="ko-KR" sz="1400" dirty="0" smtClean="0"/>
          </a:p>
          <a:p>
            <a:pPr lvl="1"/>
            <a:r>
              <a:rPr lang="en-US" altLang="ko-KR" dirty="0" smtClean="0"/>
              <a:t>Bilateral Relations: </a:t>
            </a:r>
            <a:r>
              <a:rPr lang="en-US" altLang="ko-KR" i="1" dirty="0" smtClean="0"/>
              <a:t>Co-organizer</a:t>
            </a:r>
            <a:r>
              <a:rPr lang="en-US" altLang="ko-KR" dirty="0" smtClean="0"/>
              <a:t> for “Future Direction for ROK-U.S. Nuclear Cooperation” Project (with CISAC and CSIS); and “Korea-Japan Future Dialogue” (with </a:t>
            </a:r>
            <a:r>
              <a:rPr lang="en-US" altLang="ko-KR" dirty="0" err="1" smtClean="0"/>
              <a:t>Genron</a:t>
            </a:r>
            <a:r>
              <a:rPr lang="en-US" altLang="ko-KR" dirty="0" smtClean="0"/>
              <a:t> NPO)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2800" dirty="0" smtClean="0"/>
              <a:t>– South Korean Think Tank Landscape</a:t>
            </a:r>
            <a:br>
              <a:rPr lang="en-US" altLang="ko-KR" sz="2800" dirty="0" smtClean="0"/>
            </a:br>
            <a:r>
              <a:rPr lang="en-US" altLang="ko-KR" sz="2800" dirty="0" smtClean="0"/>
              <a:t>– EAI Model: 4 Keys to Success</a:t>
            </a:r>
            <a:endParaRPr lang="ko-KR" altLang="en-US" sz="2800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What Makes EAI So Special?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78542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3600" dirty="0" smtClean="0"/>
              <a:t>South Korean Think Tank Landscape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ko-KR" sz="3000" dirty="0" smtClean="0"/>
              <a:t>Dominated by well-funded government and corporation-supported think tanks</a:t>
            </a:r>
          </a:p>
          <a:p>
            <a:r>
              <a:rPr lang="en-US" altLang="ko-KR" sz="3000" dirty="0" smtClean="0"/>
              <a:t>Lack of financial support for policy research institutes by the public</a:t>
            </a:r>
          </a:p>
          <a:p>
            <a:r>
              <a:rPr lang="en-US" altLang="ko-KR" sz="3000" dirty="0" smtClean="0"/>
              <a:t>Independent think tanks face serious budget challenges and subsequently fail</a:t>
            </a:r>
          </a:p>
          <a:p>
            <a:pPr algn="ctr">
              <a:buNone/>
            </a:pPr>
            <a:endParaRPr lang="en-US" altLang="ko-KR" sz="300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altLang="ko-KR" sz="3000" dirty="0" smtClean="0">
                <a:solidFill>
                  <a:schemeClr val="bg2">
                    <a:lumMod val="75000"/>
                  </a:schemeClr>
                </a:solidFill>
              </a:rPr>
              <a:t>“How has EAI survived and thrived?”</a:t>
            </a:r>
          </a:p>
          <a:p>
            <a:endParaRPr lang="ko-KR" altLang="en-US" sz="3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Makes EAI So Special?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40042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3600" dirty="0" smtClean="0"/>
              <a:t>EAI Model: 4 Keys to Success (1) 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741987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sz="4000" dirty="0" smtClean="0">
                <a:solidFill>
                  <a:schemeClr val="bg2">
                    <a:lumMod val="75000"/>
                  </a:schemeClr>
                </a:solidFill>
              </a:rPr>
              <a:t>Proactive External Project Financing</a:t>
            </a:r>
          </a:p>
          <a:p>
            <a:pPr lvl="1"/>
            <a:r>
              <a:rPr lang="en-US" altLang="ko-KR" sz="3400" dirty="0" smtClean="0"/>
              <a:t>A diverse variety of external sources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70 percent of annual expenditures covered by external financing</a:t>
            </a:r>
          </a:p>
          <a:p>
            <a:pPr lvl="2">
              <a:buNone/>
            </a:pPr>
            <a:endParaRPr lang="en-US" altLang="ko-KR" dirty="0" smtClean="0"/>
          </a:p>
          <a:p>
            <a:pPr lvl="1"/>
            <a:r>
              <a:rPr lang="en-US" altLang="ko-KR" sz="3400" dirty="0" smtClean="0"/>
              <a:t>Overseas funders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MacArthur Foundation (Asia Security Initiative Program/Middle Power Diplomacy Initiative)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Chang </a:t>
            </a:r>
            <a:r>
              <a:rPr lang="en-US" altLang="ko-KR" dirty="0" err="1" smtClean="0"/>
              <a:t>Ching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Kuo</a:t>
            </a:r>
            <a:r>
              <a:rPr lang="en-US" altLang="ko-KR" dirty="0" smtClean="0"/>
              <a:t> Foundation, Japan Foundation, and the Henry Luce Foundation (EAI Fellows Program)</a:t>
            </a:r>
          </a:p>
          <a:p>
            <a:pPr lvl="2">
              <a:buNone/>
            </a:pPr>
            <a:endParaRPr lang="en-US" altLang="ko-KR" dirty="0" smtClean="0"/>
          </a:p>
          <a:p>
            <a:pPr lvl="1"/>
            <a:r>
              <a:rPr lang="en-US" altLang="ko-KR" sz="3400" dirty="0" smtClean="0"/>
              <a:t>Domestic grants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Korea Foundation (KF-EAI Korea Friendship Program)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YBM Education (EAI Fellows Program)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err="1" smtClean="0"/>
              <a:t>Samyang</a:t>
            </a:r>
            <a:r>
              <a:rPr lang="en-US" altLang="ko-KR" dirty="0" smtClean="0"/>
              <a:t> Company (EAI Education and Young Leadership Program)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err="1" smtClean="0"/>
              <a:t>Hanssem</a:t>
            </a:r>
            <a:r>
              <a:rPr lang="en-US" altLang="ko-KR" dirty="0" smtClean="0"/>
              <a:t> Foundation (Renaissance 2.0)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SBS (EAI Korea Unification Project)</a:t>
            </a:r>
          </a:p>
          <a:p>
            <a:pPr lvl="2">
              <a:buFont typeface="Wingdings" pitchFamily="2" charset="2"/>
              <a:buChar char="ü"/>
            </a:pPr>
            <a:endParaRPr lang="en-US" altLang="ko-KR" dirty="0" smtClean="0"/>
          </a:p>
          <a:p>
            <a:pPr indent="14288">
              <a:buNone/>
            </a:pPr>
            <a:endParaRPr lang="ko-KR" alt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Makes EAI So Special?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40042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3600" dirty="0" smtClean="0"/>
              <a:t>EAI Model: 4 Keys to Success (2)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61052"/>
            <a:ext cx="8229600" cy="5074643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>
                <a:solidFill>
                  <a:schemeClr val="bg2">
                    <a:lumMod val="75000"/>
                  </a:schemeClr>
                </a:solidFill>
              </a:rPr>
              <a:t>Network-Based Research</a:t>
            </a:r>
          </a:p>
          <a:p>
            <a:pPr lvl="1"/>
            <a:r>
              <a:rPr lang="en-US" altLang="ko-KR" dirty="0" smtClean="0"/>
              <a:t>Research Networks of nonresident leading experts</a:t>
            </a:r>
          </a:p>
          <a:p>
            <a:pPr lvl="1">
              <a:buNone/>
            </a:pPr>
            <a:endParaRPr lang="en-US" altLang="ko-KR" sz="1300" dirty="0" smtClean="0"/>
          </a:p>
          <a:p>
            <a:pPr lvl="1"/>
            <a:r>
              <a:rPr lang="en-US" altLang="ko-KR" dirty="0" smtClean="0"/>
              <a:t>The benefits of network-based research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Flexibility: Targeting experts according to each specific project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Low cost/High yield: Coordinating a larger number of research projects (10-12 groups per year)</a:t>
            </a:r>
          </a:p>
          <a:p>
            <a:pPr lvl="2">
              <a:buNone/>
            </a:pPr>
            <a:endParaRPr lang="en-US" altLang="ko-KR" sz="1300" dirty="0" smtClean="0"/>
          </a:p>
          <a:p>
            <a:pPr lvl="1"/>
            <a:r>
              <a:rPr lang="en-US" altLang="ko-KR" dirty="0" smtClean="0"/>
              <a:t>The keys to success for network-based research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Incentive: Collaboration with other leading academics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Effective Leadership: Coherent collective work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Sustainability: Continuation of networks founded on personal ties 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Makes EAI So Special?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28467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3600" dirty="0" smtClean="0"/>
              <a:t>EAI Model: 4 Keys to Success (3)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093915"/>
          </a:xfrm>
        </p:spPr>
        <p:txBody>
          <a:bodyPr>
            <a:normAutofit fontScale="92500"/>
          </a:bodyPr>
          <a:lstStyle/>
          <a:p>
            <a:r>
              <a:rPr lang="en-US" altLang="ko-KR" sz="3000" dirty="0" smtClean="0">
                <a:solidFill>
                  <a:schemeClr val="bg2">
                    <a:lumMod val="75000"/>
                  </a:schemeClr>
                </a:solidFill>
              </a:rPr>
              <a:t>International Outreach and Partnership</a:t>
            </a:r>
          </a:p>
          <a:p>
            <a:pPr lvl="1">
              <a:buNone/>
            </a:pPr>
            <a:endParaRPr lang="en-US" altLang="ko-KR" sz="1100" dirty="0" smtClean="0"/>
          </a:p>
          <a:p>
            <a:pPr lvl="1"/>
            <a:r>
              <a:rPr lang="en-US" altLang="ko-KR" sz="2600" dirty="0" smtClean="0">
                <a:solidFill>
                  <a:schemeClr val="bg1"/>
                </a:solidFill>
              </a:rPr>
              <a:t>Expanding partnerships and international impact through publications, joint studies, and exchange programs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2200" dirty="0" smtClean="0"/>
              <a:t>Incubating a connected-network of international scholars through the </a:t>
            </a:r>
            <a:r>
              <a:rPr lang="en-US" altLang="ko-KR" sz="2200" i="1" dirty="0" smtClean="0"/>
              <a:t>Journal of East Asian Studies 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2200" dirty="0" smtClean="0"/>
              <a:t>Linking with overseas organizations such as the BBC and Chicago Council on Global Affairs via cross-national opinion surveys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2200" dirty="0" smtClean="0">
                <a:solidFill>
                  <a:schemeClr val="bg1"/>
                </a:solidFill>
              </a:rPr>
              <a:t>Globally connecting scholars in East Asian Studies through EAI Fellowships</a:t>
            </a:r>
          </a:p>
          <a:p>
            <a:pPr lvl="1"/>
            <a:endParaRPr lang="en-US" altLang="ko-KR" dirty="0" smtClean="0"/>
          </a:p>
          <a:p>
            <a:pPr lvl="2">
              <a:buFont typeface="Wingdings" pitchFamily="2" charset="2"/>
              <a:buChar char="ü"/>
            </a:pPr>
            <a:endParaRPr lang="en-US" altLang="ko-KR" dirty="0" smtClean="0"/>
          </a:p>
          <a:p>
            <a:pPr indent="14288">
              <a:buNone/>
            </a:pPr>
            <a:endParaRPr lang="ko-KR" alt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Makes EAI So Special?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28467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3600" dirty="0" smtClean="0"/>
              <a:t>EAI Model: 4 Keys to Success (4)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309939"/>
          </a:xfrm>
        </p:spPr>
        <p:txBody>
          <a:bodyPr>
            <a:normAutofit lnSpcReduction="10000"/>
          </a:bodyPr>
          <a:lstStyle/>
          <a:p>
            <a:r>
              <a:rPr lang="en-US" altLang="ko-KR" sz="3000" dirty="0" smtClean="0">
                <a:solidFill>
                  <a:schemeClr val="bg2">
                    <a:lumMod val="75000"/>
                  </a:schemeClr>
                </a:solidFill>
              </a:rPr>
              <a:t>Innovative Dissemination</a:t>
            </a:r>
          </a:p>
          <a:p>
            <a:pPr lvl="1"/>
            <a:r>
              <a:rPr lang="en-US" altLang="ko-KR" sz="2600" dirty="0" smtClean="0"/>
              <a:t>Broad dissemination by seeking cutting-edge electronic publication outlets</a:t>
            </a:r>
          </a:p>
          <a:p>
            <a:pPr lvl="1">
              <a:buNone/>
            </a:pPr>
            <a:endParaRPr lang="en-US" altLang="ko-KR" sz="1200" dirty="0" smtClean="0"/>
          </a:p>
          <a:p>
            <a:pPr lvl="1"/>
            <a:r>
              <a:rPr lang="en-US" altLang="ko-KR" sz="2600" dirty="0" smtClean="0"/>
              <a:t>Multiple Languages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2200" dirty="0" smtClean="0"/>
              <a:t>Korean/English/Chinese-language website</a:t>
            </a:r>
          </a:p>
          <a:p>
            <a:pPr lvl="2">
              <a:buFont typeface="Wingdings" pitchFamily="2" charset="2"/>
              <a:buChar char="ü"/>
            </a:pPr>
            <a:endParaRPr lang="en-US" altLang="ko-KR" sz="1200" dirty="0" smtClean="0"/>
          </a:p>
          <a:p>
            <a:pPr lvl="1"/>
            <a:r>
              <a:rPr lang="en-US" altLang="ko-KR" sz="26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Various Channels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2200" dirty="0" smtClean="0"/>
              <a:t>Newsletter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2200" dirty="0" smtClean="0"/>
              <a:t>Social networking outreach: YouTube       </a:t>
            </a:r>
            <a:r>
              <a:rPr lang="en-US" altLang="ko-KR" sz="2200" dirty="0" err="1" smtClean="0"/>
              <a:t>Facebook</a:t>
            </a:r>
            <a:r>
              <a:rPr lang="en-US" altLang="ko-KR" sz="2200" dirty="0" smtClean="0"/>
              <a:t>          and Twitter      </a:t>
            </a:r>
            <a:endParaRPr lang="en-US" altLang="ko-KR" dirty="0" smtClean="0"/>
          </a:p>
          <a:p>
            <a:pPr lvl="2">
              <a:buFont typeface="Wingdings" pitchFamily="2" charset="2"/>
              <a:buChar char="ü"/>
            </a:pPr>
            <a:endParaRPr lang="en-US" altLang="ko-KR" dirty="0" smtClean="0"/>
          </a:p>
          <a:p>
            <a:pPr indent="14288">
              <a:buNone/>
            </a:pPr>
            <a:endParaRPr lang="ko-KR" alt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Makes EAI So Special?</a:t>
            </a:r>
            <a:endParaRPr lang="ko-KR" altLang="en-US" dirty="0"/>
          </a:p>
        </p:txBody>
      </p:sp>
      <p:sp>
        <p:nvSpPr>
          <p:cNvPr id="5122" name="AutoShape 2" descr="data:image/jpeg;base64,/9j/4AAQSkZJRgABAQAAAQABAAD/2wCEAAkGBwgHBgkIBwgKCgkLDRYPDQwMDRsUFRAWIB0iIiAdHx8kKDQsJCYxJx8fLT0tMTU3Ojo6Iys/RD84QzQ5OjcBCgoKDQwNGg8PGjclHyU3Nzc3Nzc3Nzc3Nzc3Nzc3Nzc3Nzc3Nzc3Nzc3Nzc3Nzc3Nzc3Nzc3Nzc3Nzc3Nzc3N//AABEIAJcAlwMBEQACEQEDEQH/xAAbAAEAAgMBAQAAAAAAAAAAAAAAAQcCBQYEA//EAEIQAAEDAwEDBQkOBwEAAAAAAAABAgMEBREGEiExB2FxgZETIjJBUZKxwdEUNkJSU2Ryc3STlKGisiYzRVVigsIV/8QAGwEBAAIDAQEAAAAAAAAAAAAAAAEFAwQGAgf/xAA0EQEAAQMBBAYJAwUAAAAAAAAAAQIDEQQFMVGREiEiQXGxExQyMzRTgcHhQ1JhI0Jy0fD/2gAMAwEAAhEDEQA/ANKUj6UAAAAAAAAAAAAAAAAAAAAAAAAAAAAAAAAAAAAAAAAAAAQMIBgBgBgBgBgBgBgBgBgBgBgBgBgBgBgBgBgBgQSAAAAAAAAAAAAAAAAAAAAAMQAAABIGKuROKogyYR3WL5VnnIMwnozwS17XeC5HdC5CJiY3s0a5eDXdhPWjpRxT3N/xHeaoxKOnTxQrXJxa5OodacwwdIxvhOanSpD1ETO5HdYvlGecgzB0Z4MkVF4Ki9ChG5IACAAACAgAAbKwWepvlxZR0uG7tqSRybo2+NV9SeMyW7c3KsQ1dZq6NLa9JX9I4ytO2aLsVDEjXUbKuT4UlSm3tL0cE6kLCnT26Y3OTvbV1d2rMVdGP46vy2sVptkKYhttEz6NOxPUZIopjuadWpv1b655y9DaeBngQRN6GIhOGOa653yy2GeJjewnEIzKdlvxU7AZlOE8idgRmUbLfip2BOZQsbF4sYv+qAzLB1NTu8KCJemNCMQ9RXXG6Z5vPNZ7VP8AzrZQyfSp2L6iJoonuZKdVfp9muY+stLeNDWavhctLAlDPjvXwJhvW3gqdhhr01FW7qb2n2xqrVXbnpR/P+1VXOgqLXXTUVY1GzROwuOCp4lTmVCvqpmmejLrrF+i/bi5Rul5TyygACCQAAWhyVUTY7NUV2O/qZlai/4s3Y7Vcb+lpxRMuT29dmq/FvuiPP8ADtzaUYAAAAAAAAAAAK45WaFjJqC4NREWRHQSKib1x3zf+jS1dPXFTpdgXpmK7U+P2n7K/NN0YAAgIAIyBdGgIkh0jb2p8JHv857l9ZZ6f3cOI2rV0tZX9PKHQmZXgAABq6DUFtr66ooYKlqVcEj43wSd69VauFVE8ac6Him5TVMxEti5pb1uimuqnszuls8ntrpAAAAADjeVSNH6dhkXjFVscnW1yes1tV7C52HVjVTHGJ+yqSvdeBABiSAAC8NGJs6UtSfNmqWlmMW4cJtD4u54y3JkaYAAAUPqP3yXRU3KlbMqKnFF213oVdzMXJmHeaOmKtLbiqMx0Y8m6sWv7ra9mK4ItxpU3ZeuJmJzO+F17+czW9TMdVSs1mxbdearPVPDuWPYdS2q/sVbdVNdK1MvgemzI3pbx60yhuU101R1Odvaa7YnFcYbc9MAAAAcpymptaSm5pol/Ua+p93yWuxZxrKfCfJUJXuyAAAABAkXjo9f4WtX2VnoLW17EOD1/wAVc8Zbg9tQAAAKH1H747r9sm/epV3fbl3ui+Gt/wCMeTXmNtPdZ7Dcr1VNdaYpEkjduqWuVjYl53+zeZbVNdU9loa27prdP9afp38l0WCkuNDbY4Ltcfd9S3wpu5o3q3celSxpiYjrlxl6uiuuZt04jg2R6YgABy3KWv8ACVR9bF+5DBqfdytNjfGU/XyVAVzswABjkIMgRkJXhot+1pO1L82ahaWfdw4TaEY1dzxlusmRpmQGQGQKRudvrLnqu6U9BTSTy+7JlVGpuRNtd6rwROkrK6ZquTh29i/bs6O3XcnEYjydhp/k6gg2Zr5KlRJx9zxLiNOleLvyTpNijSxvqU+r25XV2dPGI49/483dwxRQRNigjbHEzc1jGojUTmQ2oiI3KGqqapzVOZZ5QlBkBkBkDlOU52NJyp5Z4k/Vn1GDUe75LXY3xkeE+Soclc7IyEGQMSQAAXNyeTJNo+gVPgbbPNe5CxsTm3Didq09HWV/93OjMyvAAAD5wQQ06PSCJke29Xv2ExtOVcqq8+SIiI3PVVVVeJqnOH0yS8gAAAAAcXyrTbGnqePxy1bU7GuX1GvqZ7EeK52HTnUzPCJ+yqjQdaAAIyEGQGSRZvJNcGvt9XbXO7+GTuzE8rXYzjrT8zd01UYmly+3bExdpuxumMfWHemyogAAAAAAAAAAgCsuVi4tlr6K3MdnuDFlkTyOdub+SKvWaeqnMxS6bYNmYpquz39XJweTUX5kBkCCQAAeq13GqtNdFW0MmxNGu7KZRyeNqp40U9U1TTOYYdRYo1FubdcdSyLZylWyaJEuUE9JLjerGrKxejG/tTtNunU0Tvcze2JqKZ/p9qOTbRa40zLwu0TV8kkb2elpl9NRxalWzNXH6cvQ3VunXcL1RJ0yog9LRxeJ0Gq+XPJmmqNPquEvVvz9ob7SfSUcXn1LU/LnlL6pqCyu4XWi/EN9o6dPF59Vvx/ZPKWX/u2j+6UX37faT06eKPV737J5MV1BZk43ah+/b7R06eKfVr/7J5S+TtUWBq4W9W/8Q32keko4vXqep+XPJg7VunW8b1RL0S59BHpaOL1Gg1U/pzyeaTXOmY/6qx31cMjvQ0ib1uO9kjZmsn9Pyaa8cpVFHErLNBJUTLuSWVisY3nwu9egx1amnHZ625p9iXqpzd6o5yrWpqJquokqaqR0s8rtqR7uLlNOZmZzLp7dum1TFFEYiHzIewABjkIMgMgAAABuJDcQIwnkQBhPIgE4TyAABIZIAAAyAyAyBjkkMgMgMgMgMgMgMgMgMgMgMgMgMgMgMgMgMgMgQAAAAAAAAAAAAAAAAAAAAABAAAAAAAAAAAAAAAAAAAAAAAIAAAAAAAAAAAAAAAAAAAAAf//Z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124" name="AutoShape 4" descr="data:image/jpeg;base64,/9j/4AAQSkZJRgABAQAAAQABAAD/2wCEAAkGBwgHBgkIBwgKCgkLDRYPDQwMDRsUFRAWIB0iIiAdHx8kKDQsJCYxJx8fLT0tMTU3Ojo6Iys/RD84QzQ5OjcBCgoKDQwNGg8PGjclHyU3Nzc3Nzc3Nzc3Nzc3Nzc3Nzc3Nzc3Nzc3Nzc3Nzc3Nzc3Nzc3Nzc3Nzc3Nzc3Nzc3N//AABEIAJcAlwMBEQACEQEDEQH/xAAbAAEAAgMBAQAAAAAAAAAAAAAAAQcCBQYEA//EAEIQAAEDAwEDBQkOBwEAAAAAAAABAgMEBREGEiExB2FxgZETIjJBUZKxwdEUNkJSU2Ryc3STlKGisiYzRVVigsIV/8QAGwEBAAIDAQEAAAAAAAAAAAAAAAEFAwQGAgf/xAA0EQEAAQMBBAYJAwUAAAAAAAAAAQIDEQQFMVGREiEiQXGxExQyMzRTgcHhQ1JhI0Jy0fD/2gAMAwEAAhEDEQA/ANKUj6UAAAAAAAAAAAAAAAAAAAAAAAAAAAAAAAAAAAAAAAAAAAQMIBgBgBgBgBgBgBgBgBgBgBgBgBgBgBgBgBgBgQSAAAAAAAAAAAAAAAAAAAAAMQAAABIGKuROKogyYR3WL5VnnIMwnozwS17XeC5HdC5CJiY3s0a5eDXdhPWjpRxT3N/xHeaoxKOnTxQrXJxa5OodacwwdIxvhOanSpD1ETO5HdYvlGecgzB0Z4MkVF4Ki9ChG5IACAAACAgAAbKwWepvlxZR0uG7tqSRybo2+NV9SeMyW7c3KsQ1dZq6NLa9JX9I4ytO2aLsVDEjXUbKuT4UlSm3tL0cE6kLCnT26Y3OTvbV1d2rMVdGP46vy2sVptkKYhttEz6NOxPUZIopjuadWpv1b655y9DaeBngQRN6GIhOGOa653yy2GeJjewnEIzKdlvxU7AZlOE8idgRmUbLfip2BOZQsbF4sYv+qAzLB1NTu8KCJemNCMQ9RXXG6Z5vPNZ7VP8AzrZQyfSp2L6iJoonuZKdVfp9muY+stLeNDWavhctLAlDPjvXwJhvW3gqdhhr01FW7qb2n2xqrVXbnpR/P+1VXOgqLXXTUVY1GzROwuOCp4lTmVCvqpmmejLrrF+i/bi5Rul5TyygACCQAAWhyVUTY7NUV2O/qZlai/4s3Y7Vcb+lpxRMuT29dmq/FvuiPP8ADtzaUYAAAAAAAAAAAK45WaFjJqC4NREWRHQSKib1x3zf+jS1dPXFTpdgXpmK7U+P2n7K/NN0YAAgIAIyBdGgIkh0jb2p8JHv857l9ZZ6f3cOI2rV0tZX9PKHQmZXgAABq6DUFtr66ooYKlqVcEj43wSd69VauFVE8ac6Him5TVMxEti5pb1uimuqnszuls8ntrpAAAAADjeVSNH6dhkXjFVscnW1yes1tV7C52HVjVTHGJ+yqSvdeBABiSAAC8NGJs6UtSfNmqWlmMW4cJtD4u54y3JkaYAAAUPqP3yXRU3KlbMqKnFF213oVdzMXJmHeaOmKtLbiqMx0Y8m6sWv7ra9mK4ItxpU3ZeuJmJzO+F17+czW9TMdVSs1mxbdearPVPDuWPYdS2q/sVbdVNdK1MvgemzI3pbx60yhuU101R1Odvaa7YnFcYbc9MAAAAcpymptaSm5pol/Ua+p93yWuxZxrKfCfJUJXuyAAAABAkXjo9f4WtX2VnoLW17EOD1/wAVc8Zbg9tQAAAKH1H747r9sm/epV3fbl3ui+Gt/wCMeTXmNtPdZ7Dcr1VNdaYpEkjduqWuVjYl53+zeZbVNdU9loa27prdP9afp38l0WCkuNDbY4Ltcfd9S3wpu5o3q3celSxpiYjrlxl6uiuuZt04jg2R6YgABy3KWv8ACVR9bF+5DBqfdytNjfGU/XyVAVzswABjkIMgRkJXhot+1pO1L82ahaWfdw4TaEY1dzxlusmRpmQGQGQKRudvrLnqu6U9BTSTy+7JlVGpuRNtd6rwROkrK6ZquTh29i/bs6O3XcnEYjydhp/k6gg2Zr5KlRJx9zxLiNOleLvyTpNijSxvqU+r25XV2dPGI49/483dwxRQRNigjbHEzc1jGojUTmQ2oiI3KGqqapzVOZZ5QlBkBkBkDlOU52NJyp5Z4k/Vn1GDUe75LXY3xkeE+Soclc7IyEGQMSQAAXNyeTJNo+gVPgbbPNe5CxsTm3Didq09HWV/93OjMyvAAAD5wQQ06PSCJke29Xv2ExtOVcqq8+SIiI3PVVVVeJqnOH0yS8gAAAAAcXyrTbGnqePxy1bU7GuX1GvqZ7EeK52HTnUzPCJ+yqjQdaAAIyEGQGSRZvJNcGvt9XbXO7+GTuzE8rXYzjrT8zd01UYmly+3bExdpuxumMfWHemyogAAAAAAAAAAgCsuVi4tlr6K3MdnuDFlkTyOdub+SKvWaeqnMxS6bYNmYpquz39XJweTUX5kBkCCQAAeq13GqtNdFW0MmxNGu7KZRyeNqp40U9U1TTOYYdRYo1FubdcdSyLZylWyaJEuUE9JLjerGrKxejG/tTtNunU0Tvcze2JqKZ/p9qOTbRa40zLwu0TV8kkb2elpl9NRxalWzNXH6cvQ3VunXcL1RJ0yog9LRxeJ0Gq+XPJmmqNPquEvVvz9ob7SfSUcXn1LU/LnlL6pqCyu4XWi/EN9o6dPF59Vvx/ZPKWX/u2j+6UX37faT06eKPV737J5MV1BZk43ah+/b7R06eKfVr/7J5S+TtUWBq4W9W/8Q32keko4vXqep+XPJg7VunW8b1RL0S59BHpaOL1Gg1U/pzyeaTXOmY/6qx31cMjvQ0ib1uO9kjZmsn9Pyaa8cpVFHErLNBJUTLuSWVisY3nwu9egx1amnHZ625p9iXqpzd6o5yrWpqJquokqaqR0s8rtqR7uLlNOZmZzLp7dum1TFFEYiHzIewABjkIMgMgAAABuJDcQIwnkQBhPIgE4TyAABIZIAAAyAyAyBjkkMgMgMgMgMgMgMgMgMgMgMgMgMgMgMgMgMgMgQAAAAAAAAAAAAAAAAAAAAABAAAAAAAAAAAAAAAAAAAAAAAIAAAAAAAAAAAAAAAAAAAAAf//Z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126" name="AutoShape 6" descr="data:image/jpeg;base64,/9j/4AAQSkZJRgABAQAAAQABAAD/2wCEAAkGBwgHBgkIBwgKCgkLDRYPDQwMDRsUFRAWIB0iIiAdHx8kKDQsJCYxJx8fLT0tMTU3Ojo6Iys/RD84QzQ5OjcBCgoKDQwNGg8PGjclHyU3Nzc3Nzc3Nzc3Nzc3Nzc3Nzc3Nzc3Nzc3Nzc3Nzc3Nzc3Nzc3Nzc3Nzc3Nzc3Nzc3N//AABEIAJcAlwMBEQACEQEDEQH/xAAbAAEAAgMBAQAAAAAAAAAAAAAAAQcCBQYEA//EAEIQAAEDAwEDBQkOBwEAAAAAAAABAgMEBREGEiExB2FxgZETIjJBUZKxwdEUNkJSU2Ryc3STlKGisiYzRVVigsIV/8QAGwEBAAIDAQEAAAAAAAAAAAAAAAEFAwQGAgf/xAA0EQEAAQMBBAYJAwUAAAAAAAAAAQIDEQQFMVGREiEiQXGxExQyMzRTgcHhQ1JhI0Jy0fD/2gAMAwEAAhEDEQA/ANKUj6UAAAAAAAAAAAAAAAAAAAAAAAAAAAAAAAAAAAAAAAAAAAQMIBgBgBgBgBgBgBgBgBgBgBgBgBgBgBgBgBgBgQSAAAAAAAAAAAAAAAAAAAAAMQAAABIGKuROKogyYR3WL5VnnIMwnozwS17XeC5HdC5CJiY3s0a5eDXdhPWjpRxT3N/xHeaoxKOnTxQrXJxa5OodacwwdIxvhOanSpD1ETO5HdYvlGecgzB0Z4MkVF4Ki9ChG5IACAAACAgAAbKwWepvlxZR0uG7tqSRybo2+NV9SeMyW7c3KsQ1dZq6NLa9JX9I4ytO2aLsVDEjXUbKuT4UlSm3tL0cE6kLCnT26Y3OTvbV1d2rMVdGP46vy2sVptkKYhttEz6NOxPUZIopjuadWpv1b655y9DaeBngQRN6GIhOGOa653yy2GeJjewnEIzKdlvxU7AZlOE8idgRmUbLfip2BOZQsbF4sYv+qAzLB1NTu8KCJemNCMQ9RXXG6Z5vPNZ7VP8AzrZQyfSp2L6iJoonuZKdVfp9muY+stLeNDWavhctLAlDPjvXwJhvW3gqdhhr01FW7qb2n2xqrVXbnpR/P+1VXOgqLXXTUVY1GzROwuOCp4lTmVCvqpmmejLrrF+i/bi5Rul5TyygACCQAAWhyVUTY7NUV2O/qZlai/4s3Y7Vcb+lpxRMuT29dmq/FvuiPP8ADtzaUYAAAAAAAAAAAK45WaFjJqC4NREWRHQSKib1x3zf+jS1dPXFTpdgXpmK7U+P2n7K/NN0YAAgIAIyBdGgIkh0jb2p8JHv857l9ZZ6f3cOI2rV0tZX9PKHQmZXgAABq6DUFtr66ooYKlqVcEj43wSd69VauFVE8ac6Him5TVMxEti5pb1uimuqnszuls8ntrpAAAAADjeVSNH6dhkXjFVscnW1yes1tV7C52HVjVTHGJ+yqSvdeBABiSAAC8NGJs6UtSfNmqWlmMW4cJtD4u54y3JkaYAAAUPqP3yXRU3KlbMqKnFF213oVdzMXJmHeaOmKtLbiqMx0Y8m6sWv7ra9mK4ItxpU3ZeuJmJzO+F17+czW9TMdVSs1mxbdearPVPDuWPYdS2q/sVbdVNdK1MvgemzI3pbx60yhuU101R1Odvaa7YnFcYbc9MAAAAcpymptaSm5pol/Ua+p93yWuxZxrKfCfJUJXuyAAAABAkXjo9f4WtX2VnoLW17EOD1/wAVc8Zbg9tQAAAKH1H747r9sm/epV3fbl3ui+Gt/wCMeTXmNtPdZ7Dcr1VNdaYpEkjduqWuVjYl53+zeZbVNdU9loa27prdP9afp38l0WCkuNDbY4Ltcfd9S3wpu5o3q3celSxpiYjrlxl6uiuuZt04jg2R6YgABy3KWv8ACVR9bF+5DBqfdytNjfGU/XyVAVzswABjkIMgRkJXhot+1pO1L82ahaWfdw4TaEY1dzxlusmRpmQGQGQKRudvrLnqu6U9BTSTy+7JlVGpuRNtd6rwROkrK6ZquTh29i/bs6O3XcnEYjydhp/k6gg2Zr5KlRJx9zxLiNOleLvyTpNijSxvqU+r25XV2dPGI49/483dwxRQRNigjbHEzc1jGojUTmQ2oiI3KGqqapzVOZZ5QlBkBkBkDlOU52NJyp5Z4k/Vn1GDUe75LXY3xkeE+Soclc7IyEGQMSQAAXNyeTJNo+gVPgbbPNe5CxsTm3Didq09HWV/93OjMyvAAAD5wQQ06PSCJke29Xv2ExtOVcqq8+SIiI3PVVVVeJqnOH0yS8gAAAAAcXyrTbGnqePxy1bU7GuX1GvqZ7EeK52HTnUzPCJ+yqjQdaAAIyEGQGSRZvJNcGvt9XbXO7+GTuzE8rXYzjrT8zd01UYmly+3bExdpuxumMfWHemyogAAAAAAAAAAgCsuVi4tlr6K3MdnuDFlkTyOdub+SKvWaeqnMxS6bYNmYpquz39XJweTUX5kBkCCQAAeq13GqtNdFW0MmxNGu7KZRyeNqp40U9U1TTOYYdRYo1FubdcdSyLZylWyaJEuUE9JLjerGrKxejG/tTtNunU0Tvcze2JqKZ/p9qOTbRa40zLwu0TV8kkb2elpl9NRxalWzNXH6cvQ3VunXcL1RJ0yog9LRxeJ0Gq+XPJmmqNPquEvVvz9ob7SfSUcXn1LU/LnlL6pqCyu4XWi/EN9o6dPF59Vvx/ZPKWX/u2j+6UX37faT06eKPV737J5MV1BZk43ah+/b7R06eKfVr/7J5S+TtUWBq4W9W/8Q32keko4vXqep+XPJg7VunW8b1RL0S59BHpaOL1Gg1U/pzyeaTXOmY/6qx31cMjvQ0ib1uO9kjZmsn9Pyaa8cpVFHErLNBJUTLuSWVisY3nwu9egx1amnHZ625p9iXqpzd6o5yrWpqJquokqaqR0s8rtqR7uLlNOZmZzLp7dum1TFFEYiHzIewABjkIMgMgAAABuJDcQIwnkQBhPIgE4TyAABIZIAAAyAyAyBjkkMgMgMgMgMgMgMgMgMgMgMgMgMgMgMgMgMgMgQAAAAAAAAAAAAAAAAAAAAABAAAAAAAAAAAAAAAAAAAAAAAIAAAAAAAAAAAAAAAAAAAAAf//Z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8" name="그림 7" descr="youtu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89685" y="5032427"/>
            <a:ext cx="326532" cy="326532"/>
          </a:xfrm>
          <a:prstGeom prst="rect">
            <a:avLst/>
          </a:prstGeom>
        </p:spPr>
      </p:pic>
      <p:pic>
        <p:nvPicPr>
          <p:cNvPr id="9" name="그림 8" descr="faceboo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3860" y="5031359"/>
            <a:ext cx="327600" cy="327600"/>
          </a:xfrm>
          <a:prstGeom prst="rect">
            <a:avLst/>
          </a:prstGeom>
        </p:spPr>
      </p:pic>
      <p:pic>
        <p:nvPicPr>
          <p:cNvPr id="10" name="그림 9" descr="twit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1147" y="5373216"/>
            <a:ext cx="327600" cy="327600"/>
          </a:xfrm>
          <a:prstGeom prst="rect">
            <a:avLst/>
          </a:prstGeom>
        </p:spPr>
      </p:pic>
      <p:sp>
        <p:nvSpPr>
          <p:cNvPr id="11" name="슬라이드 번호 개체 틀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026151" cy="2190452"/>
          </a:xfrm>
        </p:spPr>
        <p:txBody>
          <a:bodyPr>
            <a:normAutofit fontScale="90000"/>
          </a:bodyPr>
          <a:lstStyle/>
          <a:p>
            <a:r>
              <a:rPr lang="en-US" altLang="ko-KR" sz="3100" dirty="0" smtClean="0"/>
              <a:t>– From Grand Strategy to Policy Solutions</a:t>
            </a:r>
            <a:br>
              <a:rPr lang="en-US" altLang="ko-KR" sz="3100" dirty="0" smtClean="0"/>
            </a:br>
            <a:r>
              <a:rPr lang="en-US" altLang="ko-KR" sz="3100" dirty="0" smtClean="0"/>
              <a:t>– Analyzing Public Opinion and Designing </a:t>
            </a:r>
            <a:br>
              <a:rPr lang="en-US" altLang="ko-KR" sz="3100" dirty="0" smtClean="0"/>
            </a:br>
            <a:r>
              <a:rPr lang="en-US" altLang="ko-KR" sz="3100" dirty="0" smtClean="0"/>
              <a:t>    Better Governance</a:t>
            </a:r>
            <a:br>
              <a:rPr lang="en-US" altLang="ko-KR" sz="3100" dirty="0" smtClean="0"/>
            </a:br>
            <a:r>
              <a:rPr lang="en-US" altLang="ko-KR" sz="3100" dirty="0" smtClean="0"/>
              <a:t>– Sharing Knowledge and Nurturing the</a:t>
            </a:r>
            <a:br>
              <a:rPr lang="en-US" altLang="ko-KR" sz="3100" dirty="0" smtClean="0"/>
            </a:br>
            <a:r>
              <a:rPr lang="en-US" altLang="ko-KR" sz="3100" dirty="0" smtClean="0"/>
              <a:t>    Future</a:t>
            </a:r>
            <a:r>
              <a:rPr lang="en-US" altLang="ko-KR" sz="2800" dirty="0" smtClean="0"/>
              <a:t/>
            </a:r>
            <a:br>
              <a:rPr lang="en-US" altLang="ko-KR" sz="2800" dirty="0" smtClean="0"/>
            </a:b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endParaRPr lang="ko-KR" altLang="en-US" sz="3200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sz="4400" dirty="0" smtClean="0"/>
              <a:t>Current Focus</a:t>
            </a:r>
            <a:endParaRPr lang="ko-KR" altLang="en-US" sz="4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600" dirty="0" smtClean="0"/>
              <a:t>From Grand Strategy </a:t>
            </a:r>
            <a:br>
              <a:rPr lang="en-US" altLang="ko-KR" sz="3600" dirty="0" smtClean="0"/>
            </a:br>
            <a:r>
              <a:rPr lang="en-US" altLang="ko-KR" sz="3600" dirty="0" smtClean="0"/>
              <a:t>to Policy Solutions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sz="3000" dirty="0" smtClean="0">
                <a:solidFill>
                  <a:schemeClr val="bg2">
                    <a:lumMod val="75000"/>
                  </a:schemeClr>
                </a:solidFill>
              </a:rPr>
              <a:t>EAI peace and security studies formulate policy solutions from grand strategy</a:t>
            </a:r>
          </a:p>
          <a:p>
            <a:pPr lvl="1"/>
            <a:r>
              <a:rPr lang="en-US" altLang="ko-KR" i="1" dirty="0" err="1" smtClean="0"/>
              <a:t>Trustpolitik</a:t>
            </a:r>
            <a:r>
              <a:rPr lang="en-US" altLang="ko-KR" dirty="0" smtClean="0"/>
              <a:t> on the Korean Peninsula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Suggests a complex North Korea strategy that employs multiple measures of deterrence, engagement, and trust </a:t>
            </a:r>
          </a:p>
          <a:p>
            <a:pPr lvl="1"/>
            <a:r>
              <a:rPr lang="en-US" altLang="ko-KR" dirty="0" smtClean="0"/>
              <a:t>East Asia Peace and Cooperation Initiative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Highlights challenges in security, economy, governance, and emerging issues for South Korean regional diplomacy</a:t>
            </a:r>
          </a:p>
          <a:p>
            <a:pPr lvl="1"/>
            <a:r>
              <a:rPr lang="en-US" altLang="ko-KR" dirty="0" smtClean="0"/>
              <a:t>Middle Power Diplomacy Initiative 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Facilitates the formation of a middle power network contributing to the peaceful development of U.S.-China relations and strengthening liberal norms and values</a:t>
            </a:r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Current Focus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2046436"/>
          </a:xfrm>
        </p:spPr>
        <p:txBody>
          <a:bodyPr>
            <a:normAutofit/>
          </a:bodyPr>
          <a:lstStyle/>
          <a:p>
            <a:r>
              <a:rPr lang="en-US" altLang="ko-KR" sz="2800" dirty="0" smtClean="0"/>
              <a:t>– Mission Statement</a:t>
            </a:r>
            <a:br>
              <a:rPr lang="en-US" altLang="ko-KR" sz="2800" dirty="0" smtClean="0"/>
            </a:br>
            <a:r>
              <a:rPr lang="en-US" altLang="ko-KR" sz="2800" dirty="0" smtClean="0"/>
              <a:t>– First 10 Years of EAI</a:t>
            </a:r>
            <a:br>
              <a:rPr lang="en-US" altLang="ko-KR" sz="2800" dirty="0" smtClean="0"/>
            </a:br>
            <a:r>
              <a:rPr lang="en-US" altLang="ko-KR" sz="2800" dirty="0" smtClean="0"/>
              <a:t>– EAI by the Numbers </a:t>
            </a:r>
            <a:br>
              <a:rPr lang="en-US" altLang="ko-KR" sz="2800" dirty="0" smtClean="0"/>
            </a:br>
            <a:r>
              <a:rPr lang="en-US" altLang="ko-KR" sz="2800" dirty="0" smtClean="0"/>
              <a:t>– Performance</a:t>
            </a:r>
            <a:endParaRPr lang="ko-KR" altLang="en-US" sz="280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74912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3600" dirty="0" smtClean="0"/>
              <a:t>Analyzing Public Opinion and </a:t>
            </a:r>
            <a:br>
              <a:rPr lang="en-US" altLang="ko-KR" sz="3600" dirty="0" smtClean="0"/>
            </a:br>
            <a:r>
              <a:rPr lang="en-US" altLang="ko-KR" sz="3600" dirty="0" smtClean="0"/>
              <a:t>Designing Better Governance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 smtClean="0">
                <a:solidFill>
                  <a:schemeClr val="bg2">
                    <a:lumMod val="75000"/>
                  </a:schemeClr>
                </a:solidFill>
              </a:rPr>
              <a:t>EAI public opinion studies chart the minds of the Koreans and clarify policy issues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Presidential and Legislative Election Surveys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Uses panel survey methods to analyze changes in the perception and attitude of voters</a:t>
            </a:r>
          </a:p>
          <a:p>
            <a:pPr lvl="1"/>
            <a:r>
              <a:rPr lang="en-US" altLang="ko-KR" dirty="0" smtClean="0"/>
              <a:t>World Reputation Survey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Co-conducted by BBC World Service, </a:t>
            </a:r>
            <a:r>
              <a:rPr lang="en-US" altLang="ko-KR" dirty="0" err="1" smtClean="0"/>
              <a:t>GlobeScan</a:t>
            </a:r>
            <a:r>
              <a:rPr lang="en-US" altLang="ko-KR" dirty="0" smtClean="0"/>
              <a:t>, and EAI Globe Poll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Evaluates public opinions of 25 countries toward South Korea and vice versa </a:t>
            </a:r>
          </a:p>
          <a:p>
            <a:pPr lvl="1"/>
            <a:r>
              <a:rPr lang="en-US" altLang="ko-KR" dirty="0" smtClean="0"/>
              <a:t>From CSR to CSV 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err="1" smtClean="0"/>
              <a:t>GlobeScan</a:t>
            </a:r>
            <a:r>
              <a:rPr lang="en-US" altLang="ko-KR" dirty="0" err="1" smtClean="0">
                <a:latin typeface="Yoon 윤명조 520_TT"/>
                <a:ea typeface="Yoon 윤명조 520_TT"/>
              </a:rPr>
              <a:t>·</a:t>
            </a:r>
            <a:r>
              <a:rPr lang="en-US" altLang="ko-KR" dirty="0" err="1" smtClean="0"/>
              <a:t>EAI</a:t>
            </a:r>
            <a:r>
              <a:rPr lang="en-US" altLang="ko-KR" dirty="0" smtClean="0"/>
              <a:t> Radar: Surveys data on global citizen and stakeholders’ perceptions of business and its role in society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EAI CSR Monitors: Analyzes global data sets to suggest a Creating Shared Value (CSV) approach as a sustainable Corporate Social Responsibility (CSR) discourse</a:t>
            </a:r>
          </a:p>
          <a:p>
            <a:pPr>
              <a:buNone/>
            </a:pPr>
            <a:endParaRPr lang="en-US" altLang="ko-KR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Current Focus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63337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3600" dirty="0" smtClean="0"/>
              <a:t>Sharing Knowledge and </a:t>
            </a:r>
            <a:br>
              <a:rPr lang="en-US" altLang="ko-KR" sz="3600" dirty="0" smtClean="0"/>
            </a:br>
            <a:r>
              <a:rPr lang="en-US" altLang="ko-KR" sz="3600" dirty="0" smtClean="0"/>
              <a:t>Nurturing the Future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en-US" altLang="ko-KR" sz="9600" dirty="0" smtClean="0">
                <a:solidFill>
                  <a:schemeClr val="bg2">
                    <a:lumMod val="75000"/>
                  </a:schemeClr>
                </a:solidFill>
              </a:rPr>
              <a:t>EAI provides education and human development program</a:t>
            </a:r>
            <a:endParaRPr lang="en-US" altLang="ko-KR" sz="8000" dirty="0" smtClean="0"/>
          </a:p>
          <a:p>
            <a:pPr lvl="1"/>
            <a:r>
              <a:rPr lang="en-US" altLang="ko-KR" sz="6800" dirty="0" smtClean="0"/>
              <a:t>EAI-Press Forum 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6800" dirty="0" smtClean="0"/>
              <a:t>A monthly forum of domestic/foreign journalists and relevant experts</a:t>
            </a:r>
          </a:p>
          <a:p>
            <a:pPr lvl="1"/>
            <a:r>
              <a:rPr lang="en-US" altLang="ko-KR" sz="6800" dirty="0" smtClean="0"/>
              <a:t>KF-EAI Korea Friendship Project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6800" dirty="0" smtClean="0"/>
              <a:t>An educational and networking program for international students residing in Korea</a:t>
            </a:r>
          </a:p>
          <a:p>
            <a:pPr lvl="1"/>
            <a:r>
              <a:rPr lang="en-US" altLang="ko-KR" sz="6800" dirty="0" smtClean="0"/>
              <a:t>EAI </a:t>
            </a:r>
            <a:r>
              <a:rPr lang="en-US" altLang="ko-KR" sz="6800" i="1" dirty="0" err="1" smtClean="0"/>
              <a:t>Sarangbang</a:t>
            </a:r>
            <a:r>
              <a:rPr lang="en-US" altLang="ko-KR" sz="6800" dirty="0" smtClean="0"/>
              <a:t> Social Sciences Seminar 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6800" dirty="0" smtClean="0"/>
              <a:t>Focused small group seminars for undergraduate and graduate students </a:t>
            </a:r>
          </a:p>
          <a:p>
            <a:pPr lvl="1"/>
            <a:r>
              <a:rPr lang="en-US" altLang="ko-KR" sz="6800" dirty="0" smtClean="0"/>
              <a:t>EAI Internship Program and EPIK Young Leaders Conference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6800" dirty="0" smtClean="0"/>
              <a:t>Internship opportunities for undergraduate and graduate students to apply their education to the research work and participate in annual academic conferences</a:t>
            </a:r>
          </a:p>
          <a:p>
            <a:pPr lvl="1"/>
            <a:r>
              <a:rPr lang="en-US" altLang="ko-KR" sz="6800" dirty="0" smtClean="0"/>
              <a:t>EAI Fellows Program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6800" dirty="0" smtClean="0"/>
              <a:t>An international exchange program for scholars from non-Asian regions with expertise in East Asia</a:t>
            </a:r>
          </a:p>
          <a:p>
            <a:pPr lvl="1"/>
            <a:r>
              <a:rPr lang="en-US" altLang="ko-KR" sz="6800" i="1" dirty="0" smtClean="0"/>
              <a:t>Journal of East Asian Studies</a:t>
            </a:r>
            <a:r>
              <a:rPr lang="en-US" altLang="ko-KR" sz="6800" dirty="0" smtClean="0"/>
              <a:t> 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z="6800" dirty="0" smtClean="0"/>
              <a:t>SSCI-indexed journal published by EAI 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Current Focus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– Organizational Chart</a:t>
            </a:r>
            <a:br>
              <a:rPr lang="en-US" altLang="ko-KR" sz="2800" dirty="0" smtClean="0"/>
            </a:br>
            <a:r>
              <a:rPr lang="en-US" altLang="ko-KR" sz="2800" dirty="0" smtClean="0"/>
              <a:t>– EAI Partners</a:t>
            </a:r>
            <a:endParaRPr lang="ko-KR" altLang="en-US" sz="280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Organizational Structure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Organizational Chart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Organizational Structure</a:t>
            </a:r>
            <a:endParaRPr lang="ko-KR" altLang="en-US" dirty="0"/>
          </a:p>
        </p:txBody>
      </p:sp>
      <p:grpSp>
        <p:nvGrpSpPr>
          <p:cNvPr id="30" name="내용 개체 틀 29"/>
          <p:cNvGrpSpPr>
            <a:grpSpLocks noGrp="1"/>
          </p:cNvGrpSpPr>
          <p:nvPr>
            <p:ph idx="1"/>
          </p:nvPr>
        </p:nvGrpSpPr>
        <p:grpSpPr>
          <a:xfrm>
            <a:off x="107504" y="1600200"/>
            <a:ext cx="8856984" cy="4709120"/>
            <a:chOff x="107504" y="476672"/>
            <a:chExt cx="8928992" cy="3960440"/>
          </a:xfrm>
        </p:grpSpPr>
        <p:sp>
          <p:nvSpPr>
            <p:cNvPr id="31" name="직사각형 30"/>
            <p:cNvSpPr/>
            <p:nvPr/>
          </p:nvSpPr>
          <p:spPr>
            <a:xfrm>
              <a:off x="2935066" y="476672"/>
              <a:ext cx="1689692" cy="432048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Board of Trustees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Chairman: Young-Sun Ha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064824" y="1086244"/>
              <a:ext cx="1440160" cy="36004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President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Sook-Jong Lee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619672" y="1988840"/>
              <a:ext cx="1440160" cy="72008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-7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Asia Security Initiative 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Research Center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-1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Chair: Chaesung Chun</a:t>
              </a:r>
              <a:endParaRPr kumimoji="0" lang="ko-KR" altLang="en-US" sz="1100" b="0" i="0" u="none" strike="noStrike" kern="0" cap="none" spc="-1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cxnSp>
          <p:nvCxnSpPr>
            <p:cNvPr id="34" name="직선 연결선 33"/>
            <p:cNvCxnSpPr>
              <a:stCxn id="31" idx="2"/>
              <a:endCxn id="32" idx="0"/>
            </p:cNvCxnSpPr>
            <p:nvPr/>
          </p:nvCxnSpPr>
          <p:spPr>
            <a:xfrm>
              <a:off x="3779912" y="908720"/>
              <a:ext cx="4992" cy="177524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35" name="직선 연결선 34"/>
            <p:cNvCxnSpPr>
              <a:stCxn id="32" idx="2"/>
            </p:cNvCxnSpPr>
            <p:nvPr/>
          </p:nvCxnSpPr>
          <p:spPr>
            <a:xfrm>
              <a:off x="3784904" y="1446284"/>
              <a:ext cx="0" cy="326532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36" name="직선 연결선 35"/>
            <p:cNvCxnSpPr/>
            <p:nvPr/>
          </p:nvCxnSpPr>
          <p:spPr>
            <a:xfrm>
              <a:off x="827584" y="1772816"/>
              <a:ext cx="5832648" cy="0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37" name="직선 연결선 36"/>
            <p:cNvCxnSpPr>
              <a:endCxn id="50" idx="0"/>
            </p:cNvCxnSpPr>
            <p:nvPr/>
          </p:nvCxnSpPr>
          <p:spPr>
            <a:xfrm>
              <a:off x="827584" y="1772816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38" name="직선 연결선 37"/>
            <p:cNvCxnSpPr>
              <a:endCxn id="33" idx="0"/>
            </p:cNvCxnSpPr>
            <p:nvPr/>
          </p:nvCxnSpPr>
          <p:spPr>
            <a:xfrm>
              <a:off x="2339752" y="1772816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39" name="직선 연결선 38"/>
            <p:cNvCxnSpPr>
              <a:endCxn id="51" idx="0"/>
            </p:cNvCxnSpPr>
            <p:nvPr/>
          </p:nvCxnSpPr>
          <p:spPr>
            <a:xfrm>
              <a:off x="3779912" y="1772816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40" name="직선 연결선 39"/>
            <p:cNvCxnSpPr>
              <a:endCxn id="52" idx="0"/>
            </p:cNvCxnSpPr>
            <p:nvPr/>
          </p:nvCxnSpPr>
          <p:spPr>
            <a:xfrm>
              <a:off x="5220072" y="1772816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41" name="직선 연결선 40"/>
            <p:cNvCxnSpPr>
              <a:endCxn id="53" idx="0"/>
            </p:cNvCxnSpPr>
            <p:nvPr/>
          </p:nvCxnSpPr>
          <p:spPr>
            <a:xfrm>
              <a:off x="6660232" y="1772816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sp>
          <p:nvSpPr>
            <p:cNvPr id="42" name="직사각형 41"/>
            <p:cNvSpPr/>
            <p:nvPr/>
          </p:nvSpPr>
          <p:spPr>
            <a:xfrm>
              <a:off x="7711477" y="1844824"/>
              <a:ext cx="936104" cy="36004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Secretariat</a:t>
              </a:r>
              <a:endPara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7380312" y="3645024"/>
              <a:ext cx="1656184" cy="36004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Publication Unit</a:t>
              </a:r>
              <a:endPara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7380312" y="3236978"/>
              <a:ext cx="1656184" cy="36004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External Affairs Unit</a:t>
              </a:r>
              <a:endPara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7380312" y="2828933"/>
              <a:ext cx="1656184" cy="36004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Public Opinion Research Unit</a:t>
              </a:r>
              <a:endPara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cxnSp>
          <p:nvCxnSpPr>
            <p:cNvPr id="46" name="직선 연결선 45"/>
            <p:cNvCxnSpPr/>
            <p:nvPr/>
          </p:nvCxnSpPr>
          <p:spPr>
            <a:xfrm>
              <a:off x="3779912" y="1628800"/>
              <a:ext cx="4392488" cy="0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47" name="직선 연결선 46"/>
            <p:cNvCxnSpPr/>
            <p:nvPr/>
          </p:nvCxnSpPr>
          <p:spPr>
            <a:xfrm>
              <a:off x="8182025" y="1628800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</a:ln>
            <a:effectLst/>
          </p:spPr>
        </p:cxnSp>
        <p:sp>
          <p:nvSpPr>
            <p:cNvPr id="48" name="직사각형 47"/>
            <p:cNvSpPr/>
            <p:nvPr/>
          </p:nvSpPr>
          <p:spPr>
            <a:xfrm>
              <a:off x="7380312" y="2348880"/>
              <a:ext cx="1656184" cy="432048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Peace and Security Research Unit</a:t>
              </a:r>
              <a:endPara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cxnSp>
          <p:nvCxnSpPr>
            <p:cNvPr id="49" name="직선 연결선 48"/>
            <p:cNvCxnSpPr/>
            <p:nvPr/>
          </p:nvCxnSpPr>
          <p:spPr>
            <a:xfrm>
              <a:off x="8196283" y="2204864"/>
              <a:ext cx="0" cy="144016"/>
            </a:xfrm>
            <a:prstGeom prst="line">
              <a:avLst/>
            </a:prstGeom>
            <a:noFill/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sp>
          <p:nvSpPr>
            <p:cNvPr id="50" name="직사각형 49"/>
            <p:cNvSpPr/>
            <p:nvPr/>
          </p:nvSpPr>
          <p:spPr>
            <a:xfrm>
              <a:off x="107504" y="1988840"/>
              <a:ext cx="1440160" cy="72008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Center for Public Opinion Research</a:t>
              </a:r>
              <a:endPara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Chair: Nae-Young Lee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3131840" y="1988840"/>
              <a:ext cx="1296144" cy="72008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Center for China Studies</a:t>
              </a:r>
              <a:endPara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Chair: </a:t>
              </a: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Sukhee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 Han 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4499992" y="1988840"/>
              <a:ext cx="1440160" cy="72008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Center for Japan Studies</a:t>
              </a:r>
              <a:endPara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Chair: Yul Sohn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6012160" y="1988840"/>
              <a:ext cx="1296144" cy="72008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Center for North Korea Studies</a:t>
              </a:r>
              <a:endPara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Chair: </a:t>
              </a: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Dongho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 Jo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7380312" y="4077072"/>
              <a:ext cx="1656184" cy="360040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itchFamily="34" charset="0"/>
                  <a:ea typeface="맑은 고딕"/>
                  <a:cs typeface="+mn-cs"/>
                </a:rPr>
                <a:t>Administration and Finance Unit</a:t>
              </a:r>
              <a:endPara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itchFamily="34" charset="0"/>
                <a:ea typeface="맑은 고딕"/>
                <a:cs typeface="+mn-cs"/>
              </a:endParaRPr>
            </a:p>
          </p:txBody>
        </p:sp>
      </p:grpSp>
      <p:sp>
        <p:nvSpPr>
          <p:cNvPr id="29" name="슬라이드 번호 개체 틀 2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EAI Partners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 numCol="3">
            <a:normAutofit fontScale="32500" lnSpcReduction="20000"/>
          </a:bodyPr>
          <a:lstStyle/>
          <a:p>
            <a:pPr>
              <a:buNone/>
            </a:pPr>
            <a:r>
              <a:rPr lang="en-US" altLang="ko-KR" dirty="0" err="1" smtClean="0"/>
              <a:t>Asan</a:t>
            </a:r>
            <a:r>
              <a:rPr lang="en-US" altLang="ko-KR" dirty="0" smtClean="0"/>
              <a:t> Foundation</a:t>
            </a:r>
          </a:p>
          <a:p>
            <a:pPr>
              <a:buNone/>
            </a:pPr>
            <a:r>
              <a:rPr lang="en-US" altLang="ko-KR" dirty="0" smtClean="0"/>
              <a:t>BK21 Globalizing Korean Political Science Corps, Department of Political Science and International Relations, Korea University</a:t>
            </a:r>
          </a:p>
          <a:p>
            <a:pPr>
              <a:buNone/>
            </a:pPr>
            <a:r>
              <a:rPr lang="en-US" altLang="ko-KR" dirty="0" smtClean="0"/>
              <a:t>Chiang </a:t>
            </a:r>
            <a:r>
              <a:rPr lang="en-US" altLang="ko-KR" dirty="0" err="1" smtClean="0"/>
              <a:t>Ching-kuo</a:t>
            </a:r>
            <a:r>
              <a:rPr lang="en-US" altLang="ko-KR" dirty="0" smtClean="0"/>
              <a:t> Foundation for International Scholarly Exchange</a:t>
            </a:r>
          </a:p>
          <a:p>
            <a:pPr>
              <a:buNone/>
            </a:pPr>
            <a:r>
              <a:rPr lang="en-US" altLang="ko-KR" dirty="0" smtClean="0"/>
              <a:t>East Asia Foundation</a:t>
            </a:r>
          </a:p>
          <a:p>
            <a:pPr>
              <a:buNone/>
            </a:pPr>
            <a:r>
              <a:rPr lang="en-US" altLang="ko-KR" dirty="0" smtClean="0"/>
              <a:t>Embassy of the United States Seoul Korea</a:t>
            </a:r>
          </a:p>
          <a:p>
            <a:pPr>
              <a:buNone/>
            </a:pPr>
            <a:r>
              <a:rPr lang="en-US" altLang="ko-KR" dirty="0" smtClean="0"/>
              <a:t>Eugene Investment and Securities Co., Ltd.</a:t>
            </a:r>
          </a:p>
          <a:p>
            <a:pPr>
              <a:buNone/>
            </a:pPr>
            <a:r>
              <a:rPr lang="en-US" altLang="ko-KR" dirty="0" smtClean="0"/>
              <a:t>Global Development Network</a:t>
            </a:r>
          </a:p>
          <a:p>
            <a:pPr>
              <a:buNone/>
            </a:pPr>
            <a:r>
              <a:rPr lang="en-US" altLang="ko-KR" dirty="0" err="1" smtClean="0"/>
              <a:t>GlobeScan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Governors Association of Korea</a:t>
            </a:r>
          </a:p>
          <a:p>
            <a:pPr>
              <a:buNone/>
            </a:pPr>
            <a:r>
              <a:rPr lang="en-US" altLang="ko-KR" dirty="0" err="1" smtClean="0"/>
              <a:t>GyeongGi</a:t>
            </a:r>
            <a:r>
              <a:rPr lang="en-US" altLang="ko-KR" dirty="0" smtClean="0"/>
              <a:t> Cultural Foundation</a:t>
            </a:r>
          </a:p>
          <a:p>
            <a:pPr>
              <a:buNone/>
            </a:pPr>
            <a:r>
              <a:rPr lang="en-US" altLang="ko-KR" dirty="0" err="1" smtClean="0"/>
              <a:t>Hankook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Ilbo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err="1" smtClean="0"/>
              <a:t>Hankook</a:t>
            </a:r>
            <a:r>
              <a:rPr lang="en-US" altLang="ko-KR" dirty="0" smtClean="0"/>
              <a:t> Research</a:t>
            </a:r>
          </a:p>
          <a:p>
            <a:pPr>
              <a:buNone/>
            </a:pPr>
            <a:r>
              <a:rPr lang="en-US" altLang="ko-KR" dirty="0" err="1" smtClean="0"/>
              <a:t>Hanssem</a:t>
            </a:r>
            <a:r>
              <a:rPr lang="en-US" altLang="ko-KR" dirty="0" smtClean="0"/>
              <a:t> Co., Ltd.</a:t>
            </a:r>
          </a:p>
          <a:p>
            <a:pPr>
              <a:buNone/>
            </a:pPr>
            <a:r>
              <a:rPr lang="en-US" altLang="ko-KR" dirty="0" err="1" smtClean="0"/>
              <a:t>Hanwha</a:t>
            </a:r>
            <a:r>
              <a:rPr lang="en-US" altLang="ko-KR" dirty="0" smtClean="0"/>
              <a:t> Group</a:t>
            </a:r>
          </a:p>
          <a:p>
            <a:pPr>
              <a:buNone/>
            </a:pPr>
            <a:r>
              <a:rPr lang="en-US" altLang="ko-KR" dirty="0" smtClean="0"/>
              <a:t>Harvard University</a:t>
            </a:r>
          </a:p>
          <a:p>
            <a:pPr>
              <a:buNone/>
            </a:pPr>
            <a:r>
              <a:rPr lang="en-US" altLang="ko-KR" dirty="0" smtClean="0"/>
              <a:t>Henry Luce Foundation</a:t>
            </a:r>
          </a:p>
          <a:p>
            <a:pPr>
              <a:buNone/>
            </a:pPr>
            <a:r>
              <a:rPr lang="en-US" altLang="ko-KR" dirty="0" smtClean="0"/>
              <a:t>Himalayan Foundation</a:t>
            </a:r>
          </a:p>
          <a:p>
            <a:pPr>
              <a:buNone/>
            </a:pPr>
            <a:r>
              <a:rPr lang="en-US" altLang="ko-KR" dirty="0" smtClean="0"/>
              <a:t>Hyundai Group</a:t>
            </a:r>
          </a:p>
          <a:p>
            <a:pPr>
              <a:buNone/>
            </a:pPr>
            <a:r>
              <a:rPr lang="en-US" altLang="ko-KR" dirty="0" smtClean="0"/>
              <a:t>Hyundai Motor Company</a:t>
            </a:r>
          </a:p>
          <a:p>
            <a:pPr>
              <a:buNone/>
            </a:pPr>
            <a:r>
              <a:rPr lang="en-US" altLang="ko-KR" dirty="0" smtClean="0"/>
              <a:t>International Development Research Centre</a:t>
            </a:r>
          </a:p>
          <a:p>
            <a:pPr>
              <a:buNone/>
            </a:pPr>
            <a:r>
              <a:rPr lang="en-US" altLang="ko-KR" dirty="0" smtClean="0"/>
              <a:t>Issue Today</a:t>
            </a:r>
          </a:p>
          <a:p>
            <a:pPr>
              <a:buNone/>
            </a:pPr>
            <a:r>
              <a:rPr lang="en-US" altLang="ko-KR" dirty="0" err="1" smtClean="0"/>
              <a:t>JoongAng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Ilbo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err="1" smtClean="0"/>
              <a:t>JoongAng</a:t>
            </a:r>
            <a:r>
              <a:rPr lang="en-US" altLang="ko-KR" dirty="0" smtClean="0"/>
              <a:t> Sunday</a:t>
            </a:r>
          </a:p>
          <a:p>
            <a:pPr>
              <a:buNone/>
            </a:pPr>
            <a:r>
              <a:rPr lang="en-US" altLang="ko-KR" dirty="0" err="1" smtClean="0"/>
              <a:t>Joowon</a:t>
            </a:r>
            <a:r>
              <a:rPr lang="en-US" altLang="ko-KR" dirty="0" smtClean="0"/>
              <a:t> Industrial Co., Ltd.</a:t>
            </a:r>
          </a:p>
          <a:p>
            <a:pPr>
              <a:buNone/>
            </a:pPr>
            <a:r>
              <a:rPr lang="en-US" altLang="ko-KR" dirty="0" smtClean="0"/>
              <a:t>Korea Foundation</a:t>
            </a:r>
          </a:p>
          <a:p>
            <a:pPr>
              <a:buNone/>
            </a:pPr>
            <a:r>
              <a:rPr lang="en-US" altLang="ko-KR" dirty="0" smtClean="0"/>
              <a:t>Korea Institute for International Economic Policy</a:t>
            </a:r>
          </a:p>
          <a:p>
            <a:pPr>
              <a:buNone/>
            </a:pPr>
            <a:r>
              <a:rPr lang="en-US" altLang="ko-KR" dirty="0" smtClean="0"/>
              <a:t>Korea Labor Institute</a:t>
            </a:r>
          </a:p>
          <a:p>
            <a:pPr>
              <a:buNone/>
            </a:pPr>
            <a:r>
              <a:rPr lang="en-US" altLang="ko-KR" dirty="0" smtClean="0"/>
              <a:t>Korea Publication Ethics Commission</a:t>
            </a:r>
          </a:p>
          <a:p>
            <a:pPr>
              <a:buNone/>
            </a:pPr>
            <a:r>
              <a:rPr lang="en-US" altLang="ko-KR" dirty="0" smtClean="0"/>
              <a:t>Korea Tourism Organization</a:t>
            </a:r>
          </a:p>
          <a:p>
            <a:pPr>
              <a:buNone/>
            </a:pPr>
            <a:r>
              <a:rPr lang="en-US" altLang="ko-KR" dirty="0" smtClean="0"/>
              <a:t>Korea University</a:t>
            </a:r>
          </a:p>
          <a:p>
            <a:pPr>
              <a:buNone/>
            </a:pPr>
            <a:r>
              <a:rPr lang="en-US" altLang="ko-KR" dirty="0" smtClean="0"/>
              <a:t>Korean-American Association</a:t>
            </a:r>
          </a:p>
          <a:p>
            <a:pPr>
              <a:buNone/>
            </a:pPr>
            <a:r>
              <a:rPr lang="en-US" altLang="ko-KR" dirty="0" smtClean="0"/>
              <a:t>MacArthur Foundation</a:t>
            </a:r>
          </a:p>
          <a:p>
            <a:pPr>
              <a:buNone/>
            </a:pPr>
            <a:r>
              <a:rPr lang="en-US" altLang="ko-KR" dirty="0" smtClean="0"/>
              <a:t>Media </a:t>
            </a:r>
            <a:r>
              <a:rPr lang="en-US" altLang="ko-KR" dirty="0" err="1" smtClean="0"/>
              <a:t>Daum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Ministry of Culture, Sports and Tourism, Republic of Korea</a:t>
            </a:r>
          </a:p>
          <a:p>
            <a:pPr>
              <a:buNone/>
            </a:pPr>
            <a:r>
              <a:rPr lang="en-US" altLang="ko-KR" dirty="0" smtClean="0"/>
              <a:t>Ministry of Foreign Affairs and Trade, Republic of Korea</a:t>
            </a:r>
          </a:p>
          <a:p>
            <a:pPr>
              <a:buNone/>
            </a:pPr>
            <a:r>
              <a:rPr lang="en-US" altLang="ko-KR" dirty="0" smtClean="0"/>
              <a:t>Ministry of National Defense, Republic of Korea</a:t>
            </a:r>
          </a:p>
          <a:p>
            <a:pPr>
              <a:buNone/>
            </a:pPr>
            <a:r>
              <a:rPr lang="en-US" altLang="ko-KR" dirty="0" smtClean="0"/>
              <a:t>Ministry of Strategy and Finance, Republic of Korea</a:t>
            </a:r>
          </a:p>
          <a:p>
            <a:pPr>
              <a:buNone/>
            </a:pPr>
            <a:r>
              <a:rPr lang="en-US" altLang="ko-KR" dirty="0" smtClean="0"/>
              <a:t>Ministry of Unification, Republic of Korea</a:t>
            </a:r>
          </a:p>
          <a:p>
            <a:pPr>
              <a:buNone/>
            </a:pPr>
            <a:r>
              <a:rPr lang="en-US" altLang="ko-KR" dirty="0" smtClean="0"/>
              <a:t>MK Business News</a:t>
            </a:r>
          </a:p>
          <a:p>
            <a:pPr>
              <a:buNone/>
            </a:pPr>
            <a:r>
              <a:rPr lang="en-US" altLang="ko-KR" dirty="0" err="1" smtClean="0"/>
              <a:t>Nanam</a:t>
            </a:r>
            <a:r>
              <a:rPr lang="en-US" altLang="ko-KR" dirty="0" smtClean="0"/>
              <a:t> Publishing House</a:t>
            </a:r>
          </a:p>
          <a:p>
            <a:pPr>
              <a:buNone/>
            </a:pPr>
            <a:r>
              <a:rPr lang="en-US" altLang="ko-KR" dirty="0" smtClean="0"/>
              <a:t>National Election Commission, Republic of Korea</a:t>
            </a:r>
          </a:p>
          <a:p>
            <a:pPr>
              <a:buNone/>
            </a:pPr>
            <a:r>
              <a:rPr lang="en-US" altLang="ko-KR" dirty="0" smtClean="0"/>
              <a:t>National Research Council for Economics,</a:t>
            </a:r>
          </a:p>
          <a:p>
            <a:pPr>
              <a:buNone/>
            </a:pPr>
            <a:r>
              <a:rPr lang="en-US" altLang="ko-KR" dirty="0" smtClean="0"/>
              <a:t>Humanities and Social Sciences</a:t>
            </a:r>
          </a:p>
          <a:p>
            <a:pPr>
              <a:buNone/>
            </a:pPr>
            <a:r>
              <a:rPr lang="en-US" altLang="ko-KR" dirty="0" smtClean="0"/>
              <a:t>National Research Foundation of Korea</a:t>
            </a:r>
          </a:p>
          <a:p>
            <a:pPr>
              <a:buNone/>
            </a:pPr>
            <a:r>
              <a:rPr lang="en-US" altLang="ko-KR" dirty="0" smtClean="0"/>
              <a:t>Next</a:t>
            </a:r>
          </a:p>
          <a:p>
            <a:pPr>
              <a:buNone/>
            </a:pPr>
            <a:r>
              <a:rPr lang="en-US" altLang="ko-KR" dirty="0" err="1" smtClean="0"/>
              <a:t>Nongshim</a:t>
            </a:r>
            <a:r>
              <a:rPr lang="en-US" altLang="ko-KR" dirty="0" smtClean="0"/>
              <a:t> Co., Ltd.</a:t>
            </a:r>
          </a:p>
          <a:p>
            <a:pPr>
              <a:buNone/>
            </a:pPr>
            <a:r>
              <a:rPr lang="en-US" altLang="ko-KR" dirty="0" smtClean="0"/>
              <a:t>Northeast Asian History Foundation</a:t>
            </a:r>
          </a:p>
          <a:p>
            <a:pPr>
              <a:buNone/>
            </a:pPr>
            <a:r>
              <a:rPr lang="en-US" altLang="ko-KR" dirty="0" smtClean="0"/>
              <a:t>Office of Minister of Special Affairs, Republic of Korea</a:t>
            </a:r>
          </a:p>
          <a:p>
            <a:pPr>
              <a:buNone/>
            </a:pPr>
            <a:r>
              <a:rPr lang="en-US" altLang="ko-KR" dirty="0" smtClean="0"/>
              <a:t>Office of the President, Republic of Korea</a:t>
            </a:r>
          </a:p>
          <a:p>
            <a:pPr>
              <a:buNone/>
            </a:pPr>
            <a:r>
              <a:rPr lang="en-US" altLang="ko-KR" dirty="0" smtClean="0"/>
              <a:t>Peace and Democracy Institute, Korea University</a:t>
            </a:r>
          </a:p>
          <a:p>
            <a:pPr>
              <a:buNone/>
            </a:pPr>
            <a:r>
              <a:rPr lang="en-US" altLang="ko-KR" dirty="0" smtClean="0"/>
              <a:t>POSCO</a:t>
            </a:r>
          </a:p>
          <a:p>
            <a:pPr>
              <a:buNone/>
            </a:pPr>
            <a:r>
              <a:rPr lang="en-US" altLang="ko-KR" dirty="0" smtClean="0"/>
              <a:t>Presidential Council for Future and Vision</a:t>
            </a:r>
          </a:p>
          <a:p>
            <a:pPr marL="536575">
              <a:buNone/>
            </a:pPr>
            <a:r>
              <a:rPr lang="en-US" altLang="ko-KR" dirty="0" err="1" smtClean="0"/>
              <a:t>Pyeongtaek</a:t>
            </a:r>
            <a:r>
              <a:rPr lang="en-US" altLang="ko-KR" dirty="0" smtClean="0"/>
              <a:t> City</a:t>
            </a:r>
          </a:p>
          <a:p>
            <a:pPr marL="536575">
              <a:buNone/>
            </a:pPr>
            <a:r>
              <a:rPr lang="en-US" altLang="ko-KR" dirty="0" smtClean="0"/>
              <a:t>Samsung Electronics Co., Ltd.</a:t>
            </a:r>
          </a:p>
          <a:p>
            <a:pPr marL="536575">
              <a:buNone/>
            </a:pPr>
            <a:r>
              <a:rPr lang="en-US" altLang="ko-KR" dirty="0" err="1" smtClean="0"/>
              <a:t>Samyang</a:t>
            </a:r>
            <a:r>
              <a:rPr lang="en-US" altLang="ko-KR" dirty="0" smtClean="0"/>
              <a:t> Holdings Corporation</a:t>
            </a:r>
          </a:p>
          <a:p>
            <a:pPr marL="536575">
              <a:buNone/>
            </a:pPr>
            <a:r>
              <a:rPr lang="en-US" altLang="ko-KR" dirty="0" err="1" smtClean="0"/>
              <a:t>Seoam</a:t>
            </a:r>
            <a:r>
              <a:rPr lang="en-US" altLang="ko-KR" dirty="0" smtClean="0"/>
              <a:t> Scholarship Foundation</a:t>
            </a:r>
          </a:p>
          <a:p>
            <a:pPr marL="536575">
              <a:buNone/>
            </a:pPr>
            <a:r>
              <a:rPr lang="en-US" altLang="ko-KR" dirty="0" smtClean="0"/>
              <a:t>Seoul Broadcasting System</a:t>
            </a:r>
          </a:p>
          <a:p>
            <a:pPr marL="536575">
              <a:buNone/>
            </a:pPr>
            <a:r>
              <a:rPr lang="en-US" altLang="ko-KR" dirty="0" smtClean="0"/>
              <a:t>The Asia Foundation</a:t>
            </a:r>
          </a:p>
          <a:p>
            <a:pPr marL="536575">
              <a:buNone/>
            </a:pPr>
            <a:r>
              <a:rPr lang="en-US" altLang="ko-KR" dirty="0" smtClean="0"/>
              <a:t>The </a:t>
            </a:r>
            <a:r>
              <a:rPr lang="en-US" altLang="ko-KR" dirty="0" err="1" smtClean="0"/>
              <a:t>Chosunilbo</a:t>
            </a:r>
            <a:endParaRPr lang="en-US" altLang="ko-KR" dirty="0" smtClean="0"/>
          </a:p>
          <a:p>
            <a:pPr marL="536575">
              <a:buNone/>
            </a:pPr>
            <a:r>
              <a:rPr lang="en-US" altLang="ko-KR" dirty="0" smtClean="0"/>
              <a:t>The Gorbachev Foundation of North America</a:t>
            </a:r>
          </a:p>
          <a:p>
            <a:pPr marL="536575">
              <a:buNone/>
            </a:pPr>
            <a:r>
              <a:rPr lang="en-US" altLang="ko-KR" dirty="0" smtClean="0"/>
              <a:t>The Japan Foundation</a:t>
            </a:r>
          </a:p>
          <a:p>
            <a:pPr marL="536575">
              <a:buNone/>
            </a:pPr>
            <a:r>
              <a:rPr lang="en-US" altLang="ko-KR" dirty="0" smtClean="0"/>
              <a:t>The Korea Chamber of Commerce and Industry</a:t>
            </a:r>
          </a:p>
          <a:p>
            <a:pPr marL="536575">
              <a:buNone/>
            </a:pPr>
            <a:r>
              <a:rPr lang="en-US" altLang="ko-KR" dirty="0" smtClean="0"/>
              <a:t>The </a:t>
            </a:r>
            <a:r>
              <a:rPr lang="en-US" altLang="ko-KR" dirty="0" err="1" smtClean="0"/>
              <a:t>Kyunghyang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Shinmun</a:t>
            </a:r>
            <a:endParaRPr lang="en-US" altLang="ko-KR" dirty="0" smtClean="0"/>
          </a:p>
          <a:p>
            <a:pPr marL="536575">
              <a:buNone/>
            </a:pPr>
            <a:r>
              <a:rPr lang="en-US" altLang="ko-KR" dirty="0" smtClean="0"/>
              <a:t>The Maureen and Mike Mansfield Foundation</a:t>
            </a:r>
          </a:p>
          <a:p>
            <a:pPr marL="536575">
              <a:buNone/>
            </a:pPr>
            <a:r>
              <a:rPr lang="en-US" altLang="ko-KR" dirty="0" smtClean="0"/>
              <a:t>The National Assembly of the Republic of Korea</a:t>
            </a:r>
          </a:p>
          <a:p>
            <a:pPr marL="536575">
              <a:buNone/>
            </a:pPr>
            <a:r>
              <a:rPr lang="en-US" altLang="ko-KR" dirty="0" smtClean="0"/>
              <a:t>The </a:t>
            </a:r>
            <a:r>
              <a:rPr lang="en-US" altLang="ko-KR" dirty="0" err="1" smtClean="0"/>
              <a:t>Yumin</a:t>
            </a:r>
            <a:r>
              <a:rPr lang="en-US" altLang="ko-KR" dirty="0" smtClean="0"/>
              <a:t> Cultural Foundation</a:t>
            </a:r>
          </a:p>
          <a:p>
            <a:pPr marL="536575">
              <a:buNone/>
            </a:pPr>
            <a:r>
              <a:rPr lang="en-US" altLang="ko-KR" dirty="0" smtClean="0"/>
              <a:t>University of California, San Diego</a:t>
            </a:r>
          </a:p>
          <a:p>
            <a:pPr marL="536575">
              <a:buNone/>
            </a:pPr>
            <a:r>
              <a:rPr lang="en-US" altLang="ko-KR" dirty="0" smtClean="0"/>
              <a:t>Woori Home Shopping Co., Ltd.</a:t>
            </a:r>
          </a:p>
          <a:p>
            <a:pPr marL="536575">
              <a:buNone/>
            </a:pPr>
            <a:r>
              <a:rPr lang="en-US" altLang="ko-KR" dirty="0" smtClean="0"/>
              <a:t>World Public Opinion</a:t>
            </a:r>
          </a:p>
          <a:p>
            <a:pPr marL="536575">
              <a:buNone/>
            </a:pPr>
            <a:r>
              <a:rPr lang="en-US" altLang="ko-KR" dirty="0" smtClean="0"/>
              <a:t>YBM/Korea International School	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Organizational Structure</a:t>
            </a:r>
            <a:endParaRPr lang="ko-KR" altLang="en-US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Mission Statement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 marL="84138" indent="0">
              <a:buNone/>
            </a:pPr>
            <a:r>
              <a:rPr lang="en-US" altLang="ko-KR" i="1" dirty="0" smtClean="0">
                <a:solidFill>
                  <a:schemeClr val="bg2">
                    <a:lumMod val="75000"/>
                  </a:schemeClr>
                </a:solidFill>
              </a:rPr>
              <a:t>“The East Asia Institute (EAI) is a nonprofit research institution based in Seoul, South Korea, that provides creative policy alternatives and promotes liberal values.”</a:t>
            </a:r>
          </a:p>
          <a:p>
            <a:endParaRPr lang="en-US" altLang="ko-KR" sz="2900" i="1" dirty="0" smtClean="0"/>
          </a:p>
          <a:p>
            <a:r>
              <a:rPr lang="en-US" altLang="ko-KR" sz="2900" i="1" dirty="0" smtClean="0"/>
              <a:t>Promote liberal democracies that respect civil rights and human dignity </a:t>
            </a:r>
          </a:p>
          <a:p>
            <a:r>
              <a:rPr lang="en-US" altLang="ko-KR" sz="2900" i="1" dirty="0" smtClean="0"/>
              <a:t>Contribute to the peace and prosperity of the international community, based on liberal democracy, a market-oriented economy, and open societies</a:t>
            </a:r>
          </a:p>
          <a:p>
            <a:r>
              <a:rPr lang="en-US" altLang="ko-KR" sz="2900" i="1" dirty="0" smtClean="0"/>
              <a:t>Propose policy recommendations to construct a democratic community and realize a peaceful East Asia</a:t>
            </a:r>
          </a:p>
          <a:p>
            <a:r>
              <a:rPr lang="en-US" altLang="ko-KR" sz="2900" i="1" dirty="0" smtClean="0"/>
              <a:t>Provide good ideas for South Korea’s domestic and foreign affairs</a:t>
            </a:r>
          </a:p>
          <a:p>
            <a:r>
              <a:rPr lang="en-US" altLang="ko-KR" sz="2900" i="1" dirty="0" smtClean="0"/>
              <a:t>Nurture future leaders </a:t>
            </a:r>
          </a:p>
          <a:p>
            <a:r>
              <a:rPr lang="en-US" altLang="ko-KR" sz="2900" i="1" dirty="0" smtClean="0"/>
              <a:t>Construct a knowledge-net for a better world in the belief that good ideas can change the world </a:t>
            </a:r>
          </a:p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사다리꼴 20"/>
          <p:cNvSpPr/>
          <p:nvPr/>
        </p:nvSpPr>
        <p:spPr>
          <a:xfrm rot="16200000">
            <a:off x="1879939" y="1185467"/>
            <a:ext cx="4405506" cy="4579016"/>
          </a:xfrm>
          <a:prstGeom prst="trapezoid">
            <a:avLst>
              <a:gd name="adj" fmla="val 28315"/>
            </a:avLst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2" name="차트 21"/>
          <p:cNvGraphicFramePr/>
          <p:nvPr/>
        </p:nvGraphicFramePr>
        <p:xfrm>
          <a:off x="0" y="2348880"/>
          <a:ext cx="4552952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First 10 Years of EAI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395536" y="6125976"/>
            <a:ext cx="8229600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800" dirty="0" smtClean="0"/>
              <a:t>Total Operating Expenditure </a:t>
            </a:r>
            <a:endParaRPr lang="ko-KR" altLang="en-US" sz="2800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/>
          </a:p>
        </p:txBody>
      </p:sp>
      <p:sp>
        <p:nvSpPr>
          <p:cNvPr id="12" name="타원 11"/>
          <p:cNvSpPr/>
          <p:nvPr/>
        </p:nvSpPr>
        <p:spPr>
          <a:xfrm>
            <a:off x="5959816" y="3073437"/>
            <a:ext cx="792088" cy="748283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2011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449344" y="3165169"/>
            <a:ext cx="648072" cy="64671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2003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graphicFrame>
        <p:nvGraphicFramePr>
          <p:cNvPr id="8" name="차트 7"/>
          <p:cNvGraphicFramePr/>
          <p:nvPr/>
        </p:nvGraphicFramePr>
        <p:xfrm>
          <a:off x="2987824" y="908720"/>
          <a:ext cx="7381875" cy="544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타원 10"/>
          <p:cNvSpPr/>
          <p:nvPr/>
        </p:nvSpPr>
        <p:spPr>
          <a:xfrm>
            <a:off x="5982664" y="3029632"/>
            <a:ext cx="792088" cy="792088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2011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First 10 Years of EAI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395536" y="5949280"/>
            <a:ext cx="8229600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800" dirty="0" smtClean="0"/>
              <a:t>EAI Publications</a:t>
            </a:r>
            <a:endParaRPr lang="ko-KR" altLang="en-US" sz="2800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/>
          </a:p>
        </p:txBody>
      </p:sp>
      <p:graphicFrame>
        <p:nvGraphicFramePr>
          <p:cNvPr id="8" name="차트 7"/>
          <p:cNvGraphicFramePr/>
          <p:nvPr/>
        </p:nvGraphicFramePr>
        <p:xfrm>
          <a:off x="755576" y="1556792"/>
          <a:ext cx="7962900" cy="3943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슬라이드 번호 개체 틀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First 10 Years of EAI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3845023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>
                <a:solidFill>
                  <a:schemeClr val="bg2">
                    <a:lumMod val="75000"/>
                  </a:schemeClr>
                </a:solidFill>
              </a:rPr>
              <a:t>Important EAI moments</a:t>
            </a:r>
          </a:p>
          <a:p>
            <a:pPr lvl="1"/>
            <a:r>
              <a:rPr lang="en-US" altLang="ko-KR" dirty="0" smtClean="0"/>
              <a:t>Publication Milestones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2002: First book published: </a:t>
            </a:r>
            <a:r>
              <a:rPr lang="en-US" altLang="ko-KR" i="1" dirty="0" smtClean="0"/>
              <a:t>The Presidency in Korea</a:t>
            </a:r>
            <a:r>
              <a:rPr lang="en-US" altLang="ko-KR" dirty="0" smtClean="0"/>
              <a:t>, Volumes I and II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2008: </a:t>
            </a:r>
            <a:r>
              <a:rPr lang="en-US" altLang="ko-KR" i="1" dirty="0" smtClean="0"/>
              <a:t>The Journal of East Asian Studies</a:t>
            </a:r>
            <a:r>
              <a:rPr lang="en-US" altLang="ko-KR" dirty="0" smtClean="0"/>
              <a:t> (</a:t>
            </a:r>
            <a:r>
              <a:rPr lang="en-US" altLang="ko-KR" i="1" dirty="0" smtClean="0"/>
              <a:t>JEAS</a:t>
            </a:r>
            <a:r>
              <a:rPr lang="en-US" altLang="ko-KR" dirty="0" smtClean="0"/>
              <a:t>) indexed by the Social Sciences Citation Index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2008 - 2012: Seven EAI books win “Outstanding Scholastic Book” in social sciences awarded by the South Korean Ministry of Culture, Sports and Tourism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 smtClean="0"/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448" y="5374192"/>
            <a:ext cx="763200" cy="10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://www.eai.or.kr/data/bbs/kor_book/2009052117235935.bmp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374192"/>
            <a:ext cx="763200" cy="1094400"/>
          </a:xfrm>
          <a:prstGeom prst="rect">
            <a:avLst/>
          </a:prstGeom>
          <a:noFill/>
        </p:spPr>
      </p:pic>
      <p:pic>
        <p:nvPicPr>
          <p:cNvPr id="1031" name="Picture 7" descr="http://www.eai.or.kr/data/bbs/kor_book/2009051915372213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3352" y="5374192"/>
            <a:ext cx="763200" cy="1094400"/>
          </a:xfrm>
          <a:prstGeom prst="rect">
            <a:avLst/>
          </a:prstGeom>
          <a:noFill/>
        </p:spPr>
      </p:pic>
      <p:pic>
        <p:nvPicPr>
          <p:cNvPr id="1033" name="Picture 9" descr="http://www.eai.or.kr/data/bbs/kor_book/2009051914244864.jp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6256" y="5374192"/>
            <a:ext cx="763200" cy="1094400"/>
          </a:xfrm>
          <a:prstGeom prst="rect">
            <a:avLst/>
          </a:prstGeom>
          <a:noFill/>
        </p:spPr>
      </p:pic>
      <p:pic>
        <p:nvPicPr>
          <p:cNvPr id="1035" name="Picture 11" descr="http://www.eai.or.kr/data/bbs/kor_book/2010111612301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19160" y="5373216"/>
            <a:ext cx="762000" cy="1095376"/>
          </a:xfrm>
          <a:prstGeom prst="rect">
            <a:avLst/>
          </a:prstGeom>
          <a:noFill/>
        </p:spPr>
      </p:pic>
      <p:pic>
        <p:nvPicPr>
          <p:cNvPr id="1037" name="Picture 13" descr="http://www.eai.or.kr/data/bbs/kor_book/201012031332201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0864" y="5373216"/>
            <a:ext cx="762000" cy="1095376"/>
          </a:xfrm>
          <a:prstGeom prst="rect">
            <a:avLst/>
          </a:prstGeom>
          <a:noFill/>
        </p:spPr>
      </p:pic>
      <p:pic>
        <p:nvPicPr>
          <p:cNvPr id="1039" name="Picture 15" descr="http://www.eai.or.kr/data/bbs/kor_book/20111212143327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42568" y="5382742"/>
            <a:ext cx="762000" cy="1085850"/>
          </a:xfrm>
          <a:prstGeom prst="rect">
            <a:avLst/>
          </a:prstGeom>
          <a:noFill/>
        </p:spPr>
      </p:pic>
      <p:pic>
        <p:nvPicPr>
          <p:cNvPr id="1041" name="Picture 17" descr="http://www.eai.or.kr/data/bbs/kor_book/20111007924366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04272" y="5382742"/>
            <a:ext cx="762000" cy="1085850"/>
          </a:xfrm>
          <a:prstGeom prst="rect">
            <a:avLst/>
          </a:prstGeom>
          <a:noFill/>
        </p:spPr>
      </p:pic>
      <p:pic>
        <p:nvPicPr>
          <p:cNvPr id="1043" name="Picture 19" descr="http://www.eai.or.kr/data/bbs/kor_book/20110427121553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65976" y="5382742"/>
            <a:ext cx="762000" cy="1085850"/>
          </a:xfrm>
          <a:prstGeom prst="rect">
            <a:avLst/>
          </a:prstGeom>
          <a:noFill/>
        </p:spPr>
      </p:pic>
      <p:sp>
        <p:nvSpPr>
          <p:cNvPr id="14" name="슬라이드 번호 개체 틀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First 10 Years of EAI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340769"/>
            <a:ext cx="8229600" cy="42484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>
                <a:solidFill>
                  <a:schemeClr val="bg2">
                    <a:lumMod val="75000"/>
                  </a:schemeClr>
                </a:solidFill>
              </a:rPr>
              <a:t>Important EAI moments</a:t>
            </a:r>
          </a:p>
          <a:p>
            <a:pPr lvl="1"/>
            <a:r>
              <a:rPr lang="en-US" altLang="ko-KR" dirty="0" smtClean="0"/>
              <a:t>Funding Milestones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2005: The Henry Luce Foundation funds the EAI Fellows Program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2009: Selected to be a core institution of the MacArthur Foundation’s Asia Security Initiative </a:t>
            </a:r>
          </a:p>
          <a:p>
            <a:pPr lvl="1"/>
            <a:r>
              <a:rPr lang="en-US" altLang="ko-KR" dirty="0" smtClean="0"/>
              <a:t>Policy Impact Milestones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spc="-50" dirty="0" smtClean="0"/>
              <a:t>2011: The South Korean Ministry of Foreign Affairs and Trade officially adopts EAI’s concept of “complex diplomacy”</a:t>
            </a:r>
            <a:r>
              <a:rPr lang="en-US" altLang="ko-KR" dirty="0" smtClean="0"/>
              <a:t> 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ko-KR" dirty="0" smtClean="0"/>
              <a:t>2013: EAI President Sook-Jong Lee and Chairman Young-sun Ha named to South Korean President Park </a:t>
            </a:r>
            <a:r>
              <a:rPr lang="en-US" altLang="ko-KR" dirty="0" err="1" smtClean="0"/>
              <a:t>Geun-hye’s</a:t>
            </a:r>
            <a:r>
              <a:rPr lang="en-US" altLang="ko-KR" dirty="0" smtClean="0"/>
              <a:t> National Security Advisory Panel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 smtClean="0"/>
          </a:p>
        </p:txBody>
      </p:sp>
      <p:pic>
        <p:nvPicPr>
          <p:cNvPr id="205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5333460"/>
            <a:ext cx="1935113" cy="13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333460"/>
            <a:ext cx="1936800" cy="13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5916" y="5333460"/>
            <a:ext cx="1936800" cy="13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EAI by the Numbers 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340769"/>
            <a:ext cx="8229600" cy="4968551"/>
          </a:xfrm>
        </p:spPr>
        <p:txBody>
          <a:bodyPr>
            <a:normAutofit fontScale="70000" lnSpcReduction="20000"/>
          </a:bodyPr>
          <a:lstStyle/>
          <a:p>
            <a:pPr marL="271463" lvl="1" indent="0">
              <a:lnSpc>
                <a:spcPts val="2800"/>
              </a:lnSpc>
              <a:buNone/>
            </a:pPr>
            <a:r>
              <a:rPr lang="en-US" altLang="ko-KR" dirty="0" smtClean="0">
                <a:latin typeface="Candara" pitchFamily="34" charset="0"/>
              </a:rPr>
              <a:t>From </a:t>
            </a:r>
            <a:r>
              <a:rPr lang="en-US" altLang="ko-KR" dirty="0">
                <a:latin typeface="Candara" pitchFamily="34" charset="0"/>
              </a:rPr>
              <a:t>2012 to 2013, EAI organized a total of </a:t>
            </a:r>
            <a:r>
              <a:rPr lang="en-US" altLang="ko-KR" sz="46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466</a:t>
            </a:r>
            <a:r>
              <a:rPr lang="en-US" altLang="ko-KR" dirty="0">
                <a:latin typeface="Candara" pitchFamily="34" charset="0"/>
              </a:rPr>
              <a:t> events. Over</a:t>
            </a:r>
            <a:r>
              <a:rPr lang="en-US" altLang="ko-KR" sz="40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 </a:t>
            </a:r>
            <a:r>
              <a:rPr lang="en-US" altLang="ko-KR" sz="46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1,432</a:t>
            </a:r>
            <a:r>
              <a:rPr lang="en-US" altLang="ko-KR" sz="40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 </a:t>
            </a:r>
            <a:r>
              <a:rPr lang="en-US" altLang="ko-KR" dirty="0">
                <a:latin typeface="Candara" pitchFamily="34" charset="0"/>
              </a:rPr>
              <a:t>experts participated in EAI research activities, and EAI research outcomes culminated in the publication of </a:t>
            </a:r>
            <a:r>
              <a:rPr lang="en-US" altLang="ko-KR" sz="46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10</a:t>
            </a:r>
            <a:r>
              <a:rPr lang="en-US" altLang="ko-KR" dirty="0">
                <a:latin typeface="Candara" pitchFamily="34" charset="0"/>
              </a:rPr>
              <a:t> books. EAI has worked toward spreading knowledge across the globe by publishing </a:t>
            </a:r>
            <a:r>
              <a:rPr lang="en-US" altLang="ko-KR" sz="46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121</a:t>
            </a:r>
            <a:r>
              <a:rPr lang="en-US" altLang="ko-KR" sz="40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 </a:t>
            </a:r>
            <a:r>
              <a:rPr lang="en-US" altLang="ko-KR" dirty="0">
                <a:latin typeface="Candara" pitchFamily="34" charset="0"/>
              </a:rPr>
              <a:t>reports in Korean and </a:t>
            </a:r>
            <a:r>
              <a:rPr lang="en-US" altLang="ko-KR" sz="46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114</a:t>
            </a:r>
            <a:r>
              <a:rPr lang="en-US" altLang="ko-KR" dirty="0">
                <a:latin typeface="Candara" pitchFamily="34" charset="0"/>
              </a:rPr>
              <a:t> reports in English and Chinese in that time. A total of </a:t>
            </a:r>
            <a:r>
              <a:rPr lang="en-US" altLang="ko-KR" sz="46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154,060</a:t>
            </a:r>
            <a:r>
              <a:rPr lang="en-US" altLang="ko-KR" dirty="0">
                <a:latin typeface="Candara" pitchFamily="34" charset="0"/>
              </a:rPr>
              <a:t> visitors navigated the EAI homepage and page views exceeded more than </a:t>
            </a:r>
            <a:r>
              <a:rPr lang="en-US" altLang="ko-KR" sz="46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794,100</a:t>
            </a:r>
            <a:r>
              <a:rPr lang="en-US" altLang="ko-KR" sz="4000" dirty="0">
                <a:latin typeface="Candara" pitchFamily="34" charset="0"/>
              </a:rPr>
              <a:t> </a:t>
            </a:r>
            <a:r>
              <a:rPr lang="en-US" altLang="ko-KR" dirty="0">
                <a:latin typeface="Candara" pitchFamily="34" charset="0"/>
              </a:rPr>
              <a:t>clicks. EAI strives to produce knowledge needed by the public in a timely manner. During the last two years, EAI research products were featured in the Korean media </a:t>
            </a:r>
            <a:r>
              <a:rPr lang="en-US" altLang="ko-KR" sz="46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666</a:t>
            </a:r>
            <a:r>
              <a:rPr lang="en-US" altLang="ko-KR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 </a:t>
            </a:r>
            <a:r>
              <a:rPr lang="en-US" altLang="ko-KR" dirty="0">
                <a:latin typeface="Candara" pitchFamily="34" charset="0"/>
              </a:rPr>
              <a:t>times and in foreign media </a:t>
            </a:r>
            <a:r>
              <a:rPr lang="en-US" altLang="ko-KR" sz="4600" dirty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83</a:t>
            </a:r>
            <a:r>
              <a:rPr lang="en-US" altLang="ko-KR" dirty="0">
                <a:latin typeface="Candara" pitchFamily="34" charset="0"/>
              </a:rPr>
              <a:t> times. EAI’s Twitter followers have grown to more than </a:t>
            </a:r>
            <a:r>
              <a:rPr lang="en-US" altLang="ko-KR" sz="4600" dirty="0" smtClean="0">
                <a:solidFill>
                  <a:schemeClr val="bg2">
                    <a:lumMod val="75000"/>
                  </a:schemeClr>
                </a:solidFill>
                <a:latin typeface="Candara" pitchFamily="34" charset="0"/>
              </a:rPr>
              <a:t>10,013</a:t>
            </a:r>
            <a:r>
              <a:rPr lang="en-US" altLang="ko-KR" dirty="0" smtClean="0">
                <a:latin typeface="Candara" pitchFamily="34" charset="0"/>
              </a:rPr>
              <a:t>. </a:t>
            </a:r>
            <a:r>
              <a:rPr lang="en-US" altLang="ko-KR" dirty="0">
                <a:latin typeface="Candara" pitchFamily="34" charset="0"/>
              </a:rPr>
              <a:t>With the belief that good ideas can change the world, EAI stays true to development, dissemination, and proliferation of knowledge.</a:t>
            </a:r>
            <a:endParaRPr lang="en-US" altLang="ko-KR" dirty="0" smtClean="0">
              <a:solidFill>
                <a:schemeClr val="accent2">
                  <a:lumMod val="60000"/>
                  <a:lumOff val="40000"/>
                </a:schemeClr>
              </a:solidFill>
              <a:latin typeface="Candara" pitchFamily="34" charset="0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Performance</a:t>
            </a:r>
            <a:br>
              <a:rPr lang="en-US" altLang="ko-KR" dirty="0" smtClean="0"/>
            </a:br>
            <a:r>
              <a:rPr lang="en-US" altLang="ko-KR" sz="4000" i="1" dirty="0" smtClean="0"/>
              <a:t>Rankings</a:t>
            </a:r>
            <a:endParaRPr lang="ko-KR" altLang="en-US" sz="4000" i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628801"/>
            <a:ext cx="8229600" cy="4680519"/>
          </a:xfrm>
        </p:spPr>
        <p:txBody>
          <a:bodyPr>
            <a:normAutofit/>
          </a:bodyPr>
          <a:lstStyle/>
          <a:p>
            <a:r>
              <a:rPr lang="en-US" altLang="ko-KR" sz="3000" dirty="0" smtClean="0">
                <a:solidFill>
                  <a:schemeClr val="bg2">
                    <a:lumMod val="75000"/>
                  </a:schemeClr>
                </a:solidFill>
              </a:rPr>
              <a:t>EAI’s Place among Its Peers</a:t>
            </a:r>
            <a:endParaRPr lang="en-US" altLang="ko-KR" sz="3000" dirty="0" smtClean="0"/>
          </a:p>
          <a:p>
            <a:pPr lvl="1"/>
            <a:r>
              <a:rPr lang="en-US" altLang="ko-KR" sz="2600" dirty="0" smtClean="0"/>
              <a:t>Ranked #25 among security and international affairs think tanks around the world</a:t>
            </a:r>
          </a:p>
          <a:p>
            <a:pPr lvl="1"/>
            <a:r>
              <a:rPr lang="en-US" altLang="ko-KR" sz="2600" dirty="0" smtClean="0"/>
              <a:t>Rated #17 among all think tanks in China, India, Japan, and South Korea</a:t>
            </a:r>
          </a:p>
          <a:p>
            <a:pPr lvl="1"/>
            <a:r>
              <a:rPr lang="en-US" altLang="ko-KR" sz="2600" dirty="0" smtClean="0"/>
              <a:t>Named #65 among all worldwide think tanks</a:t>
            </a:r>
          </a:p>
          <a:p>
            <a:pPr lvl="1"/>
            <a:r>
              <a:rPr lang="en-US" altLang="ko-KR" sz="2600" dirty="0" smtClean="0"/>
              <a:t>Placed #49 among think tanks with outstanding policy-oriented research programs</a:t>
            </a:r>
          </a:p>
          <a:p>
            <a:pPr lvl="1">
              <a:buNone/>
            </a:pPr>
            <a:endParaRPr lang="en-US" altLang="ko-KR" sz="2200" dirty="0" smtClean="0">
              <a:solidFill>
                <a:schemeClr val="tx1">
                  <a:lumMod val="85000"/>
                </a:schemeClr>
              </a:solidFill>
            </a:endParaRPr>
          </a:p>
          <a:p>
            <a:pPr lvl="1">
              <a:buNone/>
            </a:pPr>
            <a:r>
              <a:rPr lang="en-US" altLang="ko-KR" sz="1800" dirty="0" smtClean="0">
                <a:solidFill>
                  <a:schemeClr val="tx1">
                    <a:lumMod val="50000"/>
                  </a:schemeClr>
                </a:solidFill>
              </a:rPr>
              <a:t>* Source: “2012 Global Go-To Think Tank Index Rankings” by the TTCSP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dirty="0" smtClean="0"/>
              <a:t>What Is EAI?</a:t>
            </a:r>
            <a:endParaRPr lang="ko-KR" altLang="en-US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9759D-896D-4DE5-A58B-EC83491FD233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3">
      <a:majorFont>
        <a:latin typeface="Candara"/>
        <a:ea typeface="맑은 고딕"/>
        <a:cs typeface=""/>
      </a:majorFont>
      <a:minorFont>
        <a:latin typeface="Candar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2150</Words>
  <Application>Microsoft Macintosh PowerPoint</Application>
  <PresentationFormat>On-screen Show (4:3)</PresentationFormat>
  <Paragraphs>306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테마</vt:lpstr>
      <vt:lpstr>Knowledge-Net for a Better World </vt:lpstr>
      <vt:lpstr>– Mission Statement – First 10 Years of EAI – EAI by the Numbers  – Performance</vt:lpstr>
      <vt:lpstr>Mission Statement</vt:lpstr>
      <vt:lpstr>First 10 Years of EAI</vt:lpstr>
      <vt:lpstr>First 10 Years of EAI</vt:lpstr>
      <vt:lpstr>First 10 Years of EAI</vt:lpstr>
      <vt:lpstr>First 10 Years of EAI</vt:lpstr>
      <vt:lpstr>EAI by the Numbers  </vt:lpstr>
      <vt:lpstr>Performance Rankings</vt:lpstr>
      <vt:lpstr>Performance Policy Impact</vt:lpstr>
      <vt:lpstr>Performance  International Recognition</vt:lpstr>
      <vt:lpstr>– South Korean Think Tank Landscape – EAI Model: 4 Keys to Success</vt:lpstr>
      <vt:lpstr>South Korean Think Tank Landscape</vt:lpstr>
      <vt:lpstr>EAI Model: 4 Keys to Success (1) </vt:lpstr>
      <vt:lpstr>EAI Model: 4 Keys to Success (2)</vt:lpstr>
      <vt:lpstr>EAI Model: 4 Keys to Success (3)</vt:lpstr>
      <vt:lpstr>EAI Model: 4 Keys to Success (4)</vt:lpstr>
      <vt:lpstr>– From Grand Strategy to Policy Solutions – Analyzing Public Opinion and Designing      Better Governance – Sharing Knowledge and Nurturing the     Future    </vt:lpstr>
      <vt:lpstr>From Grand Strategy  to Policy Solutions</vt:lpstr>
      <vt:lpstr>Analyzing Public Opinion and  Designing Better Governance</vt:lpstr>
      <vt:lpstr>Sharing Knowledge and  Nurturing the Future</vt:lpstr>
      <vt:lpstr>– Organizational Chart – EAI Partners</vt:lpstr>
      <vt:lpstr>Organizational Chart</vt:lpstr>
      <vt:lpstr>EAI Partners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Net for a Better World</dc:title>
  <dc:creator>Yang Gyu</dc:creator>
  <cp:lastModifiedBy>Fadwa Kingsbury</cp:lastModifiedBy>
  <cp:revision>86</cp:revision>
  <dcterms:created xsi:type="dcterms:W3CDTF">2014-01-06T22:53:27Z</dcterms:created>
  <dcterms:modified xsi:type="dcterms:W3CDTF">2014-01-06T22:58:59Z</dcterms:modified>
</cp:coreProperties>
</file>