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34747200" cy="25603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4"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E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805"/>
    <p:restoredTop sz="94648"/>
  </p:normalViewPr>
  <p:slideViewPr>
    <p:cSldViewPr snapToGrid="0" snapToObjects="1">
      <p:cViewPr varScale="1">
        <p:scale>
          <a:sx n="28" d="100"/>
          <a:sy n="28" d="100"/>
        </p:scale>
        <p:origin x="1698"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4-07T18:09:09.885" idx="4">
    <p:pos x="21167" y="14271"/>
    <p:text>Add works cited</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5CB510-7EB2-AC4B-84AF-A024D5F37849}" type="datetimeFigureOut">
              <a:rPr lang="en-US" smtClean="0"/>
              <a:t>8/31/2022</a:t>
            </a:fld>
            <a:endParaRPr lang="en-US"/>
          </a:p>
        </p:txBody>
      </p:sp>
      <p:sp>
        <p:nvSpPr>
          <p:cNvPr id="4" name="Slide Image Placeholder 3"/>
          <p:cNvSpPr>
            <a:spLocks noGrp="1" noRot="1" noChangeAspect="1"/>
          </p:cNvSpPr>
          <p:nvPr>
            <p:ph type="sldImg" idx="2"/>
          </p:nvPr>
        </p:nvSpPr>
        <p:spPr>
          <a:xfrm>
            <a:off x="1335088" y="1143000"/>
            <a:ext cx="41878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EB7BA5-27D6-9540-9662-A04674BFDDA0}" type="slidenum">
              <a:rPr lang="en-US" smtClean="0"/>
              <a:t>‹#›</a:t>
            </a:fld>
            <a:endParaRPr lang="en-US"/>
          </a:p>
        </p:txBody>
      </p:sp>
    </p:spTree>
    <p:extLst>
      <p:ext uri="{BB962C8B-B14F-4D97-AF65-F5344CB8AC3E}">
        <p14:creationId xmlns:p14="http://schemas.microsoft.com/office/powerpoint/2010/main" val="1571243372"/>
      </p:ext>
    </p:extLst>
  </p:cSld>
  <p:clrMap bg1="lt1" tx1="dk1" bg2="lt2" tx2="dk2" accent1="accent1" accent2="accent2" accent3="accent3" accent4="accent4" accent5="accent5" accent6="accent6" hlink="hlink" folHlink="folHlink"/>
  <p:notesStyle>
    <a:lvl1pPr marL="0" algn="l" defTabSz="2896819" rtl="0" eaLnBrk="1" latinLnBrk="0" hangingPunct="1">
      <a:defRPr sz="3802" kern="1200">
        <a:solidFill>
          <a:schemeClr val="tx1"/>
        </a:solidFill>
        <a:latin typeface="+mn-lt"/>
        <a:ea typeface="+mn-ea"/>
        <a:cs typeface="+mn-cs"/>
      </a:defRPr>
    </a:lvl1pPr>
    <a:lvl2pPr marL="1448410" algn="l" defTabSz="2896819" rtl="0" eaLnBrk="1" latinLnBrk="0" hangingPunct="1">
      <a:defRPr sz="3802" kern="1200">
        <a:solidFill>
          <a:schemeClr val="tx1"/>
        </a:solidFill>
        <a:latin typeface="+mn-lt"/>
        <a:ea typeface="+mn-ea"/>
        <a:cs typeface="+mn-cs"/>
      </a:defRPr>
    </a:lvl2pPr>
    <a:lvl3pPr marL="2896819" algn="l" defTabSz="2896819" rtl="0" eaLnBrk="1" latinLnBrk="0" hangingPunct="1">
      <a:defRPr sz="3802" kern="1200">
        <a:solidFill>
          <a:schemeClr val="tx1"/>
        </a:solidFill>
        <a:latin typeface="+mn-lt"/>
        <a:ea typeface="+mn-ea"/>
        <a:cs typeface="+mn-cs"/>
      </a:defRPr>
    </a:lvl3pPr>
    <a:lvl4pPr marL="4345229" algn="l" defTabSz="2896819" rtl="0" eaLnBrk="1" latinLnBrk="0" hangingPunct="1">
      <a:defRPr sz="3802" kern="1200">
        <a:solidFill>
          <a:schemeClr val="tx1"/>
        </a:solidFill>
        <a:latin typeface="+mn-lt"/>
        <a:ea typeface="+mn-ea"/>
        <a:cs typeface="+mn-cs"/>
      </a:defRPr>
    </a:lvl4pPr>
    <a:lvl5pPr marL="5793638" algn="l" defTabSz="2896819" rtl="0" eaLnBrk="1" latinLnBrk="0" hangingPunct="1">
      <a:defRPr sz="3802" kern="1200">
        <a:solidFill>
          <a:schemeClr val="tx1"/>
        </a:solidFill>
        <a:latin typeface="+mn-lt"/>
        <a:ea typeface="+mn-ea"/>
        <a:cs typeface="+mn-cs"/>
      </a:defRPr>
    </a:lvl5pPr>
    <a:lvl6pPr marL="7242048" algn="l" defTabSz="2896819" rtl="0" eaLnBrk="1" latinLnBrk="0" hangingPunct="1">
      <a:defRPr sz="3802" kern="1200">
        <a:solidFill>
          <a:schemeClr val="tx1"/>
        </a:solidFill>
        <a:latin typeface="+mn-lt"/>
        <a:ea typeface="+mn-ea"/>
        <a:cs typeface="+mn-cs"/>
      </a:defRPr>
    </a:lvl6pPr>
    <a:lvl7pPr marL="8690458" algn="l" defTabSz="2896819" rtl="0" eaLnBrk="1" latinLnBrk="0" hangingPunct="1">
      <a:defRPr sz="3802" kern="1200">
        <a:solidFill>
          <a:schemeClr val="tx1"/>
        </a:solidFill>
        <a:latin typeface="+mn-lt"/>
        <a:ea typeface="+mn-ea"/>
        <a:cs typeface="+mn-cs"/>
      </a:defRPr>
    </a:lvl7pPr>
    <a:lvl8pPr marL="10138867" algn="l" defTabSz="2896819" rtl="0" eaLnBrk="1" latinLnBrk="0" hangingPunct="1">
      <a:defRPr sz="3802" kern="1200">
        <a:solidFill>
          <a:schemeClr val="tx1"/>
        </a:solidFill>
        <a:latin typeface="+mn-lt"/>
        <a:ea typeface="+mn-ea"/>
        <a:cs typeface="+mn-cs"/>
      </a:defRPr>
    </a:lvl8pPr>
    <a:lvl9pPr marL="11587277" algn="l" defTabSz="2896819" rtl="0" eaLnBrk="1" latinLnBrk="0" hangingPunct="1">
      <a:defRPr sz="380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EB7BA5-27D6-9540-9662-A04674BFDDA0}" type="slidenum">
              <a:rPr lang="en-US" smtClean="0"/>
              <a:t>1</a:t>
            </a:fld>
            <a:endParaRPr lang="en-US"/>
          </a:p>
        </p:txBody>
      </p:sp>
    </p:spTree>
    <p:extLst>
      <p:ext uri="{BB962C8B-B14F-4D97-AF65-F5344CB8AC3E}">
        <p14:creationId xmlns:p14="http://schemas.microsoft.com/office/powerpoint/2010/main" val="1798599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0" y="4190155"/>
            <a:ext cx="29535120" cy="8913707"/>
          </a:xfrm>
        </p:spPr>
        <p:txBody>
          <a:bodyPr anchor="b"/>
          <a:lstStyle>
            <a:lvl1pPr algn="ctr">
              <a:defRPr sz="22400"/>
            </a:lvl1pPr>
          </a:lstStyle>
          <a:p>
            <a:r>
              <a:rPr lang="en-US"/>
              <a:t>Click to edit Master title style</a:t>
            </a:r>
            <a:endParaRPr lang="en-US" dirty="0"/>
          </a:p>
        </p:txBody>
      </p:sp>
      <p:sp>
        <p:nvSpPr>
          <p:cNvPr id="3" name="Subtitle 2"/>
          <p:cNvSpPr>
            <a:spLocks noGrp="1"/>
          </p:cNvSpPr>
          <p:nvPr>
            <p:ph type="subTitle" idx="1"/>
          </p:nvPr>
        </p:nvSpPr>
        <p:spPr>
          <a:xfrm>
            <a:off x="4343400" y="13447609"/>
            <a:ext cx="26060400" cy="6181511"/>
          </a:xfrm>
        </p:spPr>
        <p:txBody>
          <a:bodyPr/>
          <a:lstStyle>
            <a:lvl1pPr marL="0" indent="0" algn="ctr">
              <a:buNone/>
              <a:defRPr sz="8960"/>
            </a:lvl1pPr>
            <a:lvl2pPr marL="1706865" indent="0" algn="ctr">
              <a:buNone/>
              <a:defRPr sz="7467"/>
            </a:lvl2pPr>
            <a:lvl3pPr marL="3413730" indent="0" algn="ctr">
              <a:buNone/>
              <a:defRPr sz="6720"/>
            </a:lvl3pPr>
            <a:lvl4pPr marL="5120594" indent="0" algn="ctr">
              <a:buNone/>
              <a:defRPr sz="5973"/>
            </a:lvl4pPr>
            <a:lvl5pPr marL="6827459" indent="0" algn="ctr">
              <a:buNone/>
              <a:defRPr sz="5973"/>
            </a:lvl5pPr>
            <a:lvl6pPr marL="8534324" indent="0" algn="ctr">
              <a:buNone/>
              <a:defRPr sz="5973"/>
            </a:lvl6pPr>
            <a:lvl7pPr marL="10241189" indent="0" algn="ctr">
              <a:buNone/>
              <a:defRPr sz="5973"/>
            </a:lvl7pPr>
            <a:lvl8pPr marL="11948053" indent="0" algn="ctr">
              <a:buNone/>
              <a:defRPr sz="5973"/>
            </a:lvl8pPr>
            <a:lvl9pPr marL="13654918" indent="0" algn="ctr">
              <a:buNone/>
              <a:defRPr sz="597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0CFAEC9-68F9-0443-BB44-6A0239763EF1}" type="datetimeFigureOut">
              <a:rPr lang="en-US" smtClean="0"/>
              <a:t>8/31/2022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3114494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CFAEC9-68F9-0443-BB44-6A0239763EF1}" type="datetimeFigureOut">
              <a:rPr lang="en-US" smtClean="0"/>
              <a:t>8/31/2022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3523391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65967" y="1363133"/>
            <a:ext cx="7492365"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388872" y="1363133"/>
            <a:ext cx="22042755" cy="216975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CFAEC9-68F9-0443-BB44-6A0239763EF1}" type="datetimeFigureOut">
              <a:rPr lang="en-US" smtClean="0"/>
              <a:t>8/31/2022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2765354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CFAEC9-68F9-0443-BB44-6A0239763EF1}" type="datetimeFigureOut">
              <a:rPr lang="en-US" smtClean="0"/>
              <a:t>8/31/2022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1109917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70774" y="6383028"/>
            <a:ext cx="29969460" cy="10650218"/>
          </a:xfrm>
        </p:spPr>
        <p:txBody>
          <a:bodyPr anchor="b"/>
          <a:lstStyle>
            <a:lvl1pPr>
              <a:defRPr sz="22400"/>
            </a:lvl1pPr>
          </a:lstStyle>
          <a:p>
            <a:r>
              <a:rPr lang="en-US"/>
              <a:t>Click to edit Master title style</a:t>
            </a:r>
            <a:endParaRPr lang="en-US" dirty="0"/>
          </a:p>
        </p:txBody>
      </p:sp>
      <p:sp>
        <p:nvSpPr>
          <p:cNvPr id="3" name="Text Placeholder 2"/>
          <p:cNvSpPr>
            <a:spLocks noGrp="1"/>
          </p:cNvSpPr>
          <p:nvPr>
            <p:ph type="body" idx="1"/>
          </p:nvPr>
        </p:nvSpPr>
        <p:spPr>
          <a:xfrm>
            <a:off x="2370774" y="17134001"/>
            <a:ext cx="29969460" cy="5600698"/>
          </a:xfrm>
        </p:spPr>
        <p:txBody>
          <a:bodyPr/>
          <a:lstStyle>
            <a:lvl1pPr marL="0" indent="0">
              <a:buNone/>
              <a:defRPr sz="8960">
                <a:solidFill>
                  <a:schemeClr val="tx1"/>
                </a:solidFill>
              </a:defRPr>
            </a:lvl1pPr>
            <a:lvl2pPr marL="1706865" indent="0">
              <a:buNone/>
              <a:defRPr sz="7467">
                <a:solidFill>
                  <a:schemeClr val="tx1">
                    <a:tint val="75000"/>
                  </a:schemeClr>
                </a:solidFill>
              </a:defRPr>
            </a:lvl2pPr>
            <a:lvl3pPr marL="3413730" indent="0">
              <a:buNone/>
              <a:defRPr sz="6720">
                <a:solidFill>
                  <a:schemeClr val="tx1">
                    <a:tint val="75000"/>
                  </a:schemeClr>
                </a:solidFill>
              </a:defRPr>
            </a:lvl3pPr>
            <a:lvl4pPr marL="5120594" indent="0">
              <a:buNone/>
              <a:defRPr sz="5973">
                <a:solidFill>
                  <a:schemeClr val="tx1">
                    <a:tint val="75000"/>
                  </a:schemeClr>
                </a:solidFill>
              </a:defRPr>
            </a:lvl4pPr>
            <a:lvl5pPr marL="6827459" indent="0">
              <a:buNone/>
              <a:defRPr sz="5973">
                <a:solidFill>
                  <a:schemeClr val="tx1">
                    <a:tint val="75000"/>
                  </a:schemeClr>
                </a:solidFill>
              </a:defRPr>
            </a:lvl5pPr>
            <a:lvl6pPr marL="8534324" indent="0">
              <a:buNone/>
              <a:defRPr sz="5973">
                <a:solidFill>
                  <a:schemeClr val="tx1">
                    <a:tint val="75000"/>
                  </a:schemeClr>
                </a:solidFill>
              </a:defRPr>
            </a:lvl6pPr>
            <a:lvl7pPr marL="10241189" indent="0">
              <a:buNone/>
              <a:defRPr sz="5973">
                <a:solidFill>
                  <a:schemeClr val="tx1">
                    <a:tint val="75000"/>
                  </a:schemeClr>
                </a:solidFill>
              </a:defRPr>
            </a:lvl7pPr>
            <a:lvl8pPr marL="11948053" indent="0">
              <a:buNone/>
              <a:defRPr sz="5973">
                <a:solidFill>
                  <a:schemeClr val="tx1">
                    <a:tint val="75000"/>
                  </a:schemeClr>
                </a:solidFill>
              </a:defRPr>
            </a:lvl8pPr>
            <a:lvl9pPr marL="13654918" indent="0">
              <a:buNone/>
              <a:defRPr sz="5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CFAEC9-68F9-0443-BB44-6A0239763EF1}" type="datetimeFigureOut">
              <a:rPr lang="en-US" smtClean="0"/>
              <a:t>8/31/2022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2084915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3888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75907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0CFAEC9-68F9-0443-BB44-6A0239763EF1}" type="datetimeFigureOut">
              <a:rPr lang="en-US" smtClean="0"/>
              <a:t>8/31/2022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1804071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363139"/>
            <a:ext cx="2996946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393400" y="6276342"/>
            <a:ext cx="14699692"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4" name="Content Placeholder 3"/>
          <p:cNvSpPr>
            <a:spLocks noGrp="1"/>
          </p:cNvSpPr>
          <p:nvPr>
            <p:ph sz="half" idx="2"/>
          </p:nvPr>
        </p:nvSpPr>
        <p:spPr>
          <a:xfrm>
            <a:off x="2393400" y="9352280"/>
            <a:ext cx="14699692"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590772" y="6276342"/>
            <a:ext cx="14772086"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6" name="Content Placeholder 5"/>
          <p:cNvSpPr>
            <a:spLocks noGrp="1"/>
          </p:cNvSpPr>
          <p:nvPr>
            <p:ph sz="quarter" idx="4"/>
          </p:nvPr>
        </p:nvSpPr>
        <p:spPr>
          <a:xfrm>
            <a:off x="17590772" y="9352280"/>
            <a:ext cx="14772086"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0CFAEC9-68F9-0443-BB44-6A0239763EF1}" type="datetimeFigureOut">
              <a:rPr lang="en-US" smtClean="0"/>
              <a:t>8/31/2022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1045219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0CFAEC9-68F9-0443-BB44-6A0239763EF1}" type="datetimeFigureOut">
              <a:rPr lang="en-US" smtClean="0"/>
              <a:t>8/31/2022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1435397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CFAEC9-68F9-0443-BB44-6A0239763EF1}" type="datetimeFigureOut">
              <a:rPr lang="en-US" smtClean="0"/>
              <a:t>8/31/2022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2021611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Content Placeholder 2"/>
          <p:cNvSpPr>
            <a:spLocks noGrp="1"/>
          </p:cNvSpPr>
          <p:nvPr>
            <p:ph idx="1"/>
          </p:nvPr>
        </p:nvSpPr>
        <p:spPr>
          <a:xfrm>
            <a:off x="14772086" y="3686392"/>
            <a:ext cx="17590770" cy="18194867"/>
          </a:xfrm>
        </p:spPr>
        <p:txBody>
          <a:bodyPr/>
          <a:lstStyle>
            <a:lvl1pPr>
              <a:defRPr sz="11947"/>
            </a:lvl1pPr>
            <a:lvl2pPr>
              <a:defRPr sz="10453"/>
            </a:lvl2pPr>
            <a:lvl3pPr>
              <a:defRPr sz="8960"/>
            </a:lvl3pPr>
            <a:lvl4pPr>
              <a:defRPr sz="7467"/>
            </a:lvl4pPr>
            <a:lvl5pPr>
              <a:defRPr sz="7467"/>
            </a:lvl5pPr>
            <a:lvl6pPr>
              <a:defRPr sz="7467"/>
            </a:lvl6pPr>
            <a:lvl7pPr>
              <a:defRPr sz="7467"/>
            </a:lvl7pPr>
            <a:lvl8pPr>
              <a:defRPr sz="7467"/>
            </a:lvl8pPr>
            <a:lvl9pPr>
              <a:defRPr sz="74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30CFAEC9-68F9-0443-BB44-6A0239763EF1}" type="datetimeFigureOut">
              <a:rPr lang="en-US" smtClean="0"/>
              <a:t>8/31/2022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209937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Picture Placeholder 2"/>
          <p:cNvSpPr>
            <a:spLocks noGrp="1" noChangeAspect="1"/>
          </p:cNvSpPr>
          <p:nvPr>
            <p:ph type="pic" idx="1"/>
          </p:nvPr>
        </p:nvSpPr>
        <p:spPr>
          <a:xfrm>
            <a:off x="14772086" y="3686392"/>
            <a:ext cx="17590770" cy="18194867"/>
          </a:xfrm>
        </p:spPr>
        <p:txBody>
          <a:bodyPr anchor="t"/>
          <a:lstStyle>
            <a:lvl1pPr marL="0" indent="0">
              <a:buNone/>
              <a:defRPr sz="11947"/>
            </a:lvl1pPr>
            <a:lvl2pPr marL="1706865" indent="0">
              <a:buNone/>
              <a:defRPr sz="10453"/>
            </a:lvl2pPr>
            <a:lvl3pPr marL="3413730" indent="0">
              <a:buNone/>
              <a:defRPr sz="8960"/>
            </a:lvl3pPr>
            <a:lvl4pPr marL="5120594" indent="0">
              <a:buNone/>
              <a:defRPr sz="7467"/>
            </a:lvl4pPr>
            <a:lvl5pPr marL="6827459" indent="0">
              <a:buNone/>
              <a:defRPr sz="7467"/>
            </a:lvl5pPr>
            <a:lvl6pPr marL="8534324" indent="0">
              <a:buNone/>
              <a:defRPr sz="7467"/>
            </a:lvl6pPr>
            <a:lvl7pPr marL="10241189" indent="0">
              <a:buNone/>
              <a:defRPr sz="7467"/>
            </a:lvl7pPr>
            <a:lvl8pPr marL="11948053" indent="0">
              <a:buNone/>
              <a:defRPr sz="7467"/>
            </a:lvl8pPr>
            <a:lvl9pPr marL="13654918" indent="0">
              <a:buNone/>
              <a:defRPr sz="7467"/>
            </a:lvl9pPr>
          </a:lstStyle>
          <a:p>
            <a:r>
              <a:rPr lang="en-US"/>
              <a:t>Click icon to add picture</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30CFAEC9-68F9-0443-BB44-6A0239763EF1}" type="datetimeFigureOut">
              <a:rPr lang="en-US" smtClean="0"/>
              <a:t>8/31/2022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88118E-9604-1F40-B7E7-63398F384D68}" type="slidenum">
              <a:rPr lang="en-US" smtClean="0"/>
              <a:t>‹#›</a:t>
            </a:fld>
            <a:endParaRPr lang="en-US"/>
          </a:p>
        </p:txBody>
      </p:sp>
    </p:spTree>
    <p:extLst>
      <p:ext uri="{BB962C8B-B14F-4D97-AF65-F5344CB8AC3E}">
        <p14:creationId xmlns:p14="http://schemas.microsoft.com/office/powerpoint/2010/main" val="407472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8870" y="1363139"/>
            <a:ext cx="2996946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388870" y="6815667"/>
            <a:ext cx="29969460" cy="162449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388870" y="23730379"/>
            <a:ext cx="7818120" cy="1363133"/>
          </a:xfrm>
          <a:prstGeom prst="rect">
            <a:avLst/>
          </a:prstGeom>
        </p:spPr>
        <p:txBody>
          <a:bodyPr vert="horz" lIns="91440" tIns="45720" rIns="91440" bIns="45720" rtlCol="0" anchor="ctr"/>
          <a:lstStyle>
            <a:lvl1pPr algn="l">
              <a:defRPr sz="4480">
                <a:solidFill>
                  <a:schemeClr val="tx1">
                    <a:tint val="75000"/>
                  </a:schemeClr>
                </a:solidFill>
              </a:defRPr>
            </a:lvl1pPr>
          </a:lstStyle>
          <a:p>
            <a:fld id="{30CFAEC9-68F9-0443-BB44-6A0239763EF1}" type="datetimeFigureOut">
              <a:rPr lang="en-US" smtClean="0"/>
              <a:t>8/31/2022</a:t>
            </a:fld>
            <a:endParaRPr lang="en-US"/>
          </a:p>
        </p:txBody>
      </p:sp>
      <p:sp>
        <p:nvSpPr>
          <p:cNvPr id="5" name="Footer Placeholder 4"/>
          <p:cNvSpPr>
            <a:spLocks noGrp="1"/>
          </p:cNvSpPr>
          <p:nvPr>
            <p:ph type="ftr" sz="quarter" idx="3"/>
          </p:nvPr>
        </p:nvSpPr>
        <p:spPr>
          <a:xfrm>
            <a:off x="11510010" y="23730379"/>
            <a:ext cx="11727180" cy="1363133"/>
          </a:xfrm>
          <a:prstGeom prst="rect">
            <a:avLst/>
          </a:prstGeom>
        </p:spPr>
        <p:txBody>
          <a:bodyPr vert="horz" lIns="91440" tIns="45720" rIns="91440" bIns="45720" rtlCol="0" anchor="ctr"/>
          <a:lstStyle>
            <a:lvl1pPr algn="ctr">
              <a:defRPr sz="44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540210" y="23730379"/>
            <a:ext cx="7818120" cy="1363133"/>
          </a:xfrm>
          <a:prstGeom prst="rect">
            <a:avLst/>
          </a:prstGeom>
        </p:spPr>
        <p:txBody>
          <a:bodyPr vert="horz" lIns="91440" tIns="45720" rIns="91440" bIns="45720" rtlCol="0" anchor="ctr"/>
          <a:lstStyle>
            <a:lvl1pPr algn="r">
              <a:defRPr sz="4480">
                <a:solidFill>
                  <a:schemeClr val="tx1">
                    <a:tint val="75000"/>
                  </a:schemeClr>
                </a:solidFill>
              </a:defRPr>
            </a:lvl1pPr>
          </a:lstStyle>
          <a:p>
            <a:fld id="{AE88118E-9604-1F40-B7E7-63398F384D68}" type="slidenum">
              <a:rPr lang="en-US" smtClean="0"/>
              <a:t>‹#›</a:t>
            </a:fld>
            <a:endParaRPr lang="en-US"/>
          </a:p>
        </p:txBody>
      </p:sp>
    </p:spTree>
    <p:extLst>
      <p:ext uri="{BB962C8B-B14F-4D97-AF65-F5344CB8AC3E}">
        <p14:creationId xmlns:p14="http://schemas.microsoft.com/office/powerpoint/2010/main" val="21315454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413730" rtl="0" eaLnBrk="1" latinLnBrk="0" hangingPunct="1">
        <a:lnSpc>
          <a:spcPct val="90000"/>
        </a:lnSpc>
        <a:spcBef>
          <a:spcPct val="0"/>
        </a:spcBef>
        <a:buNone/>
        <a:defRPr sz="16427" kern="1200">
          <a:solidFill>
            <a:schemeClr val="tx1"/>
          </a:solidFill>
          <a:latin typeface="+mj-lt"/>
          <a:ea typeface="+mj-ea"/>
          <a:cs typeface="+mj-cs"/>
        </a:defRPr>
      </a:lvl1pPr>
    </p:titleStyle>
    <p:bodyStyle>
      <a:lvl1pPr marL="853432" indent="-853432" algn="l" defTabSz="3413730" rtl="0" eaLnBrk="1" latinLnBrk="0" hangingPunct="1">
        <a:lnSpc>
          <a:spcPct val="90000"/>
        </a:lnSpc>
        <a:spcBef>
          <a:spcPts val="3733"/>
        </a:spcBef>
        <a:buFont typeface="Arial" panose="020B0604020202020204" pitchFamily="34" charset="0"/>
        <a:buChar char="•"/>
        <a:defRPr sz="10453" kern="1200">
          <a:solidFill>
            <a:schemeClr val="tx1"/>
          </a:solidFill>
          <a:latin typeface="+mn-lt"/>
          <a:ea typeface="+mn-ea"/>
          <a:cs typeface="+mn-cs"/>
        </a:defRPr>
      </a:lvl1pPr>
      <a:lvl2pPr marL="2560297" indent="-853432" algn="l" defTabSz="3413730" rtl="0" eaLnBrk="1" latinLnBrk="0" hangingPunct="1">
        <a:lnSpc>
          <a:spcPct val="90000"/>
        </a:lnSpc>
        <a:spcBef>
          <a:spcPts val="1867"/>
        </a:spcBef>
        <a:buFont typeface="Arial" panose="020B0604020202020204" pitchFamily="34" charset="0"/>
        <a:buChar char="•"/>
        <a:defRPr sz="8960" kern="1200">
          <a:solidFill>
            <a:schemeClr val="tx1"/>
          </a:solidFill>
          <a:latin typeface="+mn-lt"/>
          <a:ea typeface="+mn-ea"/>
          <a:cs typeface="+mn-cs"/>
        </a:defRPr>
      </a:lvl2pPr>
      <a:lvl3pPr marL="4267162" indent="-853432" algn="l" defTabSz="3413730" rtl="0" eaLnBrk="1" latinLnBrk="0" hangingPunct="1">
        <a:lnSpc>
          <a:spcPct val="90000"/>
        </a:lnSpc>
        <a:spcBef>
          <a:spcPts val="1867"/>
        </a:spcBef>
        <a:buFont typeface="Arial" panose="020B0604020202020204" pitchFamily="34" charset="0"/>
        <a:buChar char="•"/>
        <a:defRPr sz="7467" kern="1200">
          <a:solidFill>
            <a:schemeClr val="tx1"/>
          </a:solidFill>
          <a:latin typeface="+mn-lt"/>
          <a:ea typeface="+mn-ea"/>
          <a:cs typeface="+mn-cs"/>
        </a:defRPr>
      </a:lvl3pPr>
      <a:lvl4pPr marL="5974027"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4pPr>
      <a:lvl5pPr marL="768089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5pPr>
      <a:lvl6pPr marL="938775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6pPr>
      <a:lvl7pPr marL="1109462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7pPr>
      <a:lvl8pPr marL="1280148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8pPr>
      <a:lvl9pPr marL="14508350"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9pPr>
    </p:bodyStyle>
    <p:otherStyle>
      <a:defPPr>
        <a:defRPr lang="en-US"/>
      </a:defPPr>
      <a:lvl1pPr marL="0" algn="l" defTabSz="3413730" rtl="0" eaLnBrk="1" latinLnBrk="0" hangingPunct="1">
        <a:defRPr sz="6720" kern="1200">
          <a:solidFill>
            <a:schemeClr val="tx1"/>
          </a:solidFill>
          <a:latin typeface="+mn-lt"/>
          <a:ea typeface="+mn-ea"/>
          <a:cs typeface="+mn-cs"/>
        </a:defRPr>
      </a:lvl1pPr>
      <a:lvl2pPr marL="1706865" algn="l" defTabSz="3413730" rtl="0" eaLnBrk="1" latinLnBrk="0" hangingPunct="1">
        <a:defRPr sz="6720" kern="1200">
          <a:solidFill>
            <a:schemeClr val="tx1"/>
          </a:solidFill>
          <a:latin typeface="+mn-lt"/>
          <a:ea typeface="+mn-ea"/>
          <a:cs typeface="+mn-cs"/>
        </a:defRPr>
      </a:lvl2pPr>
      <a:lvl3pPr marL="3413730" algn="l" defTabSz="3413730" rtl="0" eaLnBrk="1" latinLnBrk="0" hangingPunct="1">
        <a:defRPr sz="6720" kern="1200">
          <a:solidFill>
            <a:schemeClr val="tx1"/>
          </a:solidFill>
          <a:latin typeface="+mn-lt"/>
          <a:ea typeface="+mn-ea"/>
          <a:cs typeface="+mn-cs"/>
        </a:defRPr>
      </a:lvl3pPr>
      <a:lvl4pPr marL="5120594" algn="l" defTabSz="3413730" rtl="0" eaLnBrk="1" latinLnBrk="0" hangingPunct="1">
        <a:defRPr sz="6720" kern="1200">
          <a:solidFill>
            <a:schemeClr val="tx1"/>
          </a:solidFill>
          <a:latin typeface="+mn-lt"/>
          <a:ea typeface="+mn-ea"/>
          <a:cs typeface="+mn-cs"/>
        </a:defRPr>
      </a:lvl4pPr>
      <a:lvl5pPr marL="6827459" algn="l" defTabSz="3413730" rtl="0" eaLnBrk="1" latinLnBrk="0" hangingPunct="1">
        <a:defRPr sz="6720" kern="1200">
          <a:solidFill>
            <a:schemeClr val="tx1"/>
          </a:solidFill>
          <a:latin typeface="+mn-lt"/>
          <a:ea typeface="+mn-ea"/>
          <a:cs typeface="+mn-cs"/>
        </a:defRPr>
      </a:lvl5pPr>
      <a:lvl6pPr marL="8534324" algn="l" defTabSz="3413730" rtl="0" eaLnBrk="1" latinLnBrk="0" hangingPunct="1">
        <a:defRPr sz="6720" kern="1200">
          <a:solidFill>
            <a:schemeClr val="tx1"/>
          </a:solidFill>
          <a:latin typeface="+mn-lt"/>
          <a:ea typeface="+mn-ea"/>
          <a:cs typeface="+mn-cs"/>
        </a:defRPr>
      </a:lvl6pPr>
      <a:lvl7pPr marL="10241189" algn="l" defTabSz="3413730" rtl="0" eaLnBrk="1" latinLnBrk="0" hangingPunct="1">
        <a:defRPr sz="6720" kern="1200">
          <a:solidFill>
            <a:schemeClr val="tx1"/>
          </a:solidFill>
          <a:latin typeface="+mn-lt"/>
          <a:ea typeface="+mn-ea"/>
          <a:cs typeface="+mn-cs"/>
        </a:defRPr>
      </a:lvl7pPr>
      <a:lvl8pPr marL="11948053" algn="l" defTabSz="3413730" rtl="0" eaLnBrk="1" latinLnBrk="0" hangingPunct="1">
        <a:defRPr sz="6720" kern="1200">
          <a:solidFill>
            <a:schemeClr val="tx1"/>
          </a:solidFill>
          <a:latin typeface="+mn-lt"/>
          <a:ea typeface="+mn-ea"/>
          <a:cs typeface="+mn-cs"/>
        </a:defRPr>
      </a:lvl8pPr>
      <a:lvl9pPr marL="13654918" algn="l" defTabSz="3413730" rtl="0" eaLnBrk="1" latinLnBrk="0" hangingPunct="1">
        <a:defRPr sz="6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comments" Target="../comments/comment1.xml"/><Relationship Id="rId3" Type="http://schemas.openxmlformats.org/officeDocument/2006/relationships/image" Target="../media/image1.png"/><Relationship Id="rId7" Type="http://schemas.openxmlformats.org/officeDocument/2006/relationships/image" Target="../media/image4.jpe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hyperlink" Target="https://doi.org/10.1111/j.1523-1739.2006.00494.x"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FBEE9CA0-31C8-6747-A785-B2799545D0E4}"/>
              </a:ext>
            </a:extLst>
          </p:cNvPr>
          <p:cNvSpPr/>
          <p:nvPr/>
        </p:nvSpPr>
        <p:spPr>
          <a:xfrm>
            <a:off x="23382052" y="15027237"/>
            <a:ext cx="10922237" cy="946941"/>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F79E776C-9726-1243-89DA-DC050316FFDD}"/>
              </a:ext>
            </a:extLst>
          </p:cNvPr>
          <p:cNvSpPr/>
          <p:nvPr/>
        </p:nvSpPr>
        <p:spPr>
          <a:xfrm>
            <a:off x="439093" y="14983115"/>
            <a:ext cx="10855645" cy="946941"/>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6C45BB54-1A84-2A48-9DF1-3541FF8EFF72}"/>
              </a:ext>
            </a:extLst>
          </p:cNvPr>
          <p:cNvSpPr/>
          <p:nvPr/>
        </p:nvSpPr>
        <p:spPr>
          <a:xfrm>
            <a:off x="391477" y="320040"/>
            <a:ext cx="33964245" cy="3516187"/>
          </a:xfrm>
          <a:prstGeom prst="rect">
            <a:avLst/>
          </a:prstGeom>
          <a:solidFill>
            <a:srgbClr val="001E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DD2C5378-3918-7044-BCEF-E88F86055124}"/>
              </a:ext>
            </a:extLst>
          </p:cNvPr>
          <p:cNvSpPr/>
          <p:nvPr/>
        </p:nvSpPr>
        <p:spPr>
          <a:xfrm>
            <a:off x="402941" y="4156267"/>
            <a:ext cx="10889900" cy="211268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E4800F7-709D-DA43-A03D-68FC4E531986}"/>
              </a:ext>
            </a:extLst>
          </p:cNvPr>
          <p:cNvSpPr/>
          <p:nvPr/>
        </p:nvSpPr>
        <p:spPr>
          <a:xfrm>
            <a:off x="11911522" y="4156267"/>
            <a:ext cx="10889900" cy="211268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2D3D866-A864-5F4C-828A-100823BA8C22}"/>
              </a:ext>
            </a:extLst>
          </p:cNvPr>
          <p:cNvSpPr/>
          <p:nvPr/>
        </p:nvSpPr>
        <p:spPr>
          <a:xfrm>
            <a:off x="23420103" y="4156267"/>
            <a:ext cx="10889900" cy="211268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FD938CB-124E-C64B-B43E-C935229DE8EF}"/>
              </a:ext>
            </a:extLst>
          </p:cNvPr>
          <p:cNvSpPr/>
          <p:nvPr/>
        </p:nvSpPr>
        <p:spPr>
          <a:xfrm>
            <a:off x="419365" y="4146590"/>
            <a:ext cx="10855645" cy="946941"/>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964E123-7670-2149-80D3-C2010A5CE25C}"/>
              </a:ext>
            </a:extLst>
          </p:cNvPr>
          <p:cNvSpPr/>
          <p:nvPr/>
        </p:nvSpPr>
        <p:spPr>
          <a:xfrm>
            <a:off x="23454358" y="4181850"/>
            <a:ext cx="10855645" cy="881903"/>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861287C-240C-6742-9A90-816FCBEC4113}"/>
              </a:ext>
            </a:extLst>
          </p:cNvPr>
          <p:cNvSpPr txBox="1"/>
          <p:nvPr/>
        </p:nvSpPr>
        <p:spPr>
          <a:xfrm>
            <a:off x="6400798" y="230995"/>
            <a:ext cx="21945600" cy="3477875"/>
          </a:xfrm>
          <a:prstGeom prst="rect">
            <a:avLst/>
          </a:prstGeom>
          <a:noFill/>
        </p:spPr>
        <p:txBody>
          <a:bodyPr wrap="square" rtlCol="0">
            <a:spAutoFit/>
          </a:bodyPr>
          <a:lstStyle/>
          <a:p>
            <a:pPr algn="ctr"/>
            <a:r>
              <a:rPr lang="en-US" sz="7000" b="1" dirty="0">
                <a:solidFill>
                  <a:schemeClr val="bg1"/>
                </a:solidFill>
                <a:latin typeface="Times New Roman" panose="02020603050405020304" pitchFamily="18" charset="0"/>
                <a:cs typeface="Times New Roman" panose="02020603050405020304" pitchFamily="18" charset="0"/>
              </a:rPr>
              <a:t>Snag Availability and Preference:</a:t>
            </a:r>
          </a:p>
          <a:p>
            <a:pPr algn="ctr"/>
            <a:r>
              <a:rPr lang="en-US" sz="5000" b="1" dirty="0">
                <a:solidFill>
                  <a:schemeClr val="bg1"/>
                </a:solidFill>
                <a:latin typeface="Times New Roman" panose="02020603050405020304" pitchFamily="18" charset="0"/>
                <a:cs typeface="Times New Roman" panose="02020603050405020304" pitchFamily="18" charset="0"/>
              </a:rPr>
              <a:t>A Look at Cavity-Nesting Species in Philadelphia Urban Parks</a:t>
            </a:r>
          </a:p>
          <a:p>
            <a:pPr algn="ctr"/>
            <a:endParaRPr lang="en-US" sz="3600" b="1"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Angelique </a:t>
            </a:r>
            <a:r>
              <a:rPr lang="en-US" sz="3600" b="1" dirty="0" err="1">
                <a:solidFill>
                  <a:schemeClr val="bg1"/>
                </a:solidFill>
                <a:latin typeface="Times New Roman" panose="02020603050405020304" pitchFamily="18" charset="0"/>
                <a:cs typeface="Times New Roman" panose="02020603050405020304" pitchFamily="18" charset="0"/>
              </a:rPr>
              <a:t>Noëlle</a:t>
            </a:r>
            <a:r>
              <a:rPr lang="en-US" sz="3600" b="1" dirty="0">
                <a:solidFill>
                  <a:schemeClr val="bg1"/>
                </a:solidFill>
                <a:latin typeface="Times New Roman" panose="02020603050405020304" pitchFamily="18" charset="0"/>
                <a:cs typeface="Times New Roman" panose="02020603050405020304" pitchFamily="18" charset="0"/>
              </a:rPr>
              <a:t> Raezer</a:t>
            </a:r>
          </a:p>
          <a:p>
            <a:pPr algn="ctr"/>
            <a:r>
              <a:rPr lang="en-US" sz="2800" b="1" dirty="0">
                <a:solidFill>
                  <a:schemeClr val="bg1"/>
                </a:solidFill>
                <a:latin typeface="Times New Roman" panose="02020603050405020304" pitchFamily="18" charset="0"/>
                <a:cs typeface="Times New Roman" panose="02020603050405020304" pitchFamily="18" charset="0"/>
              </a:rPr>
              <a:t>Master of Environmental Studies, 2022</a:t>
            </a:r>
          </a:p>
        </p:txBody>
      </p:sp>
      <p:sp>
        <p:nvSpPr>
          <p:cNvPr id="14" name="TextBox 13">
            <a:extLst>
              <a:ext uri="{FF2B5EF4-FFF2-40B4-BE49-F238E27FC236}">
                <a16:creationId xmlns:a16="http://schemas.microsoft.com/office/drawing/2014/main" id="{7BBE52A7-8175-A14E-95AB-9AF8EADD4700}"/>
              </a:ext>
            </a:extLst>
          </p:cNvPr>
          <p:cNvSpPr txBox="1"/>
          <p:nvPr/>
        </p:nvSpPr>
        <p:spPr>
          <a:xfrm>
            <a:off x="1095016" y="4403019"/>
            <a:ext cx="9509760" cy="584775"/>
          </a:xfrm>
          <a:prstGeom prst="rect">
            <a:avLst/>
          </a:prstGeom>
          <a:noFill/>
        </p:spPr>
        <p:txBody>
          <a:bodyPr wrap="square" rtlCol="0">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Introduction</a:t>
            </a:r>
          </a:p>
        </p:txBody>
      </p:sp>
      <p:sp>
        <p:nvSpPr>
          <p:cNvPr id="15" name="TextBox 14">
            <a:extLst>
              <a:ext uri="{FF2B5EF4-FFF2-40B4-BE49-F238E27FC236}">
                <a16:creationId xmlns:a16="http://schemas.microsoft.com/office/drawing/2014/main" id="{7FCD4D71-5B87-8E43-9B87-0010F413A325}"/>
              </a:ext>
            </a:extLst>
          </p:cNvPr>
          <p:cNvSpPr txBox="1"/>
          <p:nvPr/>
        </p:nvSpPr>
        <p:spPr>
          <a:xfrm>
            <a:off x="1131947" y="15192937"/>
            <a:ext cx="9509760" cy="584775"/>
          </a:xfrm>
          <a:prstGeom prst="rect">
            <a:avLst/>
          </a:prstGeom>
          <a:noFill/>
        </p:spPr>
        <p:txBody>
          <a:bodyPr wrap="square" rtlCol="0">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Methods</a:t>
            </a:r>
          </a:p>
        </p:txBody>
      </p:sp>
      <p:sp>
        <p:nvSpPr>
          <p:cNvPr id="16" name="TextBox 15">
            <a:extLst>
              <a:ext uri="{FF2B5EF4-FFF2-40B4-BE49-F238E27FC236}">
                <a16:creationId xmlns:a16="http://schemas.microsoft.com/office/drawing/2014/main" id="{F76E4499-7C63-434C-9D29-7E3CBD31B596}"/>
              </a:ext>
            </a:extLst>
          </p:cNvPr>
          <p:cNvSpPr txBox="1"/>
          <p:nvPr/>
        </p:nvSpPr>
        <p:spPr>
          <a:xfrm>
            <a:off x="24127300" y="4338947"/>
            <a:ext cx="9509760" cy="584775"/>
          </a:xfrm>
          <a:prstGeom prst="rect">
            <a:avLst/>
          </a:prstGeom>
          <a:noFill/>
        </p:spPr>
        <p:txBody>
          <a:bodyPr wrap="square" rtlCol="0">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Discussion</a:t>
            </a:r>
          </a:p>
        </p:txBody>
      </p:sp>
      <p:sp>
        <p:nvSpPr>
          <p:cNvPr id="18" name="TextBox 17">
            <a:extLst>
              <a:ext uri="{FF2B5EF4-FFF2-40B4-BE49-F238E27FC236}">
                <a16:creationId xmlns:a16="http://schemas.microsoft.com/office/drawing/2014/main" id="{7E760BE2-1DAE-684C-9411-4E7D0F9D4836}"/>
              </a:ext>
            </a:extLst>
          </p:cNvPr>
          <p:cNvSpPr txBox="1"/>
          <p:nvPr/>
        </p:nvSpPr>
        <p:spPr>
          <a:xfrm>
            <a:off x="24155877" y="15186611"/>
            <a:ext cx="9509760" cy="584775"/>
          </a:xfrm>
          <a:prstGeom prst="rect">
            <a:avLst/>
          </a:prstGeom>
          <a:noFill/>
        </p:spPr>
        <p:txBody>
          <a:bodyPr wrap="square" rtlCol="0">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Conclusion</a:t>
            </a:r>
          </a:p>
        </p:txBody>
      </p:sp>
      <p:pic>
        <p:nvPicPr>
          <p:cNvPr id="20" name="Picture 19" descr="Logo, company name&#10;&#10;Description automatically generated">
            <a:extLst>
              <a:ext uri="{FF2B5EF4-FFF2-40B4-BE49-F238E27FC236}">
                <a16:creationId xmlns:a16="http://schemas.microsoft.com/office/drawing/2014/main" id="{2DDAD6B1-BA7D-6C4A-85DF-1F98600D633D}"/>
              </a:ext>
            </a:extLst>
          </p:cNvPr>
          <p:cNvPicPr>
            <a:picLocks noChangeAspect="1"/>
          </p:cNvPicPr>
          <p:nvPr/>
        </p:nvPicPr>
        <p:blipFill>
          <a:blip r:embed="rId3"/>
          <a:stretch>
            <a:fillRect/>
          </a:stretch>
        </p:blipFill>
        <p:spPr>
          <a:xfrm>
            <a:off x="827243" y="907049"/>
            <a:ext cx="5573555" cy="1824794"/>
          </a:xfrm>
          <a:prstGeom prst="rect">
            <a:avLst/>
          </a:prstGeom>
        </p:spPr>
      </p:pic>
      <p:sp>
        <p:nvSpPr>
          <p:cNvPr id="21" name="TextBox 20">
            <a:extLst>
              <a:ext uri="{FF2B5EF4-FFF2-40B4-BE49-F238E27FC236}">
                <a16:creationId xmlns:a16="http://schemas.microsoft.com/office/drawing/2014/main" id="{8F13EF89-568C-A344-B61F-314FBADC7EA7}"/>
              </a:ext>
            </a:extLst>
          </p:cNvPr>
          <p:cNvSpPr txBox="1"/>
          <p:nvPr/>
        </p:nvSpPr>
        <p:spPr>
          <a:xfrm>
            <a:off x="475247" y="16104107"/>
            <a:ext cx="10855645" cy="353943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	Data was collected from two of the major urban parks in Philadelphia, Pennsylvania: Wissahickon Valley Park and Cobbs Creek Park (Figure 2). Species abundance data was collected in the field through 7 1-hours point-and-count monitoring sessions in randomly-selected 0.5-acre circular plots in riparian habitat during nesting season in 2021 and 2022 (Lundquist &amp; </a:t>
            </a:r>
            <a:r>
              <a:rPr lang="en-US" sz="2800" dirty="0" err="1">
                <a:latin typeface="Times New Roman" panose="02020603050405020304" pitchFamily="18" charset="0"/>
                <a:cs typeface="Times New Roman" panose="02020603050405020304" pitchFamily="18" charset="0"/>
              </a:rPr>
              <a:t>Mariani</a:t>
            </a:r>
            <a:r>
              <a:rPr lang="en-US" sz="2800" dirty="0">
                <a:latin typeface="Times New Roman" panose="02020603050405020304" pitchFamily="18" charset="0"/>
                <a:cs typeface="Times New Roman" panose="02020603050405020304" pitchFamily="18" charset="0"/>
              </a:rPr>
              <a:t>, 1991). Snag availability was determined through a habitat assessment, as well as edge-effect, invasive presence and other habitat characteristics.</a:t>
            </a:r>
          </a:p>
        </p:txBody>
      </p:sp>
      <p:sp>
        <p:nvSpPr>
          <p:cNvPr id="23" name="TextBox 22">
            <a:extLst>
              <a:ext uri="{FF2B5EF4-FFF2-40B4-BE49-F238E27FC236}">
                <a16:creationId xmlns:a16="http://schemas.microsoft.com/office/drawing/2014/main" id="{3168FC22-20B0-F046-800D-C09AB8D1A302}"/>
              </a:ext>
            </a:extLst>
          </p:cNvPr>
          <p:cNvSpPr txBox="1"/>
          <p:nvPr/>
        </p:nvSpPr>
        <p:spPr>
          <a:xfrm>
            <a:off x="23454358" y="5109956"/>
            <a:ext cx="10855645" cy="4401205"/>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The most commonly observed cavity-nesting species was the Red-bellied Woodpecker with 78 observations at the four plots (W1, W2, C1, and C2) combined in 2021 and 53 observations at the two plots (W1, W2) combined in 2022 (Table 1). In 2021, this is followed by the Northern Flicker, the Tufted Titmouse, and the Wood Duck. In 2022, the Wood Duck was second-most observed, followed by the Northern Flicker and the Carolina Chickadee though many other species were observed both years (Figures 3 and 4). The most deadwood was at Plot C1, with the highest recorded number and high diversity in sizing, most likely due to nearby beaver activity (Figure 5). Two nests were seen: a Northern Flicker pair at</a:t>
            </a:r>
          </a:p>
        </p:txBody>
      </p:sp>
      <p:sp>
        <p:nvSpPr>
          <p:cNvPr id="24" name="TextBox 23">
            <a:extLst>
              <a:ext uri="{FF2B5EF4-FFF2-40B4-BE49-F238E27FC236}">
                <a16:creationId xmlns:a16="http://schemas.microsoft.com/office/drawing/2014/main" id="{63CBD6C9-36C3-864A-8C11-48DFAF0B5C7F}"/>
              </a:ext>
            </a:extLst>
          </p:cNvPr>
          <p:cNvSpPr txBox="1"/>
          <p:nvPr/>
        </p:nvSpPr>
        <p:spPr>
          <a:xfrm>
            <a:off x="23528653" y="15959941"/>
            <a:ext cx="10775636" cy="7263527"/>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Despite urban forest islands being overrun with invasive species, predation, parasitism, and a lack of resources, they can still offer crucial habitat to many bird species. This is important for breeding cavity-nesting species, which have a difficult time finding suitable nesting sites due to the frequent removal of snags. Although limited nests were found, many young were observed, suggesting there is suitable habitat nearby, but outside of the plots. While Wissahickon Valley Park provides a suitable forest island for more specialized forest-interior birds and Cobbs Creek Park is more suitable for generalist species, many forest islands are not as hospitable and could be improved. For example, nesting box programs combined with promoting and maintaining snags are useful tools for improving the resources that an urban area can offer. It’s important to work on conserving the remaining woodlands of the east coast, reconnecting isolated patches where possible, and encouraging the overall health and biodiversity of these forests so that they can support and encourage healthy bird populations. </a:t>
            </a:r>
          </a:p>
          <a:p>
            <a:endParaRPr lang="en-US" dirty="0"/>
          </a:p>
        </p:txBody>
      </p:sp>
      <p:sp>
        <p:nvSpPr>
          <p:cNvPr id="26" name="TextBox 25">
            <a:extLst>
              <a:ext uri="{FF2B5EF4-FFF2-40B4-BE49-F238E27FC236}">
                <a16:creationId xmlns:a16="http://schemas.microsoft.com/office/drawing/2014/main" id="{3FE701C8-BC03-2448-9331-E9C16A3CBF27}"/>
              </a:ext>
            </a:extLst>
          </p:cNvPr>
          <p:cNvSpPr txBox="1"/>
          <p:nvPr/>
        </p:nvSpPr>
        <p:spPr>
          <a:xfrm>
            <a:off x="563831" y="19643537"/>
            <a:ext cx="2281215" cy="4401205"/>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Equipment:</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Clinometer</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Biltmore &amp; reach stick</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Binoculars</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Compass &amp; GPS</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Various field guides</a:t>
            </a:r>
          </a:p>
        </p:txBody>
      </p:sp>
      <p:sp>
        <p:nvSpPr>
          <p:cNvPr id="32" name="TextBox 31">
            <a:extLst>
              <a:ext uri="{FF2B5EF4-FFF2-40B4-BE49-F238E27FC236}">
                <a16:creationId xmlns:a16="http://schemas.microsoft.com/office/drawing/2014/main" id="{491762BB-EEC8-384F-A449-6CFA110533C0}"/>
              </a:ext>
            </a:extLst>
          </p:cNvPr>
          <p:cNvSpPr txBox="1"/>
          <p:nvPr/>
        </p:nvSpPr>
        <p:spPr>
          <a:xfrm>
            <a:off x="525780" y="5269887"/>
            <a:ext cx="10747148" cy="353943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	Dead standing trees, known as snags, provide habitat and food for 45% of native bird species across North America but are frequently removed for safety and aesthetic purposes (Hutto, 2006). Places where wildlife can find suitable food and shelter have continued to decrease in size and quantity due to urbanization leading to isolated forest islands. Climate change is also forcing a lot of species to shift their ranges poleward, with predictions of 30% range lost for the wood duck (National Audubon Society, n.d.; Figure 1)</a:t>
            </a:r>
          </a:p>
        </p:txBody>
      </p:sp>
      <p:sp>
        <p:nvSpPr>
          <p:cNvPr id="34" name="TextBox 33">
            <a:extLst>
              <a:ext uri="{FF2B5EF4-FFF2-40B4-BE49-F238E27FC236}">
                <a16:creationId xmlns:a16="http://schemas.microsoft.com/office/drawing/2014/main" id="{09768F33-B061-904F-88AE-0207453834F3}"/>
              </a:ext>
            </a:extLst>
          </p:cNvPr>
          <p:cNvSpPr txBox="1"/>
          <p:nvPr/>
        </p:nvSpPr>
        <p:spPr>
          <a:xfrm>
            <a:off x="12689146" y="21231705"/>
            <a:ext cx="9979477"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Figure 4. The overall observations of the 2022 season by species and plot. </a:t>
            </a:r>
          </a:p>
        </p:txBody>
      </p:sp>
      <p:sp>
        <p:nvSpPr>
          <p:cNvPr id="38" name="TextBox 37">
            <a:extLst>
              <a:ext uri="{FF2B5EF4-FFF2-40B4-BE49-F238E27FC236}">
                <a16:creationId xmlns:a16="http://schemas.microsoft.com/office/drawing/2014/main" id="{60CFC8A5-6158-6540-A685-AD9552CB6A72}"/>
              </a:ext>
            </a:extLst>
          </p:cNvPr>
          <p:cNvSpPr txBox="1"/>
          <p:nvPr/>
        </p:nvSpPr>
        <p:spPr>
          <a:xfrm>
            <a:off x="6380021" y="14188968"/>
            <a:ext cx="4717441" cy="646331"/>
          </a:xfrm>
          <a:prstGeom prst="rect">
            <a:avLst/>
          </a:prstGeom>
          <a:noFill/>
        </p:spPr>
        <p:txBody>
          <a:bodyPr wrap="square" rtlCol="0">
            <a:spAutoFit/>
          </a:bodyPr>
          <a:lstStyle/>
          <a:p>
            <a:r>
              <a:rPr lang="en-US" dirty="0">
                <a:latin typeface="Times New Roman" panose="02020603050405020304" pitchFamily="18" charset="0"/>
                <a:ea typeface="Calibri" panose="020F0502020204030204" pitchFamily="34" charset="0"/>
                <a:cs typeface="Times New Roman" panose="02020603050405020304" pitchFamily="18" charset="0"/>
              </a:rPr>
              <a:t>Figure 1. A male wood duck, secondary cavity nester, prefers riparian habitat. (Key, n.d.).</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42" name="Rectangle 41">
            <a:extLst>
              <a:ext uri="{FF2B5EF4-FFF2-40B4-BE49-F238E27FC236}">
                <a16:creationId xmlns:a16="http://schemas.microsoft.com/office/drawing/2014/main" id="{D89B5E94-D176-D346-B05E-5C228CBB0153}"/>
              </a:ext>
            </a:extLst>
          </p:cNvPr>
          <p:cNvSpPr/>
          <p:nvPr/>
        </p:nvSpPr>
        <p:spPr>
          <a:xfrm>
            <a:off x="23448644" y="22933092"/>
            <a:ext cx="10855645" cy="946941"/>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6E411BA2-D602-7744-A195-6A5A9542B670}"/>
              </a:ext>
            </a:extLst>
          </p:cNvPr>
          <p:cNvSpPr txBox="1"/>
          <p:nvPr/>
        </p:nvSpPr>
        <p:spPr>
          <a:xfrm>
            <a:off x="24041577" y="23113143"/>
            <a:ext cx="9509760" cy="584775"/>
          </a:xfrm>
          <a:prstGeom prst="rect">
            <a:avLst/>
          </a:prstGeom>
          <a:noFill/>
        </p:spPr>
        <p:txBody>
          <a:bodyPr wrap="square" rtlCol="0">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Works Cited</a:t>
            </a:r>
          </a:p>
        </p:txBody>
      </p:sp>
      <p:sp>
        <p:nvSpPr>
          <p:cNvPr id="55" name="TextBox 54">
            <a:extLst>
              <a:ext uri="{FF2B5EF4-FFF2-40B4-BE49-F238E27FC236}">
                <a16:creationId xmlns:a16="http://schemas.microsoft.com/office/drawing/2014/main" id="{C8CC5ED7-F5C4-864F-B403-7A994232E733}"/>
              </a:ext>
            </a:extLst>
          </p:cNvPr>
          <p:cNvSpPr txBox="1"/>
          <p:nvPr/>
        </p:nvSpPr>
        <p:spPr>
          <a:xfrm>
            <a:off x="523883" y="8691540"/>
            <a:ext cx="5189919" cy="5262979"/>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	To improve these urban spaces, better stewardship techniques could be implemented and better understood to benefit wildlife, especially cavity-nesting species. In this research paper, various characteristics of snags and cavity-nesting species are explored to identify land management methods for Cobbs Creek Park, Wissahickon Valley Park, and other urban forest islands.</a:t>
            </a:r>
            <a:endParaRPr lang="en-US" sz="2800" dirty="0"/>
          </a:p>
        </p:txBody>
      </p:sp>
      <p:sp>
        <p:nvSpPr>
          <p:cNvPr id="56" name="TextBox 55">
            <a:extLst>
              <a:ext uri="{FF2B5EF4-FFF2-40B4-BE49-F238E27FC236}">
                <a16:creationId xmlns:a16="http://schemas.microsoft.com/office/drawing/2014/main" id="{A382B80D-450F-B545-9B9B-4EEDEB0BF429}"/>
              </a:ext>
            </a:extLst>
          </p:cNvPr>
          <p:cNvSpPr txBox="1"/>
          <p:nvPr/>
        </p:nvSpPr>
        <p:spPr>
          <a:xfrm>
            <a:off x="23486118" y="23938278"/>
            <a:ext cx="10735628" cy="1569660"/>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Hutto, R. L. (2006). Toward Meaningful Snag-Management Guidelines for Postfire Salvage Logging in North American Conifer Forests. </a:t>
            </a:r>
            <a:r>
              <a:rPr lang="en-US" sz="1200" i="1" dirty="0">
                <a:latin typeface="Times New Roman" panose="02020603050405020304" pitchFamily="18" charset="0"/>
                <a:cs typeface="Times New Roman" panose="02020603050405020304" pitchFamily="18" charset="0"/>
              </a:rPr>
              <a:t>20</a:t>
            </a:r>
            <a:r>
              <a:rPr lang="en-US" sz="1200" dirty="0">
                <a:latin typeface="Times New Roman" panose="02020603050405020304" pitchFamily="18" charset="0"/>
                <a:cs typeface="Times New Roman" panose="02020603050405020304" pitchFamily="18" charset="0"/>
              </a:rPr>
              <a:t>(4), 984-993. Retrieved from 	</a:t>
            </a:r>
            <a:r>
              <a:rPr lang="en-US" sz="1200" dirty="0">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https://doi.org/10.1111/j.1523-1739.2006.00494.x</a:t>
            </a:r>
            <a:endParaRPr lang="en-US" sz="1200" dirty="0">
              <a:latin typeface="Times New Roman" panose="02020603050405020304" pitchFamily="18" charset="0"/>
              <a:cs typeface="Times New Roman" panose="02020603050405020304" pitchFamily="18" charset="0"/>
            </a:endParaRPr>
          </a:p>
          <a:p>
            <a:r>
              <a:rPr lang="en-US" sz="1200" dirty="0">
                <a:latin typeface="Times New Roman" panose="02020603050405020304" pitchFamily="18" charset="0"/>
                <a:cs typeface="Times New Roman" panose="02020603050405020304" pitchFamily="18" charset="0"/>
              </a:rPr>
              <a:t>Key, D. (n.d.). </a:t>
            </a:r>
            <a:r>
              <a:rPr lang="en-US" sz="1200" i="1" dirty="0">
                <a:latin typeface="Times New Roman" panose="02020603050405020304" pitchFamily="18" charset="0"/>
                <a:cs typeface="Times New Roman" panose="02020603050405020304" pitchFamily="18" charset="0"/>
              </a:rPr>
              <a:t>Breeding adult male </a:t>
            </a:r>
            <a:r>
              <a:rPr lang="en-US" sz="1200" dirty="0">
                <a:latin typeface="Times New Roman" panose="02020603050405020304" pitchFamily="18" charset="0"/>
                <a:cs typeface="Times New Roman" panose="02020603050405020304" pitchFamily="18" charset="0"/>
              </a:rPr>
              <a:t>[Photograph]. National Audubon Society. https://</a:t>
            </a:r>
            <a:r>
              <a:rPr lang="en-US" sz="1200" dirty="0" err="1">
                <a:latin typeface="Times New Roman" panose="02020603050405020304" pitchFamily="18" charset="0"/>
                <a:cs typeface="Times New Roman" panose="02020603050405020304" pitchFamily="18" charset="0"/>
              </a:rPr>
              <a:t>www.audubon.org</a:t>
            </a:r>
            <a:r>
              <a:rPr lang="en-US" sz="1200" dirty="0">
                <a:latin typeface="Times New Roman" panose="02020603050405020304" pitchFamily="18" charset="0"/>
                <a:cs typeface="Times New Roman" panose="02020603050405020304" pitchFamily="18" charset="0"/>
              </a:rPr>
              <a:t>/field-guide/bird/wood-duck#photo7</a:t>
            </a:r>
          </a:p>
          <a:p>
            <a:r>
              <a:rPr lang="en-US" sz="1200" dirty="0">
                <a:latin typeface="Times New Roman" panose="02020603050405020304" pitchFamily="18" charset="0"/>
                <a:cs typeface="Times New Roman" panose="02020603050405020304" pitchFamily="18" charset="0"/>
              </a:rPr>
              <a:t>Lundquist, R. W., &amp; </a:t>
            </a:r>
            <a:r>
              <a:rPr lang="en-US" sz="1200" dirty="0" err="1">
                <a:latin typeface="Times New Roman" panose="02020603050405020304" pitchFamily="18" charset="0"/>
                <a:cs typeface="Times New Roman" panose="02020603050405020304" pitchFamily="18" charset="0"/>
              </a:rPr>
              <a:t>Mariani</a:t>
            </a:r>
            <a:r>
              <a:rPr lang="en-US" sz="1200" dirty="0">
                <a:latin typeface="Times New Roman" panose="02020603050405020304" pitchFamily="18" charset="0"/>
                <a:cs typeface="Times New Roman" panose="02020603050405020304" pitchFamily="18" charset="0"/>
              </a:rPr>
              <a:t>, J. M. (1991). Nesting Habitat and Abundance of Snag-Dependent Birds in the Southern Washington Cascade Range., 221-240. </a:t>
            </a:r>
          </a:p>
          <a:p>
            <a:r>
              <a:rPr lang="en-US" sz="1200" dirty="0">
                <a:latin typeface="Times New Roman" panose="02020603050405020304" pitchFamily="18" charset="0"/>
                <a:cs typeface="Times New Roman" panose="02020603050405020304" pitchFamily="18" charset="0"/>
              </a:rPr>
              <a:t>National Audubon Society (</a:t>
            </a:r>
            <a:r>
              <a:rPr lang="en-US" sz="1200" dirty="0" err="1">
                <a:latin typeface="Times New Roman" panose="02020603050405020304" pitchFamily="18" charset="0"/>
                <a:cs typeface="Times New Roman" panose="02020603050405020304" pitchFamily="18" charset="0"/>
              </a:rPr>
              <a:t>n.d</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How Climate Change Will Reshape the Range of the Wood Duck </a:t>
            </a:r>
            <a:r>
              <a:rPr lang="en-US" sz="1200" dirty="0">
                <a:latin typeface="Times New Roman" panose="02020603050405020304" pitchFamily="18" charset="0"/>
                <a:cs typeface="Times New Roman" panose="02020603050405020304" pitchFamily="18" charset="0"/>
              </a:rPr>
              <a:t>[Map]. National Audubon Society. https://</a:t>
            </a:r>
            <a:r>
              <a:rPr lang="en-US" sz="1200" dirty="0" err="1">
                <a:latin typeface="Times New Roman" panose="02020603050405020304" pitchFamily="18" charset="0"/>
                <a:cs typeface="Times New Roman" panose="02020603050405020304" pitchFamily="18" charset="0"/>
              </a:rPr>
              <a:t>www.audubon.org</a:t>
            </a:r>
            <a:r>
              <a:rPr lang="en-US" sz="1200" dirty="0">
                <a:latin typeface="Times New Roman" panose="02020603050405020304" pitchFamily="18" charset="0"/>
                <a:cs typeface="Times New Roman" panose="02020603050405020304" pitchFamily="18" charset="0"/>
              </a:rPr>
              <a:t>/field-guide/bird/wood-duck#</a:t>
            </a:r>
          </a:p>
          <a:p>
            <a:r>
              <a:rPr lang="fr-FR" sz="1200" dirty="0">
                <a:latin typeface="Times New Roman" panose="02020603050405020304" pitchFamily="18" charset="0"/>
                <a:cs typeface="Times New Roman" panose="02020603050405020304" pitchFamily="18" charset="0"/>
              </a:rPr>
              <a:t>Raezer, N. (2022). </a:t>
            </a:r>
            <a:r>
              <a:rPr lang="fr-FR" sz="1200" i="1" dirty="0">
                <a:latin typeface="Times New Roman" panose="02020603050405020304" pitchFamily="18" charset="0"/>
                <a:cs typeface="Times New Roman" panose="02020603050405020304" pitchFamily="18" charset="0"/>
              </a:rPr>
              <a:t>MES </a:t>
            </a:r>
            <a:r>
              <a:rPr lang="fr-FR" sz="1200" i="1" dirty="0" err="1">
                <a:latin typeface="Times New Roman" panose="02020603050405020304" pitchFamily="18" charset="0"/>
                <a:cs typeface="Times New Roman" panose="02020603050405020304" pitchFamily="18" charset="0"/>
              </a:rPr>
              <a:t>Capstone</a:t>
            </a:r>
            <a:r>
              <a:rPr lang="fr-FR" sz="1200" i="1" dirty="0">
                <a:latin typeface="Times New Roman" panose="02020603050405020304" pitchFamily="18" charset="0"/>
                <a:cs typeface="Times New Roman" panose="02020603050405020304" pitchFamily="18" charset="0"/>
              </a:rPr>
              <a:t> Plots</a:t>
            </a:r>
            <a:r>
              <a:rPr lang="fr-FR" sz="1200" dirty="0">
                <a:latin typeface="Times New Roman" panose="02020603050405020304" pitchFamily="18" charset="0"/>
                <a:cs typeface="Times New Roman" panose="02020603050405020304" pitchFamily="18" charset="0"/>
              </a:rPr>
              <a:t> [</a:t>
            </a:r>
            <a:r>
              <a:rPr lang="fr-FR" sz="1200" dirty="0" err="1">
                <a:latin typeface="Times New Roman" panose="02020603050405020304" pitchFamily="18" charset="0"/>
                <a:cs typeface="Times New Roman" panose="02020603050405020304" pitchFamily="18" charset="0"/>
              </a:rPr>
              <a:t>map</a:t>
            </a:r>
            <a:r>
              <a:rPr lang="fr-FR" sz="1200"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(ca. 1 : 288895.277144) Philadelphia, PA : ArcGIS. </a:t>
            </a:r>
          </a:p>
          <a:p>
            <a:endParaRPr lang="en-US" sz="1200" dirty="0">
              <a:latin typeface="Times New Roman" panose="02020603050405020304" pitchFamily="18" charset="0"/>
              <a:cs typeface="Times New Roman" panose="02020603050405020304" pitchFamily="18" charset="0"/>
            </a:endParaRPr>
          </a:p>
        </p:txBody>
      </p:sp>
      <p:sp>
        <p:nvSpPr>
          <p:cNvPr id="37" name="Rectangle 36">
            <a:extLst>
              <a:ext uri="{FF2B5EF4-FFF2-40B4-BE49-F238E27FC236}">
                <a16:creationId xmlns:a16="http://schemas.microsoft.com/office/drawing/2014/main" id="{1FE23C4C-DCA1-FF71-220E-423090DDFF4A}"/>
              </a:ext>
            </a:extLst>
          </p:cNvPr>
          <p:cNvSpPr/>
          <p:nvPr/>
        </p:nvSpPr>
        <p:spPr>
          <a:xfrm>
            <a:off x="11928649" y="4181850"/>
            <a:ext cx="10855645" cy="881903"/>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910063BC-842E-5901-C8BF-445598E1C492}"/>
              </a:ext>
            </a:extLst>
          </p:cNvPr>
          <p:cNvSpPr txBox="1"/>
          <p:nvPr/>
        </p:nvSpPr>
        <p:spPr>
          <a:xfrm>
            <a:off x="12689146" y="4353937"/>
            <a:ext cx="9509760" cy="584775"/>
          </a:xfrm>
          <a:prstGeom prst="rect">
            <a:avLst/>
          </a:prstGeom>
          <a:noFill/>
        </p:spPr>
        <p:txBody>
          <a:bodyPr wrap="square" rtlCol="0">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Results</a:t>
            </a:r>
          </a:p>
        </p:txBody>
      </p:sp>
      <p:pic>
        <p:nvPicPr>
          <p:cNvPr id="7" name="Picture 6">
            <a:extLst>
              <a:ext uri="{FF2B5EF4-FFF2-40B4-BE49-F238E27FC236}">
                <a16:creationId xmlns:a16="http://schemas.microsoft.com/office/drawing/2014/main" id="{BF26593B-4916-F845-C041-9BAF6A13806D}"/>
              </a:ext>
            </a:extLst>
          </p:cNvPr>
          <p:cNvPicPr>
            <a:picLocks noChangeAspect="1"/>
          </p:cNvPicPr>
          <p:nvPr/>
        </p:nvPicPr>
        <p:blipFill>
          <a:blip r:embed="rId5"/>
          <a:stretch>
            <a:fillRect/>
          </a:stretch>
        </p:blipFill>
        <p:spPr>
          <a:xfrm>
            <a:off x="12264754" y="7846187"/>
            <a:ext cx="10217688" cy="6473399"/>
          </a:xfrm>
          <a:prstGeom prst="rect">
            <a:avLst/>
          </a:prstGeom>
        </p:spPr>
      </p:pic>
      <p:pic>
        <p:nvPicPr>
          <p:cNvPr id="17" name="Picture 16">
            <a:extLst>
              <a:ext uri="{FF2B5EF4-FFF2-40B4-BE49-F238E27FC236}">
                <a16:creationId xmlns:a16="http://schemas.microsoft.com/office/drawing/2014/main" id="{8D1FF68F-F3DC-789B-5C2A-E478168402EF}"/>
              </a:ext>
            </a:extLst>
          </p:cNvPr>
          <p:cNvPicPr>
            <a:picLocks noChangeAspect="1"/>
          </p:cNvPicPr>
          <p:nvPr/>
        </p:nvPicPr>
        <p:blipFill>
          <a:blip r:embed="rId6"/>
          <a:stretch>
            <a:fillRect/>
          </a:stretch>
        </p:blipFill>
        <p:spPr>
          <a:xfrm>
            <a:off x="12427816" y="15003374"/>
            <a:ext cx="9979477" cy="6277623"/>
          </a:xfrm>
          <a:prstGeom prst="rect">
            <a:avLst/>
          </a:prstGeom>
        </p:spPr>
      </p:pic>
      <p:sp>
        <p:nvSpPr>
          <p:cNvPr id="47" name="TextBox 46">
            <a:extLst>
              <a:ext uri="{FF2B5EF4-FFF2-40B4-BE49-F238E27FC236}">
                <a16:creationId xmlns:a16="http://schemas.microsoft.com/office/drawing/2014/main" id="{8A531B25-6EE5-0FF3-3B4C-9F6B1E45BF23}"/>
              </a:ext>
            </a:extLst>
          </p:cNvPr>
          <p:cNvSpPr txBox="1"/>
          <p:nvPr/>
        </p:nvSpPr>
        <p:spPr>
          <a:xfrm>
            <a:off x="23528653" y="9414502"/>
            <a:ext cx="3951487" cy="5693866"/>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C2 in 2021 and a Red-bellied Woodpecker pair at W2 in 2022 (Figure 6). When considering the size and the width of these parks, it is understandable to assume that Wissahickon Valley Park supports more forest-interior species, as it is more than double the area of Cobbs Creek Park and the data supports this.</a:t>
            </a:r>
            <a:endParaRPr lang="en-US" dirty="0">
              <a:latin typeface="Times New Roman" panose="02020603050405020304" pitchFamily="18" charset="0"/>
              <a:cs typeface="Times New Roman" panose="02020603050405020304" pitchFamily="18" charset="0"/>
            </a:endParaRPr>
          </a:p>
        </p:txBody>
      </p:sp>
      <p:sp>
        <p:nvSpPr>
          <p:cNvPr id="30" name="Rectangle 4">
            <a:extLst>
              <a:ext uri="{FF2B5EF4-FFF2-40B4-BE49-F238E27FC236}">
                <a16:creationId xmlns:a16="http://schemas.microsoft.com/office/drawing/2014/main" id="{C7FE30E1-A9CA-89D5-18D1-122417621DEC}"/>
              </a:ext>
            </a:extLst>
          </p:cNvPr>
          <p:cNvSpPr>
            <a:spLocks noChangeArrowheads="1"/>
          </p:cNvSpPr>
          <p:nvPr/>
        </p:nvSpPr>
        <p:spPr bwMode="auto">
          <a:xfrm>
            <a:off x="0" y="0"/>
            <a:ext cx="3474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9" name="TextBox 58">
            <a:extLst>
              <a:ext uri="{FF2B5EF4-FFF2-40B4-BE49-F238E27FC236}">
                <a16:creationId xmlns:a16="http://schemas.microsoft.com/office/drawing/2014/main" id="{54A5264B-62A0-A77E-C7BA-0405A02D934C}"/>
              </a:ext>
            </a:extLst>
          </p:cNvPr>
          <p:cNvSpPr txBox="1"/>
          <p:nvPr/>
        </p:nvSpPr>
        <p:spPr>
          <a:xfrm>
            <a:off x="12486740" y="14465790"/>
            <a:ext cx="9979477"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Figure 3. The overall observations of the 2021 season by species and plot. </a:t>
            </a:r>
          </a:p>
        </p:txBody>
      </p:sp>
      <p:sp>
        <p:nvSpPr>
          <p:cNvPr id="60" name="TextBox 59">
            <a:extLst>
              <a:ext uri="{FF2B5EF4-FFF2-40B4-BE49-F238E27FC236}">
                <a16:creationId xmlns:a16="http://schemas.microsoft.com/office/drawing/2014/main" id="{C9A21869-9FFE-8F26-7033-CE7F377604A2}"/>
              </a:ext>
            </a:extLst>
          </p:cNvPr>
          <p:cNvSpPr txBox="1"/>
          <p:nvPr/>
        </p:nvSpPr>
        <p:spPr>
          <a:xfrm>
            <a:off x="27531991" y="13988384"/>
            <a:ext cx="6703717"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Figure 6. A male Red-Bellied Woodpeckers pokes his head out of the cavity nest seen at Plot W2 in 2022.</a:t>
            </a:r>
          </a:p>
        </p:txBody>
      </p:sp>
      <p:pic>
        <p:nvPicPr>
          <p:cNvPr id="6" name="Picture 5" descr="A bird perched on a tree&#10;&#10;Description automatically generated with medium confidence">
            <a:extLst>
              <a:ext uri="{FF2B5EF4-FFF2-40B4-BE49-F238E27FC236}">
                <a16:creationId xmlns:a16="http://schemas.microsoft.com/office/drawing/2014/main" id="{87691BB3-CB69-7DC8-E9A1-CA88D756C4BE}"/>
              </a:ext>
            </a:extLst>
          </p:cNvPr>
          <p:cNvPicPr>
            <a:picLocks noChangeAspect="1"/>
          </p:cNvPicPr>
          <p:nvPr/>
        </p:nvPicPr>
        <p:blipFill>
          <a:blip r:embed="rId7"/>
          <a:stretch>
            <a:fillRect/>
          </a:stretch>
        </p:blipFill>
        <p:spPr>
          <a:xfrm>
            <a:off x="27506066" y="9518624"/>
            <a:ext cx="6703716" cy="4469144"/>
          </a:xfrm>
          <a:prstGeom prst="rect">
            <a:avLst/>
          </a:prstGeom>
        </p:spPr>
      </p:pic>
      <p:sp>
        <p:nvSpPr>
          <p:cNvPr id="19" name="Text Box 3">
            <a:extLst>
              <a:ext uri="{FF2B5EF4-FFF2-40B4-BE49-F238E27FC236}">
                <a16:creationId xmlns:a16="http://schemas.microsoft.com/office/drawing/2014/main" id="{13740399-B59D-8A23-B5E0-130FA977F78B}"/>
              </a:ext>
            </a:extLst>
          </p:cNvPr>
          <p:cNvSpPr txBox="1"/>
          <p:nvPr/>
        </p:nvSpPr>
        <p:spPr>
          <a:xfrm>
            <a:off x="3184829" y="24579922"/>
            <a:ext cx="7804757" cy="515272"/>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Figure </a:t>
            </a:r>
            <a:r>
              <a:rPr lang="en-US" dirty="0">
                <a:latin typeface="Times New Roman" panose="02020603050405020304" pitchFamily="18" charset="0"/>
                <a:ea typeface="Calibri" panose="020F0502020204030204" pitchFamily="34" charset="0"/>
                <a:cs typeface="Times New Roman" panose="02020603050405020304" pitchFamily="18" charset="0"/>
              </a:rPr>
              <a:t>2</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Left</a:t>
            </a:r>
            <a:r>
              <a:rPr lang="en-US" dirty="0">
                <a:effectLst/>
                <a:latin typeface="Times New Roman" panose="02020603050405020304" pitchFamily="18" charset="0"/>
                <a:ea typeface="Calibri" panose="020F0502020204030204" pitchFamily="34" charset="0"/>
                <a:cs typeface="Times New Roman" panose="02020603050405020304" pitchFamily="18" charset="0"/>
              </a:rPr>
              <a:t>: A close-up satellite view of Wissahickon Valley Park and its Plots. </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Right</a:t>
            </a:r>
            <a:r>
              <a:rPr lang="en-US" dirty="0">
                <a:effectLst/>
                <a:latin typeface="Times New Roman" panose="02020603050405020304" pitchFamily="18" charset="0"/>
                <a:ea typeface="Calibri" panose="020F0502020204030204" pitchFamily="34" charset="0"/>
                <a:cs typeface="Times New Roman" panose="02020603050405020304" pitchFamily="18" charset="0"/>
              </a:rPr>
              <a:t>: A close-up satellite view of Cobbs Creek Park and its Plots (Raezer, 2022).</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descr="A picture containing outdoor, ground, colorful, duck&#10;&#10;Description automatically generated">
            <a:extLst>
              <a:ext uri="{FF2B5EF4-FFF2-40B4-BE49-F238E27FC236}">
                <a16:creationId xmlns:a16="http://schemas.microsoft.com/office/drawing/2014/main" id="{675E63B6-5D69-54B0-C60E-2E2C544B2DE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27655" y="8502761"/>
            <a:ext cx="3688082" cy="5512156"/>
          </a:xfrm>
          <a:prstGeom prst="rect">
            <a:avLst/>
          </a:prstGeom>
        </p:spPr>
      </p:pic>
      <p:pic>
        <p:nvPicPr>
          <p:cNvPr id="22" name="Picture 21" descr="A picture containing tree&#10;&#10;Description automatically generated">
            <a:extLst>
              <a:ext uri="{FF2B5EF4-FFF2-40B4-BE49-F238E27FC236}">
                <a16:creationId xmlns:a16="http://schemas.microsoft.com/office/drawing/2014/main" id="{F3EACF94-CAA0-2A79-D302-A91578AA77B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184829" y="19310535"/>
            <a:ext cx="3477348" cy="5150834"/>
          </a:xfrm>
          <a:prstGeom prst="rect">
            <a:avLst/>
          </a:prstGeom>
        </p:spPr>
      </p:pic>
      <p:pic>
        <p:nvPicPr>
          <p:cNvPr id="27" name="Picture 26" descr="Map&#10;&#10;Description automatically generated">
            <a:extLst>
              <a:ext uri="{FF2B5EF4-FFF2-40B4-BE49-F238E27FC236}">
                <a16:creationId xmlns:a16="http://schemas.microsoft.com/office/drawing/2014/main" id="{A88F307B-BF1D-25DD-A2A3-0903F6F3A3E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20906" y="19307678"/>
            <a:ext cx="4475715" cy="5150834"/>
          </a:xfrm>
          <a:prstGeom prst="rect">
            <a:avLst/>
          </a:prstGeom>
        </p:spPr>
      </p:pic>
      <p:pic>
        <p:nvPicPr>
          <p:cNvPr id="3" name="Picture 2" descr="Chart, bar chart&#10;&#10;Description automatically generated">
            <a:extLst>
              <a:ext uri="{FF2B5EF4-FFF2-40B4-BE49-F238E27FC236}">
                <a16:creationId xmlns:a16="http://schemas.microsoft.com/office/drawing/2014/main" id="{F06CDCC2-CA69-1171-A0DD-72479F23DD4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491460" y="21700735"/>
            <a:ext cx="5487570" cy="3265755"/>
          </a:xfrm>
          <a:prstGeom prst="rect">
            <a:avLst/>
          </a:prstGeom>
        </p:spPr>
      </p:pic>
      <p:pic>
        <p:nvPicPr>
          <p:cNvPr id="25" name="Picture 24" descr="Table&#10;&#10;Description automatically generated">
            <a:extLst>
              <a:ext uri="{FF2B5EF4-FFF2-40B4-BE49-F238E27FC236}">
                <a16:creationId xmlns:a16="http://schemas.microsoft.com/office/drawing/2014/main" id="{4AAA2181-5060-E1AC-EF1C-B15A39FBBCEC}"/>
              </a:ext>
            </a:extLst>
          </p:cNvPr>
          <p:cNvPicPr>
            <a:picLocks noChangeAspect="1"/>
          </p:cNvPicPr>
          <p:nvPr/>
        </p:nvPicPr>
        <p:blipFill>
          <a:blip r:embed="rId12"/>
          <a:stretch>
            <a:fillRect/>
          </a:stretch>
        </p:blipFill>
        <p:spPr>
          <a:xfrm>
            <a:off x="12513259" y="5772733"/>
            <a:ext cx="9720681" cy="1753414"/>
          </a:xfrm>
          <a:prstGeom prst="rect">
            <a:avLst/>
          </a:prstGeom>
        </p:spPr>
      </p:pic>
      <p:sp>
        <p:nvSpPr>
          <p:cNvPr id="35" name="TextBox 34">
            <a:extLst>
              <a:ext uri="{FF2B5EF4-FFF2-40B4-BE49-F238E27FC236}">
                <a16:creationId xmlns:a16="http://schemas.microsoft.com/office/drawing/2014/main" id="{DB419707-0E64-0979-A5D9-A1110645938B}"/>
              </a:ext>
            </a:extLst>
          </p:cNvPr>
          <p:cNvSpPr txBox="1"/>
          <p:nvPr/>
        </p:nvSpPr>
        <p:spPr>
          <a:xfrm>
            <a:off x="12427816" y="5269887"/>
            <a:ext cx="9979477"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Table 1. The top four most-observed species in the years 2021 and 2022.</a:t>
            </a:r>
          </a:p>
        </p:txBody>
      </p:sp>
      <p:sp>
        <p:nvSpPr>
          <p:cNvPr id="36" name="TextBox 35">
            <a:extLst>
              <a:ext uri="{FF2B5EF4-FFF2-40B4-BE49-F238E27FC236}">
                <a16:creationId xmlns:a16="http://schemas.microsoft.com/office/drawing/2014/main" id="{FB070590-82AF-FC15-66B5-4C81E8524587}"/>
              </a:ext>
            </a:extLst>
          </p:cNvPr>
          <p:cNvSpPr txBox="1"/>
          <p:nvPr/>
        </p:nvSpPr>
        <p:spPr>
          <a:xfrm>
            <a:off x="13203386" y="24852318"/>
            <a:ext cx="9979477"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Figure 5. Total standing deadwood at each plot based on most recent habitat assessment.</a:t>
            </a:r>
          </a:p>
        </p:txBody>
      </p:sp>
      <p:sp>
        <p:nvSpPr>
          <p:cNvPr id="28" name="TextBox 27">
            <a:extLst>
              <a:ext uri="{FF2B5EF4-FFF2-40B4-BE49-F238E27FC236}">
                <a16:creationId xmlns:a16="http://schemas.microsoft.com/office/drawing/2014/main" id="{14AF1AD2-A39A-54CB-C67E-53C1B809B50F}"/>
              </a:ext>
            </a:extLst>
          </p:cNvPr>
          <p:cNvSpPr txBox="1"/>
          <p:nvPr/>
        </p:nvSpPr>
        <p:spPr>
          <a:xfrm>
            <a:off x="18419443" y="3166695"/>
            <a:ext cx="21945600" cy="523220"/>
          </a:xfrm>
          <a:prstGeom prst="rect">
            <a:avLst/>
          </a:prstGeom>
          <a:noFill/>
        </p:spPr>
        <p:txBody>
          <a:bodyPr wrap="square" rtlCol="0">
            <a:spAutoFit/>
          </a:bodyPr>
          <a:lstStyle/>
          <a:p>
            <a:pPr algn="ctr"/>
            <a:r>
              <a:rPr lang="en-US" sz="2800" dirty="0">
                <a:solidFill>
                  <a:schemeClr val="bg1"/>
                </a:solidFill>
                <a:latin typeface="Times New Roman" panose="02020603050405020304" pitchFamily="18" charset="0"/>
                <a:cs typeface="Times New Roman" panose="02020603050405020304" pitchFamily="18" charset="0"/>
              </a:rPr>
              <a:t>Secondary Reader: Sally Willig, PhD, University of Pennsylvania</a:t>
            </a:r>
          </a:p>
        </p:txBody>
      </p:sp>
      <p:sp>
        <p:nvSpPr>
          <p:cNvPr id="31" name="TextBox 30">
            <a:extLst>
              <a:ext uri="{FF2B5EF4-FFF2-40B4-BE49-F238E27FC236}">
                <a16:creationId xmlns:a16="http://schemas.microsoft.com/office/drawing/2014/main" id="{DADA5A92-AF10-3C0E-46A5-8D837E35F853}"/>
              </a:ext>
            </a:extLst>
          </p:cNvPr>
          <p:cNvSpPr txBox="1"/>
          <p:nvPr/>
        </p:nvSpPr>
        <p:spPr>
          <a:xfrm>
            <a:off x="-5739727" y="3245873"/>
            <a:ext cx="21945600" cy="523220"/>
          </a:xfrm>
          <a:prstGeom prst="rect">
            <a:avLst/>
          </a:prstGeom>
          <a:noFill/>
        </p:spPr>
        <p:txBody>
          <a:bodyPr wrap="square" rtlCol="0">
            <a:spAutoFit/>
          </a:bodyPr>
          <a:lstStyle/>
          <a:p>
            <a:pPr algn="ctr"/>
            <a:r>
              <a:rPr lang="en-US" sz="2800" dirty="0">
                <a:solidFill>
                  <a:schemeClr val="bg1"/>
                </a:solidFill>
                <a:latin typeface="Times New Roman" panose="02020603050405020304" pitchFamily="18" charset="0"/>
                <a:cs typeface="Times New Roman" panose="02020603050405020304" pitchFamily="18" charset="0"/>
              </a:rPr>
              <a:t>Primary Reader: Lisa </a:t>
            </a:r>
            <a:r>
              <a:rPr lang="en-US" sz="2800" dirty="0" err="1">
                <a:solidFill>
                  <a:schemeClr val="bg1"/>
                </a:solidFill>
                <a:latin typeface="Times New Roman" panose="02020603050405020304" pitchFamily="18" charset="0"/>
                <a:cs typeface="Times New Roman" panose="02020603050405020304" pitchFamily="18" charset="0"/>
              </a:rPr>
              <a:t>Kiziuk</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a:solidFill>
                  <a:schemeClr val="bg1"/>
                </a:solidFill>
                <a:latin typeface="Times New Roman" panose="02020603050405020304" pitchFamily="18" charset="0"/>
                <a:cs typeface="Times New Roman" panose="02020603050405020304" pitchFamily="18" charset="0"/>
              </a:rPr>
              <a:t>Willistown</a:t>
            </a:r>
            <a:r>
              <a:rPr lang="en-US" sz="2800" dirty="0">
                <a:solidFill>
                  <a:schemeClr val="bg1"/>
                </a:solidFill>
                <a:latin typeface="Times New Roman" panose="02020603050405020304" pitchFamily="18" charset="0"/>
                <a:cs typeface="Times New Roman" panose="02020603050405020304" pitchFamily="18" charset="0"/>
              </a:rPr>
              <a:t> Conservation Trust</a:t>
            </a:r>
          </a:p>
        </p:txBody>
      </p:sp>
    </p:spTree>
    <p:extLst>
      <p:ext uri="{BB962C8B-B14F-4D97-AF65-F5344CB8AC3E}">
        <p14:creationId xmlns:p14="http://schemas.microsoft.com/office/powerpoint/2010/main" val="216629894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29777</TotalTime>
  <Words>1009</Words>
  <Application>Microsoft Office PowerPoint</Application>
  <PresentationFormat>Custom</PresentationFormat>
  <Paragraphs>38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Raezer,Noelle</cp:lastModifiedBy>
  <cp:revision>110</cp:revision>
  <dcterms:created xsi:type="dcterms:W3CDTF">2021-04-06T21:22:06Z</dcterms:created>
  <dcterms:modified xsi:type="dcterms:W3CDTF">2022-08-31T15:14:37Z</dcterms:modified>
</cp:coreProperties>
</file>