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handoutMasterIdLst>
    <p:handoutMasterId r:id="rId7"/>
  </p:handoutMasterIdLst>
  <p:sldIdLst>
    <p:sldId id="256" r:id="rId5"/>
  </p:sldIdLst>
  <p:sldSz cx="34747200" cy="25603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3979" autoAdjust="0"/>
  </p:normalViewPr>
  <p:slideViewPr>
    <p:cSldViewPr snapToGrid="0">
      <p:cViewPr varScale="1">
        <p:scale>
          <a:sx n="17" d="100"/>
          <a:sy n="17" d="100"/>
        </p:scale>
        <p:origin x="1304" y="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4BE5B96-6876-47B8-A6B5-EEA12FAE8CD8}" type="datetimeFigureOut">
              <a:rPr lang="en-US" smtClean="0"/>
              <a:t>12/25/2020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97CF15F-BB3B-4FD9-A6D0-70B81CB3E097}" type="slidenum">
              <a:rPr lang="en-US" smtClean="0"/>
              <a:t>‹#›</a:t>
            </a:fld>
            <a:endParaRPr lang="en-US" dirty="0"/>
          </a:p>
        </p:txBody>
      </p:sp>
    </p:spTree>
    <p:extLst>
      <p:ext uri="{BB962C8B-B14F-4D97-AF65-F5344CB8AC3E}">
        <p14:creationId xmlns:p14="http://schemas.microsoft.com/office/powerpoint/2010/main" val="1300794815"/>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E78F80-751E-49C6-AB11-A708890E6B99}" type="datetimeFigureOut">
              <a:rPr lang="en-US" smtClean="0"/>
              <a:t>12/25/2020</a:t>
            </a:fld>
            <a:endParaRPr lang="en-US" dirty="0"/>
          </a:p>
        </p:txBody>
      </p:sp>
      <p:sp>
        <p:nvSpPr>
          <p:cNvPr id="4" name="Slide Image Placeholder 3"/>
          <p:cNvSpPr>
            <a:spLocks noGrp="1" noRot="1" noChangeAspect="1"/>
          </p:cNvSpPr>
          <p:nvPr>
            <p:ph type="sldImg" idx="2"/>
          </p:nvPr>
        </p:nvSpPr>
        <p:spPr>
          <a:xfrm>
            <a:off x="1335088" y="1143000"/>
            <a:ext cx="41878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94DB72-6DF4-4E24-A8F2-0EB449CC40EC}" type="slidenum">
              <a:rPr lang="en-US" smtClean="0"/>
              <a:t>‹#›</a:t>
            </a:fld>
            <a:endParaRPr lang="en-US" dirty="0"/>
          </a:p>
        </p:txBody>
      </p:sp>
    </p:spTree>
    <p:extLst>
      <p:ext uri="{BB962C8B-B14F-4D97-AF65-F5344CB8AC3E}">
        <p14:creationId xmlns:p14="http://schemas.microsoft.com/office/powerpoint/2010/main" val="1820698658"/>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5088" y="1143000"/>
            <a:ext cx="4187825" cy="3086100"/>
          </a:xfrm>
        </p:spPr>
      </p:sp>
      <p:sp>
        <p:nvSpPr>
          <p:cNvPr id="3" name="Notes Placeholder 2"/>
          <p:cNvSpPr>
            <a:spLocks noGrp="1"/>
          </p:cNvSpPr>
          <p:nvPr>
            <p:ph type="body" idx="1"/>
          </p:nvPr>
        </p:nvSpPr>
        <p:spPr/>
        <p:txBody>
          <a:bodyPr/>
          <a:lstStyle/>
          <a:p>
            <a:endParaRPr lang="en-US" dirty="0"/>
          </a:p>
        </p:txBody>
      </p:sp>
      <p:sp>
        <p:nvSpPr>
          <p:cNvPr id="5" name="Header Placeholder 4"/>
          <p:cNvSpPr>
            <a:spLocks noGrp="1"/>
          </p:cNvSpPr>
          <p:nvPr>
            <p:ph type="hdr" sz="quarter" idx="10"/>
          </p:nvPr>
        </p:nvSpPr>
        <p:spPr/>
        <p:txBody>
          <a:bodyPr/>
          <a:lstStyle/>
          <a:p>
            <a:endParaRPr lang="en-US" dirty="0"/>
          </a:p>
        </p:txBody>
      </p:sp>
    </p:spTree>
    <p:extLst>
      <p:ext uri="{BB962C8B-B14F-4D97-AF65-F5344CB8AC3E}">
        <p14:creationId xmlns:p14="http://schemas.microsoft.com/office/powerpoint/2010/main" val="3014769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0" y="4190156"/>
            <a:ext cx="29535120" cy="8913707"/>
          </a:xfrm>
        </p:spPr>
        <p:txBody>
          <a:bodyPr anchor="b"/>
          <a:lstStyle>
            <a:lvl1pPr algn="ctr">
              <a:defRPr sz="22398"/>
            </a:lvl1pPr>
          </a:lstStyle>
          <a:p>
            <a:r>
              <a:rPr lang="en-US"/>
              <a:t>Click to edit Master title style</a:t>
            </a:r>
            <a:endParaRPr lang="en-US" dirty="0"/>
          </a:p>
        </p:txBody>
      </p:sp>
      <p:sp>
        <p:nvSpPr>
          <p:cNvPr id="3" name="Subtitle 2"/>
          <p:cNvSpPr>
            <a:spLocks noGrp="1"/>
          </p:cNvSpPr>
          <p:nvPr>
            <p:ph type="subTitle" idx="1"/>
          </p:nvPr>
        </p:nvSpPr>
        <p:spPr>
          <a:xfrm>
            <a:off x="4343400" y="13447610"/>
            <a:ext cx="26060400" cy="6181511"/>
          </a:xfrm>
        </p:spPr>
        <p:txBody>
          <a:bodyPr/>
          <a:lstStyle>
            <a:lvl1pPr marL="0" indent="0" algn="ctr">
              <a:buNone/>
              <a:defRPr sz="8959"/>
            </a:lvl1pPr>
            <a:lvl2pPr marL="1706713" indent="0" algn="ctr">
              <a:buNone/>
              <a:defRPr sz="7466"/>
            </a:lvl2pPr>
            <a:lvl3pPr marL="3413427" indent="0" algn="ctr">
              <a:buNone/>
              <a:defRPr sz="6720"/>
            </a:lvl3pPr>
            <a:lvl4pPr marL="5120140" indent="0" algn="ctr">
              <a:buNone/>
              <a:defRPr sz="5973"/>
            </a:lvl4pPr>
            <a:lvl5pPr marL="6826854" indent="0" algn="ctr">
              <a:buNone/>
              <a:defRPr sz="5973"/>
            </a:lvl5pPr>
            <a:lvl6pPr marL="8533567" indent="0" algn="ctr">
              <a:buNone/>
              <a:defRPr sz="5973"/>
            </a:lvl6pPr>
            <a:lvl7pPr marL="10240281" indent="0" algn="ctr">
              <a:buNone/>
              <a:defRPr sz="5973"/>
            </a:lvl7pPr>
            <a:lvl8pPr marL="11946993" indent="0" algn="ctr">
              <a:buNone/>
              <a:defRPr sz="5973"/>
            </a:lvl8pPr>
            <a:lvl9pPr marL="13653706" indent="0" algn="ctr">
              <a:buNone/>
              <a:defRPr sz="597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655546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3118357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65968" y="1363134"/>
            <a:ext cx="7492365"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388873" y="1363134"/>
            <a:ext cx="22042755" cy="216975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2512409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3402707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70774" y="6383028"/>
            <a:ext cx="29969460" cy="10650218"/>
          </a:xfrm>
        </p:spPr>
        <p:txBody>
          <a:bodyPr anchor="b"/>
          <a:lstStyle>
            <a:lvl1pPr>
              <a:defRPr sz="22398"/>
            </a:lvl1pPr>
          </a:lstStyle>
          <a:p>
            <a:r>
              <a:rPr lang="en-US"/>
              <a:t>Click to edit Master title style</a:t>
            </a:r>
            <a:endParaRPr lang="en-US" dirty="0"/>
          </a:p>
        </p:txBody>
      </p:sp>
      <p:sp>
        <p:nvSpPr>
          <p:cNvPr id="3" name="Text Placeholder 2"/>
          <p:cNvSpPr>
            <a:spLocks noGrp="1"/>
          </p:cNvSpPr>
          <p:nvPr>
            <p:ph type="body" idx="1"/>
          </p:nvPr>
        </p:nvSpPr>
        <p:spPr>
          <a:xfrm>
            <a:off x="2370774" y="17134001"/>
            <a:ext cx="29969460" cy="5600698"/>
          </a:xfrm>
        </p:spPr>
        <p:txBody>
          <a:bodyPr/>
          <a:lstStyle>
            <a:lvl1pPr marL="0" indent="0">
              <a:buNone/>
              <a:defRPr sz="8959">
                <a:solidFill>
                  <a:schemeClr val="tx1"/>
                </a:solidFill>
              </a:defRPr>
            </a:lvl1pPr>
            <a:lvl2pPr marL="1706713" indent="0">
              <a:buNone/>
              <a:defRPr sz="7466">
                <a:solidFill>
                  <a:schemeClr val="tx1">
                    <a:tint val="75000"/>
                  </a:schemeClr>
                </a:solidFill>
              </a:defRPr>
            </a:lvl2pPr>
            <a:lvl3pPr marL="3413427" indent="0">
              <a:buNone/>
              <a:defRPr sz="6720">
                <a:solidFill>
                  <a:schemeClr val="tx1">
                    <a:tint val="75000"/>
                  </a:schemeClr>
                </a:solidFill>
              </a:defRPr>
            </a:lvl3pPr>
            <a:lvl4pPr marL="5120140" indent="0">
              <a:buNone/>
              <a:defRPr sz="5973">
                <a:solidFill>
                  <a:schemeClr val="tx1">
                    <a:tint val="75000"/>
                  </a:schemeClr>
                </a:solidFill>
              </a:defRPr>
            </a:lvl4pPr>
            <a:lvl5pPr marL="6826854" indent="0">
              <a:buNone/>
              <a:defRPr sz="5973">
                <a:solidFill>
                  <a:schemeClr val="tx1">
                    <a:tint val="75000"/>
                  </a:schemeClr>
                </a:solidFill>
              </a:defRPr>
            </a:lvl5pPr>
            <a:lvl6pPr marL="8533567" indent="0">
              <a:buNone/>
              <a:defRPr sz="5973">
                <a:solidFill>
                  <a:schemeClr val="tx1">
                    <a:tint val="75000"/>
                  </a:schemeClr>
                </a:solidFill>
              </a:defRPr>
            </a:lvl6pPr>
            <a:lvl7pPr marL="10240281" indent="0">
              <a:buNone/>
              <a:defRPr sz="5973">
                <a:solidFill>
                  <a:schemeClr val="tx1">
                    <a:tint val="75000"/>
                  </a:schemeClr>
                </a:solidFill>
              </a:defRPr>
            </a:lvl7pPr>
            <a:lvl8pPr marL="11946993" indent="0">
              <a:buNone/>
              <a:defRPr sz="5973">
                <a:solidFill>
                  <a:schemeClr val="tx1">
                    <a:tint val="75000"/>
                  </a:schemeClr>
                </a:solidFill>
              </a:defRPr>
            </a:lvl8pPr>
            <a:lvl9pPr marL="13653706" indent="0">
              <a:buNone/>
              <a:defRPr sz="597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3814689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388870" y="6815668"/>
            <a:ext cx="14767560" cy="162449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7590770" y="6815668"/>
            <a:ext cx="14767560" cy="162449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1998384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363140"/>
            <a:ext cx="2996946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393400" y="6276342"/>
            <a:ext cx="14699692" cy="3075938"/>
          </a:xfrm>
        </p:spPr>
        <p:txBody>
          <a:bodyPr anchor="b"/>
          <a:lstStyle>
            <a:lvl1pPr marL="0" indent="0">
              <a:buNone/>
              <a:defRPr sz="8959" b="1"/>
            </a:lvl1pPr>
            <a:lvl2pPr marL="1706713" indent="0">
              <a:buNone/>
              <a:defRPr sz="7466" b="1"/>
            </a:lvl2pPr>
            <a:lvl3pPr marL="3413427" indent="0">
              <a:buNone/>
              <a:defRPr sz="6720" b="1"/>
            </a:lvl3pPr>
            <a:lvl4pPr marL="5120140" indent="0">
              <a:buNone/>
              <a:defRPr sz="5973" b="1"/>
            </a:lvl4pPr>
            <a:lvl5pPr marL="6826854" indent="0">
              <a:buNone/>
              <a:defRPr sz="5973" b="1"/>
            </a:lvl5pPr>
            <a:lvl6pPr marL="8533567" indent="0">
              <a:buNone/>
              <a:defRPr sz="5973" b="1"/>
            </a:lvl6pPr>
            <a:lvl7pPr marL="10240281" indent="0">
              <a:buNone/>
              <a:defRPr sz="5973" b="1"/>
            </a:lvl7pPr>
            <a:lvl8pPr marL="11946993" indent="0">
              <a:buNone/>
              <a:defRPr sz="5973" b="1"/>
            </a:lvl8pPr>
            <a:lvl9pPr marL="13653706" indent="0">
              <a:buNone/>
              <a:defRPr sz="5973" b="1"/>
            </a:lvl9pPr>
          </a:lstStyle>
          <a:p>
            <a:pPr lvl="0"/>
            <a:r>
              <a:rPr lang="en-US"/>
              <a:t>Edit Master text styles</a:t>
            </a:r>
          </a:p>
        </p:txBody>
      </p:sp>
      <p:sp>
        <p:nvSpPr>
          <p:cNvPr id="4" name="Content Placeholder 3"/>
          <p:cNvSpPr>
            <a:spLocks noGrp="1"/>
          </p:cNvSpPr>
          <p:nvPr>
            <p:ph sz="half" idx="2"/>
          </p:nvPr>
        </p:nvSpPr>
        <p:spPr>
          <a:xfrm>
            <a:off x="2393400" y="9352281"/>
            <a:ext cx="14699692" cy="137557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590772" y="6276342"/>
            <a:ext cx="14772086" cy="3075938"/>
          </a:xfrm>
        </p:spPr>
        <p:txBody>
          <a:bodyPr anchor="b"/>
          <a:lstStyle>
            <a:lvl1pPr marL="0" indent="0">
              <a:buNone/>
              <a:defRPr sz="8959" b="1"/>
            </a:lvl1pPr>
            <a:lvl2pPr marL="1706713" indent="0">
              <a:buNone/>
              <a:defRPr sz="7466" b="1"/>
            </a:lvl2pPr>
            <a:lvl3pPr marL="3413427" indent="0">
              <a:buNone/>
              <a:defRPr sz="6720" b="1"/>
            </a:lvl3pPr>
            <a:lvl4pPr marL="5120140" indent="0">
              <a:buNone/>
              <a:defRPr sz="5973" b="1"/>
            </a:lvl4pPr>
            <a:lvl5pPr marL="6826854" indent="0">
              <a:buNone/>
              <a:defRPr sz="5973" b="1"/>
            </a:lvl5pPr>
            <a:lvl6pPr marL="8533567" indent="0">
              <a:buNone/>
              <a:defRPr sz="5973" b="1"/>
            </a:lvl6pPr>
            <a:lvl7pPr marL="10240281" indent="0">
              <a:buNone/>
              <a:defRPr sz="5973" b="1"/>
            </a:lvl7pPr>
            <a:lvl8pPr marL="11946993" indent="0">
              <a:buNone/>
              <a:defRPr sz="5973" b="1"/>
            </a:lvl8pPr>
            <a:lvl9pPr marL="13653706" indent="0">
              <a:buNone/>
              <a:defRPr sz="5973" b="1"/>
            </a:lvl9pPr>
          </a:lstStyle>
          <a:p>
            <a:pPr lvl="0"/>
            <a:r>
              <a:rPr lang="en-US"/>
              <a:t>Edit Master text styles</a:t>
            </a:r>
          </a:p>
        </p:txBody>
      </p:sp>
      <p:sp>
        <p:nvSpPr>
          <p:cNvPr id="6" name="Content Placeholder 5"/>
          <p:cNvSpPr>
            <a:spLocks noGrp="1"/>
          </p:cNvSpPr>
          <p:nvPr>
            <p:ph sz="quarter" idx="4"/>
          </p:nvPr>
        </p:nvSpPr>
        <p:spPr>
          <a:xfrm>
            <a:off x="17590772" y="9352281"/>
            <a:ext cx="14772086" cy="137557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3918028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3296739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2133838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6"/>
            </a:lvl1pPr>
          </a:lstStyle>
          <a:p>
            <a:r>
              <a:rPr lang="en-US"/>
              <a:t>Click to edit Master title style</a:t>
            </a:r>
            <a:endParaRPr lang="en-US" dirty="0"/>
          </a:p>
        </p:txBody>
      </p:sp>
      <p:sp>
        <p:nvSpPr>
          <p:cNvPr id="3" name="Content Placeholder 2"/>
          <p:cNvSpPr>
            <a:spLocks noGrp="1"/>
          </p:cNvSpPr>
          <p:nvPr>
            <p:ph idx="1"/>
          </p:nvPr>
        </p:nvSpPr>
        <p:spPr>
          <a:xfrm>
            <a:off x="14772086" y="3686392"/>
            <a:ext cx="17590770" cy="18194867"/>
          </a:xfrm>
        </p:spPr>
        <p:txBody>
          <a:bodyPr/>
          <a:lstStyle>
            <a:lvl1pPr>
              <a:defRPr sz="11946"/>
            </a:lvl1pPr>
            <a:lvl2pPr>
              <a:defRPr sz="10452"/>
            </a:lvl2pPr>
            <a:lvl3pPr>
              <a:defRPr sz="8959"/>
            </a:lvl3pPr>
            <a:lvl4pPr>
              <a:defRPr sz="7466"/>
            </a:lvl4pPr>
            <a:lvl5pPr>
              <a:defRPr sz="7466"/>
            </a:lvl5pPr>
            <a:lvl6pPr>
              <a:defRPr sz="7466"/>
            </a:lvl6pPr>
            <a:lvl7pPr>
              <a:defRPr sz="7466"/>
            </a:lvl7pPr>
            <a:lvl8pPr>
              <a:defRPr sz="7466"/>
            </a:lvl8pPr>
            <a:lvl9pPr>
              <a:defRPr sz="7466"/>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93396" y="7680961"/>
            <a:ext cx="11206876" cy="14229929"/>
          </a:xfrm>
        </p:spPr>
        <p:txBody>
          <a:bodyPr/>
          <a:lstStyle>
            <a:lvl1pPr marL="0" indent="0">
              <a:buNone/>
              <a:defRPr sz="5973"/>
            </a:lvl1pPr>
            <a:lvl2pPr marL="1706713" indent="0">
              <a:buNone/>
              <a:defRPr sz="5227"/>
            </a:lvl2pPr>
            <a:lvl3pPr marL="3413427" indent="0">
              <a:buNone/>
              <a:defRPr sz="4480"/>
            </a:lvl3pPr>
            <a:lvl4pPr marL="5120140" indent="0">
              <a:buNone/>
              <a:defRPr sz="3733"/>
            </a:lvl4pPr>
            <a:lvl5pPr marL="6826854" indent="0">
              <a:buNone/>
              <a:defRPr sz="3733"/>
            </a:lvl5pPr>
            <a:lvl6pPr marL="8533567" indent="0">
              <a:buNone/>
              <a:defRPr sz="3733"/>
            </a:lvl6pPr>
            <a:lvl7pPr marL="10240281" indent="0">
              <a:buNone/>
              <a:defRPr sz="3733"/>
            </a:lvl7pPr>
            <a:lvl8pPr marL="11946993" indent="0">
              <a:buNone/>
              <a:defRPr sz="3733"/>
            </a:lvl8pPr>
            <a:lvl9pPr marL="13653706" indent="0">
              <a:buNone/>
              <a:defRPr sz="3733"/>
            </a:lvl9pPr>
          </a:lstStyle>
          <a:p>
            <a:pPr lvl="0"/>
            <a:r>
              <a:rPr lang="en-US"/>
              <a:t>Edit Master text styles</a:t>
            </a:r>
          </a:p>
        </p:txBody>
      </p:sp>
      <p:sp>
        <p:nvSpPr>
          <p:cNvPr id="5" name="Date Placeholder 4"/>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3987599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6"/>
            </a:lvl1pPr>
          </a:lstStyle>
          <a:p>
            <a:r>
              <a:rPr lang="en-US"/>
              <a:t>Click to edit Master title style</a:t>
            </a:r>
            <a:endParaRPr lang="en-US" dirty="0"/>
          </a:p>
        </p:txBody>
      </p:sp>
      <p:sp>
        <p:nvSpPr>
          <p:cNvPr id="3" name="Picture Placeholder 2"/>
          <p:cNvSpPr>
            <a:spLocks noGrp="1" noChangeAspect="1"/>
          </p:cNvSpPr>
          <p:nvPr>
            <p:ph type="pic" idx="1"/>
          </p:nvPr>
        </p:nvSpPr>
        <p:spPr>
          <a:xfrm>
            <a:off x="14772086" y="3686392"/>
            <a:ext cx="17590770" cy="18194867"/>
          </a:xfrm>
        </p:spPr>
        <p:txBody>
          <a:bodyPr anchor="t"/>
          <a:lstStyle>
            <a:lvl1pPr marL="0" indent="0">
              <a:buNone/>
              <a:defRPr sz="11946"/>
            </a:lvl1pPr>
            <a:lvl2pPr marL="1706713" indent="0">
              <a:buNone/>
              <a:defRPr sz="10452"/>
            </a:lvl2pPr>
            <a:lvl3pPr marL="3413427" indent="0">
              <a:buNone/>
              <a:defRPr sz="8959"/>
            </a:lvl3pPr>
            <a:lvl4pPr marL="5120140" indent="0">
              <a:buNone/>
              <a:defRPr sz="7466"/>
            </a:lvl4pPr>
            <a:lvl5pPr marL="6826854" indent="0">
              <a:buNone/>
              <a:defRPr sz="7466"/>
            </a:lvl5pPr>
            <a:lvl6pPr marL="8533567" indent="0">
              <a:buNone/>
              <a:defRPr sz="7466"/>
            </a:lvl6pPr>
            <a:lvl7pPr marL="10240281" indent="0">
              <a:buNone/>
              <a:defRPr sz="7466"/>
            </a:lvl7pPr>
            <a:lvl8pPr marL="11946993" indent="0">
              <a:buNone/>
              <a:defRPr sz="7466"/>
            </a:lvl8pPr>
            <a:lvl9pPr marL="13653706" indent="0">
              <a:buNone/>
              <a:defRPr sz="7466"/>
            </a:lvl9pPr>
          </a:lstStyle>
          <a:p>
            <a:r>
              <a:rPr lang="en-US" dirty="0"/>
              <a:t>Click icon to add picture</a:t>
            </a:r>
          </a:p>
        </p:txBody>
      </p:sp>
      <p:sp>
        <p:nvSpPr>
          <p:cNvPr id="4" name="Text Placeholder 3"/>
          <p:cNvSpPr>
            <a:spLocks noGrp="1"/>
          </p:cNvSpPr>
          <p:nvPr>
            <p:ph type="body" sz="half" idx="2"/>
          </p:nvPr>
        </p:nvSpPr>
        <p:spPr>
          <a:xfrm>
            <a:off x="2393396" y="7680961"/>
            <a:ext cx="11206876" cy="14229929"/>
          </a:xfrm>
        </p:spPr>
        <p:txBody>
          <a:bodyPr/>
          <a:lstStyle>
            <a:lvl1pPr marL="0" indent="0">
              <a:buNone/>
              <a:defRPr sz="5973"/>
            </a:lvl1pPr>
            <a:lvl2pPr marL="1706713" indent="0">
              <a:buNone/>
              <a:defRPr sz="5227"/>
            </a:lvl2pPr>
            <a:lvl3pPr marL="3413427" indent="0">
              <a:buNone/>
              <a:defRPr sz="4480"/>
            </a:lvl3pPr>
            <a:lvl4pPr marL="5120140" indent="0">
              <a:buNone/>
              <a:defRPr sz="3733"/>
            </a:lvl4pPr>
            <a:lvl5pPr marL="6826854" indent="0">
              <a:buNone/>
              <a:defRPr sz="3733"/>
            </a:lvl5pPr>
            <a:lvl6pPr marL="8533567" indent="0">
              <a:buNone/>
              <a:defRPr sz="3733"/>
            </a:lvl6pPr>
            <a:lvl7pPr marL="10240281" indent="0">
              <a:buNone/>
              <a:defRPr sz="3733"/>
            </a:lvl7pPr>
            <a:lvl8pPr marL="11946993" indent="0">
              <a:buNone/>
              <a:defRPr sz="3733"/>
            </a:lvl8pPr>
            <a:lvl9pPr marL="13653706" indent="0">
              <a:buNone/>
              <a:defRPr sz="3733"/>
            </a:lvl9pPr>
          </a:lstStyle>
          <a:p>
            <a:pPr lvl="0"/>
            <a:r>
              <a:rPr lang="en-US"/>
              <a:t>Edit Master text styles</a:t>
            </a:r>
          </a:p>
        </p:txBody>
      </p:sp>
      <p:sp>
        <p:nvSpPr>
          <p:cNvPr id="5" name="Date Placeholder 4"/>
          <p:cNvSpPr>
            <a:spLocks noGrp="1"/>
          </p:cNvSpPr>
          <p:nvPr>
            <p:ph type="dt" sz="half" idx="10"/>
          </p:nvPr>
        </p:nvSpPr>
        <p:spPr/>
        <p:txBody>
          <a:bodyPr/>
          <a:lstStyle/>
          <a:p>
            <a:fld id="{11277E12-CEBC-4572-85FC-77BF3BF901E0}" type="datetimeFigureOut">
              <a:rPr lang="en-US" smtClean="0"/>
              <a:t>12/25/2020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9B8E50-5D5C-4E68-9052-ACED959AE461}" type="slidenum">
              <a:rPr lang="en-US" smtClean="0"/>
              <a:t>‹#›</a:t>
            </a:fld>
            <a:endParaRPr lang="en-US" dirty="0"/>
          </a:p>
        </p:txBody>
      </p:sp>
    </p:spTree>
    <p:extLst>
      <p:ext uri="{BB962C8B-B14F-4D97-AF65-F5344CB8AC3E}">
        <p14:creationId xmlns:p14="http://schemas.microsoft.com/office/powerpoint/2010/main" val="1052596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8870" y="1363140"/>
            <a:ext cx="2996946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388870" y="6815668"/>
            <a:ext cx="29969460" cy="1624499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388870" y="23730379"/>
            <a:ext cx="7818120" cy="1363133"/>
          </a:xfrm>
          <a:prstGeom prst="rect">
            <a:avLst/>
          </a:prstGeom>
        </p:spPr>
        <p:txBody>
          <a:bodyPr vert="horz" lIns="91440" tIns="45720" rIns="91440" bIns="45720" rtlCol="0" anchor="ctr"/>
          <a:lstStyle>
            <a:lvl1pPr algn="l">
              <a:defRPr sz="4480">
                <a:solidFill>
                  <a:schemeClr val="tx1">
                    <a:tint val="75000"/>
                  </a:schemeClr>
                </a:solidFill>
              </a:defRPr>
            </a:lvl1pPr>
          </a:lstStyle>
          <a:p>
            <a:fld id="{11277E12-CEBC-4572-85FC-77BF3BF901E0}" type="datetimeFigureOut">
              <a:rPr lang="en-US" smtClean="0"/>
              <a:t>12/25/2020</a:t>
            </a:fld>
            <a:endParaRPr lang="en-US" dirty="0"/>
          </a:p>
        </p:txBody>
      </p:sp>
      <p:sp>
        <p:nvSpPr>
          <p:cNvPr id="5" name="Footer Placeholder 4"/>
          <p:cNvSpPr>
            <a:spLocks noGrp="1"/>
          </p:cNvSpPr>
          <p:nvPr>
            <p:ph type="ftr" sz="quarter" idx="3"/>
          </p:nvPr>
        </p:nvSpPr>
        <p:spPr>
          <a:xfrm>
            <a:off x="11510010" y="23730379"/>
            <a:ext cx="11727180" cy="1363133"/>
          </a:xfrm>
          <a:prstGeom prst="rect">
            <a:avLst/>
          </a:prstGeom>
        </p:spPr>
        <p:txBody>
          <a:bodyPr vert="horz" lIns="91440" tIns="45720" rIns="91440" bIns="45720" rtlCol="0" anchor="ctr"/>
          <a:lstStyle>
            <a:lvl1pPr algn="ctr">
              <a:defRPr sz="448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4540210" y="23730379"/>
            <a:ext cx="7818120" cy="1363133"/>
          </a:xfrm>
          <a:prstGeom prst="rect">
            <a:avLst/>
          </a:prstGeom>
        </p:spPr>
        <p:txBody>
          <a:bodyPr vert="horz" lIns="91440" tIns="45720" rIns="91440" bIns="45720" rtlCol="0" anchor="ctr"/>
          <a:lstStyle>
            <a:lvl1pPr algn="r">
              <a:defRPr sz="4480">
                <a:solidFill>
                  <a:schemeClr val="tx1">
                    <a:tint val="75000"/>
                  </a:schemeClr>
                </a:solidFill>
              </a:defRPr>
            </a:lvl1pPr>
          </a:lstStyle>
          <a:p>
            <a:fld id="{FE9B8E50-5D5C-4E68-9052-ACED959AE461}" type="slidenum">
              <a:rPr lang="en-US" smtClean="0"/>
              <a:t>‹#›</a:t>
            </a:fld>
            <a:endParaRPr lang="en-US" dirty="0"/>
          </a:p>
        </p:txBody>
      </p:sp>
    </p:spTree>
    <p:extLst>
      <p:ext uri="{BB962C8B-B14F-4D97-AF65-F5344CB8AC3E}">
        <p14:creationId xmlns:p14="http://schemas.microsoft.com/office/powerpoint/2010/main" val="24826880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413427" rtl="0" eaLnBrk="1" latinLnBrk="0" hangingPunct="1">
        <a:lnSpc>
          <a:spcPct val="90000"/>
        </a:lnSpc>
        <a:spcBef>
          <a:spcPct val="0"/>
        </a:spcBef>
        <a:buNone/>
        <a:defRPr sz="16425" kern="1200">
          <a:solidFill>
            <a:schemeClr val="tx1"/>
          </a:solidFill>
          <a:latin typeface="+mj-lt"/>
          <a:ea typeface="+mj-ea"/>
          <a:cs typeface="+mj-cs"/>
        </a:defRPr>
      </a:lvl1pPr>
    </p:titleStyle>
    <p:bodyStyle>
      <a:lvl1pPr marL="853357" indent="-853357" algn="l" defTabSz="3413427" rtl="0" eaLnBrk="1" latinLnBrk="0" hangingPunct="1">
        <a:lnSpc>
          <a:spcPct val="90000"/>
        </a:lnSpc>
        <a:spcBef>
          <a:spcPts val="3733"/>
        </a:spcBef>
        <a:buFont typeface="Arial" panose="020B0604020202020204" pitchFamily="34" charset="0"/>
        <a:buChar char="•"/>
        <a:defRPr sz="10452" kern="1200">
          <a:solidFill>
            <a:schemeClr val="tx1"/>
          </a:solidFill>
          <a:latin typeface="+mn-lt"/>
          <a:ea typeface="+mn-ea"/>
          <a:cs typeface="+mn-cs"/>
        </a:defRPr>
      </a:lvl1pPr>
      <a:lvl2pPr marL="2560070" indent="-853357" algn="l" defTabSz="3413427" rtl="0" eaLnBrk="1" latinLnBrk="0" hangingPunct="1">
        <a:lnSpc>
          <a:spcPct val="90000"/>
        </a:lnSpc>
        <a:spcBef>
          <a:spcPts val="1867"/>
        </a:spcBef>
        <a:buFont typeface="Arial" panose="020B0604020202020204" pitchFamily="34" charset="0"/>
        <a:buChar char="•"/>
        <a:defRPr sz="8959" kern="1200">
          <a:solidFill>
            <a:schemeClr val="tx1"/>
          </a:solidFill>
          <a:latin typeface="+mn-lt"/>
          <a:ea typeface="+mn-ea"/>
          <a:cs typeface="+mn-cs"/>
        </a:defRPr>
      </a:lvl2pPr>
      <a:lvl3pPr marL="4266784" indent="-853357" algn="l" defTabSz="3413427" rtl="0" eaLnBrk="1" latinLnBrk="0" hangingPunct="1">
        <a:lnSpc>
          <a:spcPct val="90000"/>
        </a:lnSpc>
        <a:spcBef>
          <a:spcPts val="1867"/>
        </a:spcBef>
        <a:buFont typeface="Arial" panose="020B0604020202020204" pitchFamily="34" charset="0"/>
        <a:buChar char="•"/>
        <a:defRPr sz="7466" kern="1200">
          <a:solidFill>
            <a:schemeClr val="tx1"/>
          </a:solidFill>
          <a:latin typeface="+mn-lt"/>
          <a:ea typeface="+mn-ea"/>
          <a:cs typeface="+mn-cs"/>
        </a:defRPr>
      </a:lvl3pPr>
      <a:lvl4pPr marL="5973497" indent="-853357" algn="l" defTabSz="3413427"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4pPr>
      <a:lvl5pPr marL="7680209" indent="-853357" algn="l" defTabSz="3413427"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5pPr>
      <a:lvl6pPr marL="9386923" indent="-853357" algn="l" defTabSz="3413427"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6pPr>
      <a:lvl7pPr marL="11093637" indent="-853357" algn="l" defTabSz="3413427"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7pPr>
      <a:lvl8pPr marL="12800351" indent="-853357" algn="l" defTabSz="3413427"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8pPr>
      <a:lvl9pPr marL="14507063" indent="-853357" algn="l" defTabSz="3413427"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9pPr>
    </p:bodyStyle>
    <p:otherStyle>
      <a:defPPr>
        <a:defRPr lang="en-US"/>
      </a:defPPr>
      <a:lvl1pPr marL="0" algn="l" defTabSz="3413427" rtl="0" eaLnBrk="1" latinLnBrk="0" hangingPunct="1">
        <a:defRPr sz="6720" kern="1200">
          <a:solidFill>
            <a:schemeClr val="tx1"/>
          </a:solidFill>
          <a:latin typeface="+mn-lt"/>
          <a:ea typeface="+mn-ea"/>
          <a:cs typeface="+mn-cs"/>
        </a:defRPr>
      </a:lvl1pPr>
      <a:lvl2pPr marL="1706713" algn="l" defTabSz="3413427" rtl="0" eaLnBrk="1" latinLnBrk="0" hangingPunct="1">
        <a:defRPr sz="6720" kern="1200">
          <a:solidFill>
            <a:schemeClr val="tx1"/>
          </a:solidFill>
          <a:latin typeface="+mn-lt"/>
          <a:ea typeface="+mn-ea"/>
          <a:cs typeface="+mn-cs"/>
        </a:defRPr>
      </a:lvl2pPr>
      <a:lvl3pPr marL="3413427" algn="l" defTabSz="3413427" rtl="0" eaLnBrk="1" latinLnBrk="0" hangingPunct="1">
        <a:defRPr sz="6720" kern="1200">
          <a:solidFill>
            <a:schemeClr val="tx1"/>
          </a:solidFill>
          <a:latin typeface="+mn-lt"/>
          <a:ea typeface="+mn-ea"/>
          <a:cs typeface="+mn-cs"/>
        </a:defRPr>
      </a:lvl3pPr>
      <a:lvl4pPr marL="5120140" algn="l" defTabSz="3413427" rtl="0" eaLnBrk="1" latinLnBrk="0" hangingPunct="1">
        <a:defRPr sz="6720" kern="1200">
          <a:solidFill>
            <a:schemeClr val="tx1"/>
          </a:solidFill>
          <a:latin typeface="+mn-lt"/>
          <a:ea typeface="+mn-ea"/>
          <a:cs typeface="+mn-cs"/>
        </a:defRPr>
      </a:lvl4pPr>
      <a:lvl5pPr marL="6826854" algn="l" defTabSz="3413427" rtl="0" eaLnBrk="1" latinLnBrk="0" hangingPunct="1">
        <a:defRPr sz="6720" kern="1200">
          <a:solidFill>
            <a:schemeClr val="tx1"/>
          </a:solidFill>
          <a:latin typeface="+mn-lt"/>
          <a:ea typeface="+mn-ea"/>
          <a:cs typeface="+mn-cs"/>
        </a:defRPr>
      </a:lvl5pPr>
      <a:lvl6pPr marL="8533567" algn="l" defTabSz="3413427" rtl="0" eaLnBrk="1" latinLnBrk="0" hangingPunct="1">
        <a:defRPr sz="6720" kern="1200">
          <a:solidFill>
            <a:schemeClr val="tx1"/>
          </a:solidFill>
          <a:latin typeface="+mn-lt"/>
          <a:ea typeface="+mn-ea"/>
          <a:cs typeface="+mn-cs"/>
        </a:defRPr>
      </a:lvl6pPr>
      <a:lvl7pPr marL="10240281" algn="l" defTabSz="3413427" rtl="0" eaLnBrk="1" latinLnBrk="0" hangingPunct="1">
        <a:defRPr sz="6720" kern="1200">
          <a:solidFill>
            <a:schemeClr val="tx1"/>
          </a:solidFill>
          <a:latin typeface="+mn-lt"/>
          <a:ea typeface="+mn-ea"/>
          <a:cs typeface="+mn-cs"/>
        </a:defRPr>
      </a:lvl7pPr>
      <a:lvl8pPr marL="11946993" algn="l" defTabSz="3413427" rtl="0" eaLnBrk="1" latinLnBrk="0" hangingPunct="1">
        <a:defRPr sz="6720" kern="1200">
          <a:solidFill>
            <a:schemeClr val="tx1"/>
          </a:solidFill>
          <a:latin typeface="+mn-lt"/>
          <a:ea typeface="+mn-ea"/>
          <a:cs typeface="+mn-cs"/>
        </a:defRPr>
      </a:lvl8pPr>
      <a:lvl9pPr marL="13653706" algn="l" defTabSz="3413427" rtl="0" eaLnBrk="1" latinLnBrk="0" hangingPunct="1">
        <a:defRPr sz="6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2137425" y="4404298"/>
            <a:ext cx="12336538" cy="8586966"/>
          </a:xfrm>
          <a:prstGeom prst="rect">
            <a:avLst/>
          </a:prstGeom>
          <a:solidFill>
            <a:schemeClr val="accent1">
              <a:lumMod val="60000"/>
              <a:lumOff val="40000"/>
            </a:schemeClr>
          </a:solidFill>
          <a:ln w="76200">
            <a:solidFill>
              <a:schemeClr val="accent1"/>
            </a:solidFill>
          </a:ln>
        </p:spPr>
        <p:txBody>
          <a:bodyPr wrap="square" rtlCol="0">
            <a:spAutoFit/>
          </a:bodyPr>
          <a:lstStyle/>
          <a:p>
            <a:pPr algn="ctr"/>
            <a:endParaRPr lang="en-US" sz="3200" b="1" dirty="0" smtClean="0"/>
          </a:p>
          <a:p>
            <a:pPr algn="ctr"/>
            <a:r>
              <a:rPr lang="en-US" sz="3200" b="1" dirty="0" smtClean="0"/>
              <a:t>Collaboration </a:t>
            </a:r>
            <a:r>
              <a:rPr lang="en-US" sz="3200" b="1" dirty="0"/>
              <a:t>Case Study:  </a:t>
            </a:r>
          </a:p>
          <a:p>
            <a:endParaRPr lang="en-US" sz="3200" b="1" dirty="0"/>
          </a:p>
          <a:p>
            <a:pPr algn="ctr"/>
            <a:r>
              <a:rPr lang="en-US" sz="3200" b="1" dirty="0" smtClean="0"/>
              <a:t>   The </a:t>
            </a:r>
            <a:r>
              <a:rPr lang="en-US" sz="3200" b="1" dirty="0"/>
              <a:t>Nature Conservancy (TNC) &amp; Dow.</a:t>
            </a:r>
          </a:p>
          <a:p>
            <a:endParaRPr lang="en-US" sz="3200" b="1" dirty="0"/>
          </a:p>
          <a:p>
            <a:r>
              <a:rPr lang="en-US" sz="2800" dirty="0"/>
              <a:t>Partnership since 2011 for “demonstrating that building nature’s value into business strategy could lead to better outcomes for companies and conservation”. 3</a:t>
            </a:r>
          </a:p>
          <a:p>
            <a:r>
              <a:rPr lang="en-US" sz="2800" dirty="0"/>
              <a:t>Nature-based solutions for environmental impacts. </a:t>
            </a:r>
          </a:p>
          <a:p>
            <a:r>
              <a:rPr lang="en-US" sz="2800" dirty="0"/>
              <a:t>Dow’s goal: all capital, real estate, new business development and new product development projects to be screened for nature value, using tools developed with TNC to measure the value of ecosystem services.</a:t>
            </a:r>
          </a:p>
          <a:p>
            <a:r>
              <a:rPr lang="en-US" sz="2800" dirty="0"/>
              <a:t>Collaboration contributed to the development of Ecosystem Services Identification and Inventory (ESII) Tool to quantify ecosystem services to help in gaining information regarding value of nature. See Figure 2 for illustration of tool.</a:t>
            </a:r>
          </a:p>
          <a:p>
            <a:r>
              <a:rPr lang="en-US" sz="2800" dirty="0"/>
              <a:t>The remediation of the ash pond in Midland, MI pilot project, used nature value methodology and ESII tool. Found that existing ecosystem services at baseline (prior to any remediation efforts) would actually be lowered rather than handling by a standard remediation. Dow created a wetland area to resolve the ash pond. 6 See Figure 1 for illustration</a:t>
            </a:r>
            <a:r>
              <a:rPr lang="en-US" sz="2800" dirty="0" smtClean="0"/>
              <a:t>.</a:t>
            </a:r>
            <a:endParaRPr lang="en-US" sz="2800" dirty="0"/>
          </a:p>
        </p:txBody>
      </p:sp>
      <p:pic>
        <p:nvPicPr>
          <p:cNvPr id="16" name="Picture 15"/>
          <p:cNvPicPr>
            <a:picLocks noChangeAspect="1"/>
          </p:cNvPicPr>
          <p:nvPr/>
        </p:nvPicPr>
        <p:blipFill>
          <a:blip r:embed="rId3"/>
          <a:stretch>
            <a:fillRect/>
          </a:stretch>
        </p:blipFill>
        <p:spPr>
          <a:xfrm>
            <a:off x="317781" y="5648538"/>
            <a:ext cx="12986171" cy="4716436"/>
          </a:xfrm>
          <a:prstGeom prst="rect">
            <a:avLst/>
          </a:prstGeom>
        </p:spPr>
      </p:pic>
      <p:sp>
        <p:nvSpPr>
          <p:cNvPr id="4" name="Action Button: Custom 3">
            <a:hlinkClick r:id="" action="ppaction://noaction" highlightClick="1"/>
          </p:cNvPr>
          <p:cNvSpPr/>
          <p:nvPr/>
        </p:nvSpPr>
        <p:spPr>
          <a:xfrm>
            <a:off x="0" y="7441"/>
            <a:ext cx="34720778" cy="406516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FFFF83"/>
              </a:solidFill>
            </a:endParaRPr>
          </a:p>
          <a:p>
            <a:endParaRPr lang="en-US" dirty="0">
              <a:solidFill>
                <a:srgbClr val="FFFF83"/>
              </a:solidFill>
            </a:endParaRPr>
          </a:p>
          <a:p>
            <a:endParaRPr lang="en-US" dirty="0">
              <a:solidFill>
                <a:srgbClr val="FFFF83"/>
              </a:solidFill>
            </a:endParaRPr>
          </a:p>
          <a:p>
            <a:endParaRPr lang="en-US" dirty="0">
              <a:solidFill>
                <a:srgbClr val="FFFF83"/>
              </a:solidFill>
            </a:endParaRPr>
          </a:p>
          <a:p>
            <a:r>
              <a:rPr lang="en-US" dirty="0">
                <a:solidFill>
                  <a:srgbClr val="FFFF83"/>
                </a:solidFill>
              </a:rPr>
              <a:t>	</a:t>
            </a:r>
          </a:p>
          <a:p>
            <a:r>
              <a:rPr lang="en-US" sz="6600" dirty="0">
                <a:solidFill>
                  <a:srgbClr val="FFFF83"/>
                </a:solidFill>
              </a:rPr>
              <a:t>	</a:t>
            </a:r>
          </a:p>
          <a:p>
            <a:r>
              <a:rPr lang="en-US" sz="6600" dirty="0" smtClean="0">
                <a:solidFill>
                  <a:schemeClr val="tx1"/>
                </a:solidFill>
              </a:rPr>
              <a:t> Rebecca Ross </a:t>
            </a:r>
            <a:endParaRPr lang="en-US" sz="6600" dirty="0">
              <a:solidFill>
                <a:schemeClr val="tx1"/>
              </a:solidFill>
            </a:endParaRPr>
          </a:p>
          <a:p>
            <a:r>
              <a:rPr lang="en-US" sz="3200" dirty="0" smtClean="0">
                <a:solidFill>
                  <a:schemeClr val="tx1"/>
                </a:solidFill>
              </a:rPr>
              <a:t> Master </a:t>
            </a:r>
            <a:r>
              <a:rPr lang="en-US" sz="3200" dirty="0">
                <a:solidFill>
                  <a:schemeClr val="tx1"/>
                </a:solidFill>
              </a:rPr>
              <a:t>of Environmental Studies</a:t>
            </a:r>
          </a:p>
          <a:p>
            <a:r>
              <a:rPr lang="en-US" sz="3200" dirty="0" smtClean="0">
                <a:solidFill>
                  <a:schemeClr val="tx1"/>
                </a:solidFill>
              </a:rPr>
              <a:t> Fall </a:t>
            </a:r>
            <a:r>
              <a:rPr lang="en-US" sz="3200" dirty="0">
                <a:solidFill>
                  <a:schemeClr val="tx1"/>
                </a:solidFill>
              </a:rPr>
              <a:t>2020</a:t>
            </a:r>
          </a:p>
          <a:p>
            <a:endParaRPr lang="en-US" sz="3200" dirty="0">
              <a:solidFill>
                <a:schemeClr val="tx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7027" y="193186"/>
            <a:ext cx="5925173" cy="1940414"/>
          </a:xfrm>
          <a:prstGeom prst="rect">
            <a:avLst/>
          </a:prstGeom>
        </p:spPr>
      </p:pic>
      <p:sp>
        <p:nvSpPr>
          <p:cNvPr id="6" name="Rectangle 5"/>
          <p:cNvSpPr/>
          <p:nvPr/>
        </p:nvSpPr>
        <p:spPr>
          <a:xfrm>
            <a:off x="14289252" y="9003940"/>
            <a:ext cx="5403766" cy="91074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Figure 2.</a:t>
            </a:r>
          </a:p>
        </p:txBody>
      </p:sp>
      <p:sp>
        <p:nvSpPr>
          <p:cNvPr id="9" name="AutoShape 2" descr="File:Dow Chemical Company logo.svg - Wikimedia Commons"/>
          <p:cNvSpPr>
            <a:spLocks noChangeAspect="1" noChangeArrowheads="1"/>
          </p:cNvSpPr>
          <p:nvPr/>
        </p:nvSpPr>
        <p:spPr bwMode="auto">
          <a:xfrm flipV="1">
            <a:off x="155575" y="654050"/>
            <a:ext cx="3695700" cy="12113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 name="Picture 9"/>
          <p:cNvPicPr>
            <a:picLocks noChangeAspect="1"/>
          </p:cNvPicPr>
          <p:nvPr/>
        </p:nvPicPr>
        <p:blipFill>
          <a:blip r:embed="rId5"/>
          <a:stretch>
            <a:fillRect/>
          </a:stretch>
        </p:blipFill>
        <p:spPr>
          <a:xfrm>
            <a:off x="32000662" y="4697726"/>
            <a:ext cx="2363890" cy="1241522"/>
          </a:xfrm>
          <a:prstGeom prst="rect">
            <a:avLst/>
          </a:prstGeom>
        </p:spPr>
      </p:pic>
      <p:pic>
        <p:nvPicPr>
          <p:cNvPr id="12" name="Picture 11"/>
          <p:cNvPicPr>
            <a:picLocks noChangeAspect="1"/>
          </p:cNvPicPr>
          <p:nvPr/>
        </p:nvPicPr>
        <p:blipFill>
          <a:blip r:embed="rId6"/>
          <a:stretch>
            <a:fillRect/>
          </a:stretch>
        </p:blipFill>
        <p:spPr>
          <a:xfrm>
            <a:off x="22462349" y="4724401"/>
            <a:ext cx="2685461" cy="1214848"/>
          </a:xfrm>
          <a:prstGeom prst="rect">
            <a:avLst/>
          </a:prstGeom>
        </p:spPr>
      </p:pic>
      <p:sp>
        <p:nvSpPr>
          <p:cNvPr id="17" name="TextBox 16"/>
          <p:cNvSpPr txBox="1"/>
          <p:nvPr/>
        </p:nvSpPr>
        <p:spPr>
          <a:xfrm>
            <a:off x="317781" y="10756740"/>
            <a:ext cx="10140243" cy="11603176"/>
          </a:xfrm>
          <a:prstGeom prst="rect">
            <a:avLst/>
          </a:prstGeom>
          <a:noFill/>
          <a:ln w="76200">
            <a:solidFill>
              <a:schemeClr val="accent1"/>
            </a:solidFill>
          </a:ln>
        </p:spPr>
        <p:txBody>
          <a:bodyPr wrap="square" rtlCol="0">
            <a:spAutoFit/>
          </a:bodyPr>
          <a:lstStyle/>
          <a:p>
            <a:r>
              <a:rPr lang="en-US" sz="3200" b="1" dirty="0"/>
              <a:t>Introduction: How to evaluate whether to partner in a cross-sector collaboration. </a:t>
            </a:r>
            <a:r>
              <a:rPr lang="en-US" sz="2800" dirty="0"/>
              <a:t>A key literature review and interview of partnering executives offer conclusions regarding the important points and lessons to a suggested audience of organizations that are exploring a potential NGO-corporate collaboration.</a:t>
            </a:r>
          </a:p>
          <a:p>
            <a:r>
              <a:rPr lang="en-US" sz="3200" b="1" dirty="0"/>
              <a:t>Literature Review of NGO and Corporate collaborations</a:t>
            </a:r>
          </a:p>
          <a:p>
            <a:r>
              <a:rPr lang="en-US" sz="3200" b="1" dirty="0"/>
              <a:t>Some Benefits of Collaborating to Organizations:</a:t>
            </a:r>
            <a:endParaRPr lang="en-US" sz="2800" dirty="0"/>
          </a:p>
          <a:p>
            <a:r>
              <a:rPr lang="en-US" sz="2800" dirty="0"/>
              <a:t>May yield financial, human resource and reputational benefits for NGOs.</a:t>
            </a:r>
          </a:p>
          <a:p>
            <a:r>
              <a:rPr lang="en-US" sz="2800" dirty="0"/>
              <a:t>Collaboration could create more credibility in general public’s view as well as a possible competitive advantage for corporation. 4</a:t>
            </a:r>
          </a:p>
          <a:p>
            <a:r>
              <a:rPr lang="en-US" sz="2800" dirty="0"/>
              <a:t>NGO might obtain more awareness and recognition for its mission.</a:t>
            </a:r>
            <a:r>
              <a:rPr lang="en-US" sz="2800" b="1" dirty="0"/>
              <a:t> </a:t>
            </a:r>
          </a:p>
          <a:p>
            <a:r>
              <a:rPr lang="en-US" sz="3200" b="1" dirty="0"/>
              <a:t>Some Risks of Collaborating to Organizations:</a:t>
            </a:r>
            <a:endParaRPr lang="en-US" sz="2800" dirty="0"/>
          </a:p>
          <a:p>
            <a:r>
              <a:rPr lang="en-US" sz="2800" dirty="0"/>
              <a:t>NGO: Detract from focus on pursuit of traditional mission. Less likely to engage in strategies like protest for fear of upsetting corporation. 5</a:t>
            </a:r>
          </a:p>
          <a:p>
            <a:r>
              <a:rPr lang="en-US" sz="2800" dirty="0"/>
              <a:t>Inherent risk that partnerships enhance existing imbalance of power in favor of the corporations as corporations often engage with NGOs with deliberate strategy of risk control. 6</a:t>
            </a:r>
          </a:p>
          <a:p>
            <a:r>
              <a:rPr lang="en-US" sz="2800" dirty="0"/>
              <a:t>Risk the potential unauthorized use of their name to "certify" corporate practices or products. </a:t>
            </a:r>
          </a:p>
          <a:p>
            <a:r>
              <a:rPr lang="en-US" sz="2800" dirty="0"/>
              <a:t>Corporations risk by sharing their internal practices and exposing operational activities to an NGO partner, potential unauthorized use of this information in advocacy attack if alliance breaks down. 7 Also risk being seen as partnership lacking credibility with co-opted partner.</a:t>
            </a:r>
          </a:p>
        </p:txBody>
      </p:sp>
      <p:pic>
        <p:nvPicPr>
          <p:cNvPr id="18" name="Picture 17"/>
          <p:cNvPicPr>
            <a:picLocks noChangeAspect="1"/>
          </p:cNvPicPr>
          <p:nvPr/>
        </p:nvPicPr>
        <p:blipFill>
          <a:blip r:embed="rId7"/>
          <a:stretch>
            <a:fillRect/>
          </a:stretch>
        </p:blipFill>
        <p:spPr>
          <a:xfrm>
            <a:off x="13906622" y="4472302"/>
            <a:ext cx="6510727" cy="5636768"/>
          </a:xfrm>
          <a:prstGeom prst="rect">
            <a:avLst/>
          </a:prstGeom>
        </p:spPr>
      </p:pic>
      <p:sp>
        <p:nvSpPr>
          <p:cNvPr id="11" name="TextBox 10"/>
          <p:cNvSpPr txBox="1"/>
          <p:nvPr/>
        </p:nvSpPr>
        <p:spPr>
          <a:xfrm>
            <a:off x="22137425" y="13284692"/>
            <a:ext cx="12336538" cy="12068461"/>
          </a:xfrm>
          <a:prstGeom prst="rect">
            <a:avLst/>
          </a:prstGeom>
          <a:noFill/>
          <a:ln w="76200">
            <a:solidFill>
              <a:schemeClr val="accent1"/>
            </a:solidFill>
          </a:ln>
        </p:spPr>
        <p:txBody>
          <a:bodyPr wrap="square" rtlCol="0">
            <a:spAutoFit/>
          </a:bodyPr>
          <a:lstStyle/>
          <a:p>
            <a:r>
              <a:rPr lang="en-US" sz="3200" b="1" dirty="0">
                <a:latin typeface="Calibri" panose="020F0502020204030204" pitchFamily="34" charset="0"/>
                <a:ea typeface="Calibri" panose="020F0502020204030204" pitchFamily="34" charset="0"/>
                <a:cs typeface="Times New Roman" panose="02020603050405020304" pitchFamily="18" charset="0"/>
              </a:rPr>
              <a:t>Conclusions for groups considering a collaboration: How to evaluate and consider potential collaboration for NGO and corporate partners based on results of NGO and Corporate Executive Interview of case study collaboration members</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r>
              <a:rPr lang="en-US" sz="2800" dirty="0">
                <a:latin typeface="Calibri" panose="020F0502020204030204" pitchFamily="34" charset="0"/>
                <a:ea typeface="Calibri" panose="020F0502020204030204" pitchFamily="34" charset="0"/>
                <a:cs typeface="Times New Roman" panose="02020603050405020304" pitchFamily="18" charset="0"/>
              </a:rPr>
              <a:t>Ensure each organization thoroughly understands other’s goals at the start to see whether they are the best fit as a partner</a:t>
            </a:r>
          </a:p>
          <a:p>
            <a:r>
              <a:rPr lang="en-US" sz="2800" u="sng" dirty="0">
                <a:latin typeface="Calibri" panose="020F0502020204030204" pitchFamily="34" charset="0"/>
                <a:ea typeface="Calibri" panose="020F0502020204030204" pitchFamily="34" charset="0"/>
                <a:cs typeface="Times New Roman" panose="02020603050405020304" pitchFamily="18" charset="0"/>
              </a:rPr>
              <a:t>Corporation</a:t>
            </a:r>
            <a:r>
              <a:rPr lang="en-US" sz="2800" dirty="0">
                <a:latin typeface="Calibri" panose="020F0502020204030204" pitchFamily="34" charset="0"/>
                <a:ea typeface="Calibri" panose="020F0502020204030204" pitchFamily="34" charset="0"/>
                <a:cs typeface="Times New Roman" panose="02020603050405020304" pitchFamily="18" charset="0"/>
              </a:rPr>
              <a:t>: Seek skills, abilities and content expertise able to help manage environmental impact of their operations sought by stakeholders, that the corporation does not possess in house</a:t>
            </a:r>
          </a:p>
          <a:p>
            <a:r>
              <a:rPr lang="en-US" sz="2800" dirty="0">
                <a:latin typeface="Calibri" panose="020F0502020204030204" pitchFamily="34" charset="0"/>
                <a:ea typeface="Calibri" panose="020F0502020204030204" pitchFamily="34" charset="0"/>
                <a:cs typeface="Times New Roman" panose="02020603050405020304" pitchFamily="18" charset="0"/>
              </a:rPr>
              <a:t>Seek an independent NGO who is unlikely to be co-opted</a:t>
            </a:r>
          </a:p>
          <a:p>
            <a:r>
              <a:rPr lang="en-US" sz="2800" dirty="0">
                <a:latin typeface="Calibri" panose="020F0502020204030204" pitchFamily="34" charset="0"/>
                <a:ea typeface="Calibri" panose="020F0502020204030204" pitchFamily="34" charset="0"/>
                <a:cs typeface="Times New Roman" panose="02020603050405020304" pitchFamily="18" charset="0"/>
              </a:rPr>
              <a:t>May expect not to make a profit from alliance. May need to meet upfront set-up costs.</a:t>
            </a:r>
          </a:p>
          <a:p>
            <a:r>
              <a:rPr lang="en-US" sz="2800" u="sng" dirty="0">
                <a:latin typeface="Calibri" panose="020F0502020204030204" pitchFamily="34" charset="0"/>
                <a:ea typeface="Calibri" panose="020F0502020204030204" pitchFamily="34" charset="0"/>
                <a:cs typeface="Times New Roman" panose="02020603050405020304" pitchFamily="18" charset="0"/>
              </a:rPr>
              <a:t>NGO</a:t>
            </a:r>
            <a:r>
              <a:rPr lang="en-US" sz="2800" dirty="0">
                <a:latin typeface="Calibri" panose="020F0502020204030204" pitchFamily="34" charset="0"/>
                <a:ea typeface="Calibri" panose="020F0502020204030204" pitchFamily="34" charset="0"/>
                <a:cs typeface="Times New Roman" panose="02020603050405020304" pitchFamily="18" charset="0"/>
              </a:rPr>
              <a:t>: Might look foremost for ability to have large impact on corporation’s operations while not straying from original mission.</a:t>
            </a:r>
          </a:p>
          <a:p>
            <a:r>
              <a:rPr lang="en-US" sz="2800" dirty="0">
                <a:latin typeface="Calibri" panose="020F0502020204030204" pitchFamily="34" charset="0"/>
                <a:ea typeface="Calibri" panose="020F0502020204030204" pitchFamily="34" charset="0"/>
                <a:cs typeface="Times New Roman" panose="02020603050405020304" pitchFamily="18" charset="0"/>
              </a:rPr>
              <a:t>Set ground rules for use of NGO logo for public-facing overt sanctioning of partnership efforts</a:t>
            </a:r>
          </a:p>
          <a:p>
            <a:r>
              <a:rPr lang="en-US" sz="2800" dirty="0">
                <a:latin typeface="Calibri" panose="020F0502020204030204" pitchFamily="34" charset="0"/>
                <a:ea typeface="Calibri" panose="020F0502020204030204" pitchFamily="34" charset="0"/>
                <a:cs typeface="Times New Roman" panose="02020603050405020304" pitchFamily="18" charset="0"/>
              </a:rPr>
              <a:t>Look for cooperation with willingness to target larger causes of their footprint. </a:t>
            </a:r>
          </a:p>
          <a:p>
            <a:r>
              <a:rPr lang="en-US" sz="2800" dirty="0">
                <a:latin typeface="Calibri" panose="020F0502020204030204" pitchFamily="34" charset="0"/>
                <a:ea typeface="Calibri" panose="020F0502020204030204" pitchFamily="34" charset="0"/>
                <a:cs typeface="Times New Roman" panose="02020603050405020304" pitchFamily="18" charset="0"/>
              </a:rPr>
              <a:t>NGO needs to evaluate whether they can prepare to accept corporation not necessarily always to take desired actions even when data is made available.</a:t>
            </a:r>
          </a:p>
          <a:p>
            <a:r>
              <a:rPr lang="en-US" sz="2800" u="sng" dirty="0">
                <a:latin typeface="Calibri" panose="020F0502020204030204" pitchFamily="34" charset="0"/>
                <a:ea typeface="Calibri" panose="020F0502020204030204" pitchFamily="34" charset="0"/>
                <a:cs typeface="Times New Roman" panose="02020603050405020304" pitchFamily="18" charset="0"/>
              </a:rPr>
              <a:t>Both organizations</a:t>
            </a:r>
            <a:r>
              <a:rPr lang="en-US" sz="2800" dirty="0">
                <a:latin typeface="Calibri" panose="020F0502020204030204" pitchFamily="34" charset="0"/>
                <a:ea typeface="Calibri" panose="020F0502020204030204" pitchFamily="34" charset="0"/>
                <a:cs typeface="Times New Roman" panose="02020603050405020304" pitchFamily="18" charset="0"/>
              </a:rPr>
              <a:t>: Seek complementary goals or “win/win”. Recognize necessity of willingness for both organizations to shift how they do business to adapt to collaboration.</a:t>
            </a:r>
          </a:p>
          <a:p>
            <a:r>
              <a:rPr lang="en-US" sz="2800" dirty="0">
                <a:latin typeface="Calibri" panose="020F0502020204030204" pitchFamily="34" charset="0"/>
                <a:ea typeface="Calibri" panose="020F0502020204030204" pitchFamily="34" charset="0"/>
                <a:cs typeface="Times New Roman" panose="02020603050405020304" pitchFamily="18" charset="0"/>
              </a:rPr>
              <a:t>Support from senior leaders in both NGO and Corporation. Likelihood of strong relationship-building, resources allocated to the partnership, time and support to develop an effective alliance. Manage expectations of what will come from the partnership and how quickly. Expect consistent transparent communication/ open dialogue.</a:t>
            </a:r>
            <a:endParaRPr lang="en-US" sz="2800" dirty="0"/>
          </a:p>
        </p:txBody>
      </p:sp>
      <p:sp>
        <p:nvSpPr>
          <p:cNvPr id="7" name="TextBox 6"/>
          <p:cNvSpPr txBox="1"/>
          <p:nvPr/>
        </p:nvSpPr>
        <p:spPr>
          <a:xfrm>
            <a:off x="258218" y="22699631"/>
            <a:ext cx="10199806" cy="1015663"/>
          </a:xfrm>
          <a:prstGeom prst="rect">
            <a:avLst/>
          </a:prstGeom>
          <a:noFill/>
          <a:ln w="76200">
            <a:solidFill>
              <a:schemeClr val="accent1"/>
            </a:solidFill>
          </a:ln>
        </p:spPr>
        <p:txBody>
          <a:bodyPr wrap="square" rtlCol="0">
            <a:spAutoFit/>
          </a:bodyPr>
          <a:lstStyle/>
          <a:p>
            <a:r>
              <a:rPr lang="en-US" sz="3200" b="1" dirty="0"/>
              <a:t>Methods</a:t>
            </a:r>
            <a:r>
              <a:rPr lang="en-US" sz="2800" b="1" i="1" dirty="0"/>
              <a:t>: </a:t>
            </a:r>
            <a:r>
              <a:rPr lang="en-US" sz="2800" dirty="0"/>
              <a:t>Qualitative Measures Key Literature Review </a:t>
            </a:r>
          </a:p>
          <a:p>
            <a:r>
              <a:rPr lang="en-US" sz="2800" dirty="0"/>
              <a:t>Interview questions and synthesis of </a:t>
            </a:r>
            <a:r>
              <a:rPr lang="en-US" sz="2800" dirty="0" smtClean="0"/>
              <a:t>data</a:t>
            </a:r>
            <a:endParaRPr lang="en-US" sz="2800" dirty="0"/>
          </a:p>
        </p:txBody>
      </p:sp>
      <p:sp>
        <p:nvSpPr>
          <p:cNvPr id="14" name="TextBox 13"/>
          <p:cNvSpPr txBox="1"/>
          <p:nvPr/>
        </p:nvSpPr>
        <p:spPr>
          <a:xfrm>
            <a:off x="247027" y="4550559"/>
            <a:ext cx="11614595" cy="923330"/>
          </a:xfrm>
          <a:prstGeom prst="rect">
            <a:avLst/>
          </a:prstGeom>
          <a:noFill/>
        </p:spPr>
        <p:txBody>
          <a:bodyPr wrap="square" rtlCol="0">
            <a:spAutoFit/>
          </a:bodyPr>
          <a:lstStyle/>
          <a:p>
            <a:r>
              <a:rPr lang="en-US" dirty="0"/>
              <a:t>. Figure 1:Ash Pond project.  </a:t>
            </a:r>
            <a:r>
              <a:rPr lang="en-US" dirty="0"/>
              <a:t>Guertin</a:t>
            </a:r>
            <a:r>
              <a:rPr lang="en-US" dirty="0"/>
              <a:t>, F., Halsey, K., </a:t>
            </a:r>
            <a:r>
              <a:rPr lang="en-US" dirty="0"/>
              <a:t>Polzin</a:t>
            </a:r>
            <a:r>
              <a:rPr lang="en-US" dirty="0"/>
              <a:t>, T., Rogers, M., Witt, B. (2018). From ash pond to Riverside Wetlands: Making the business case for engineered natural technologies. Science of The Total Environment, 651, 419-426. doi:10.1016/j.scitotenv.2018.09.035 2. </a:t>
            </a:r>
          </a:p>
        </p:txBody>
      </p:sp>
      <p:sp>
        <p:nvSpPr>
          <p:cNvPr id="23" name="TextBox 22"/>
          <p:cNvSpPr txBox="1"/>
          <p:nvPr/>
        </p:nvSpPr>
        <p:spPr>
          <a:xfrm>
            <a:off x="29458705" y="816934"/>
            <a:ext cx="7447805" cy="3108543"/>
          </a:xfrm>
          <a:prstGeom prst="rect">
            <a:avLst/>
          </a:prstGeom>
          <a:noFill/>
        </p:spPr>
        <p:txBody>
          <a:bodyPr wrap="square" rtlCol="0">
            <a:spAutoFit/>
          </a:bodyPr>
          <a:lstStyle/>
          <a:p>
            <a:r>
              <a:rPr lang="en-US" sz="2800" dirty="0"/>
              <a:t>Nancy English, Ph.D.</a:t>
            </a:r>
          </a:p>
          <a:p>
            <a:r>
              <a:rPr lang="en-US" sz="2800" dirty="0"/>
              <a:t>University of Pennsylvania</a:t>
            </a:r>
          </a:p>
          <a:p>
            <a:r>
              <a:rPr lang="en-US" sz="2800" dirty="0"/>
              <a:t>Primary Reader</a:t>
            </a:r>
          </a:p>
          <a:p>
            <a:r>
              <a:rPr lang="en-US" sz="2800" dirty="0"/>
              <a:t> </a:t>
            </a:r>
          </a:p>
          <a:p>
            <a:r>
              <a:rPr lang="en-US" sz="2800" dirty="0"/>
              <a:t>James Hagan, Ph.D.</a:t>
            </a:r>
          </a:p>
          <a:p>
            <a:r>
              <a:rPr lang="en-US" sz="2800" dirty="0"/>
              <a:t>University of Pennsylvania</a:t>
            </a:r>
          </a:p>
          <a:p>
            <a:r>
              <a:rPr lang="en-US" sz="2800" dirty="0"/>
              <a:t>Secondary Reader</a:t>
            </a:r>
          </a:p>
        </p:txBody>
      </p:sp>
      <p:sp>
        <p:nvSpPr>
          <p:cNvPr id="24" name="TextBox 23"/>
          <p:cNvSpPr txBox="1"/>
          <p:nvPr/>
        </p:nvSpPr>
        <p:spPr>
          <a:xfrm>
            <a:off x="10040885" y="361426"/>
            <a:ext cx="14639008" cy="1323439"/>
          </a:xfrm>
          <a:prstGeom prst="rect">
            <a:avLst/>
          </a:prstGeom>
          <a:noFill/>
        </p:spPr>
        <p:txBody>
          <a:bodyPr wrap="none" rtlCol="0">
            <a:spAutoFit/>
          </a:bodyPr>
          <a:lstStyle/>
          <a:p>
            <a:pPr algn="ctr"/>
            <a:r>
              <a:rPr lang="en-US" sz="8000" dirty="0"/>
              <a:t>NGO and Corporate Collaborations</a:t>
            </a:r>
          </a:p>
        </p:txBody>
      </p:sp>
      <p:sp>
        <p:nvSpPr>
          <p:cNvPr id="25" name="TextBox 24"/>
          <p:cNvSpPr txBox="1"/>
          <p:nvPr/>
        </p:nvSpPr>
        <p:spPr>
          <a:xfrm flipH="1" flipV="1">
            <a:off x="11761975" y="21780320"/>
            <a:ext cx="2527277" cy="1159193"/>
          </a:xfrm>
          <a:prstGeom prst="rect">
            <a:avLst/>
          </a:prstGeom>
          <a:noFill/>
        </p:spPr>
        <p:txBody>
          <a:bodyPr wrap="square" rtlCol="0">
            <a:spAutoFit/>
          </a:bodyPr>
          <a:lstStyle/>
          <a:p>
            <a:endParaRPr lang="en-US" dirty="0"/>
          </a:p>
        </p:txBody>
      </p:sp>
      <p:sp>
        <p:nvSpPr>
          <p:cNvPr id="26" name="TextBox 25"/>
          <p:cNvSpPr txBox="1"/>
          <p:nvPr/>
        </p:nvSpPr>
        <p:spPr>
          <a:xfrm>
            <a:off x="14128299" y="4087786"/>
            <a:ext cx="6591613" cy="369332"/>
          </a:xfrm>
          <a:prstGeom prst="rect">
            <a:avLst/>
          </a:prstGeom>
          <a:noFill/>
        </p:spPr>
        <p:txBody>
          <a:bodyPr wrap="none" rtlCol="0">
            <a:spAutoFit/>
          </a:bodyPr>
          <a:lstStyle/>
          <a:p>
            <a:r>
              <a:rPr lang="en-US" dirty="0"/>
              <a:t>Figure 2: ESII tool.  https://appadvice.com/app/esii-tool/1081471752</a:t>
            </a:r>
          </a:p>
        </p:txBody>
      </p:sp>
      <p:sp>
        <p:nvSpPr>
          <p:cNvPr id="27" name="TextBox 26"/>
          <p:cNvSpPr txBox="1"/>
          <p:nvPr/>
        </p:nvSpPr>
        <p:spPr>
          <a:xfrm>
            <a:off x="10927743" y="10357364"/>
            <a:ext cx="10866455" cy="7709803"/>
          </a:xfrm>
          <a:prstGeom prst="rect">
            <a:avLst/>
          </a:prstGeom>
          <a:noFill/>
          <a:ln w="76200">
            <a:solidFill>
              <a:schemeClr val="accent1"/>
            </a:solidFill>
          </a:ln>
        </p:spPr>
        <p:txBody>
          <a:bodyPr wrap="square" rtlCol="0">
            <a:spAutoFit/>
          </a:bodyPr>
          <a:lstStyle/>
          <a:p>
            <a:r>
              <a:rPr lang="en-US" sz="3200" b="1" dirty="0"/>
              <a:t>Discussion: </a:t>
            </a:r>
          </a:p>
          <a:p>
            <a:r>
              <a:rPr lang="en-US" sz="3200" b="1" dirty="0"/>
              <a:t>Key Points from Interview: Martha Rogers of TNC</a:t>
            </a:r>
          </a:p>
          <a:p>
            <a:endParaRPr lang="en-US" sz="300" dirty="0"/>
          </a:p>
          <a:p>
            <a:r>
              <a:rPr lang="en-US" sz="2800" dirty="0"/>
              <a:t>The collaboration with Dow can be like to “trying to turn the titanic.”	</a:t>
            </a:r>
          </a:p>
          <a:p>
            <a:r>
              <a:rPr lang="en-US" sz="2800" dirty="0"/>
              <a:t>“There is always going to be a tension” with the type of work associated with quantifying the value of the ecosystem services. The most beneficial alternative to the environment is “not always the cheapest option, when the company has the information on the effects it could have taking that route, it still may elect a less expensive option even with the ecosystem value knowledge at hand.”</a:t>
            </a:r>
          </a:p>
          <a:p>
            <a:r>
              <a:rPr lang="en-US" sz="2800" dirty="0"/>
              <a:t>About the ESII tool, “just getting Dow to use a tool that quantifies ecosystem services was huge for TNC.”</a:t>
            </a:r>
          </a:p>
          <a:p>
            <a:r>
              <a:rPr lang="en-US" sz="2800" dirty="0"/>
              <a:t>About the public view of TNC engaging in corporate collaboration, Rogers indicated that “there are both sides of the fence and it depends on who you ask.”</a:t>
            </a:r>
          </a:p>
          <a:p>
            <a:r>
              <a:rPr lang="en-US" sz="2800" dirty="0"/>
              <a:t>Rogers indicated, many corporations are big emitters, and if “we don’t engage with them, we can only do so much.”</a:t>
            </a:r>
          </a:p>
          <a:p>
            <a:r>
              <a:rPr lang="en-US" sz="2800" dirty="0"/>
              <a:t>(M. Rogers, personal communication, July 15, 2020).</a:t>
            </a:r>
          </a:p>
        </p:txBody>
      </p:sp>
      <p:sp>
        <p:nvSpPr>
          <p:cNvPr id="28" name="TextBox 27"/>
          <p:cNvSpPr txBox="1"/>
          <p:nvPr/>
        </p:nvSpPr>
        <p:spPr>
          <a:xfrm>
            <a:off x="10927743" y="18126788"/>
            <a:ext cx="10866455" cy="7094250"/>
          </a:xfrm>
          <a:prstGeom prst="rect">
            <a:avLst/>
          </a:prstGeom>
          <a:noFill/>
          <a:ln w="76200">
            <a:solidFill>
              <a:schemeClr val="accent1"/>
            </a:solidFill>
          </a:ln>
        </p:spPr>
        <p:txBody>
          <a:bodyPr wrap="square" rtlCol="0">
            <a:spAutoFit/>
          </a:bodyPr>
          <a:lstStyle/>
          <a:p>
            <a:r>
              <a:rPr lang="en-US" sz="3200" b="1" dirty="0"/>
              <a:t>Key Points from Interview: Eunice Heath of Dow </a:t>
            </a:r>
            <a:r>
              <a:rPr lang="en-US" sz="2800" b="1" dirty="0"/>
              <a:t>	</a:t>
            </a:r>
          </a:p>
          <a:p>
            <a:endParaRPr lang="en-US" sz="300" dirty="0"/>
          </a:p>
          <a:p>
            <a:r>
              <a:rPr lang="en-US" sz="2800" dirty="0"/>
              <a:t>Heath asserted that Dow sees sustainability as “a business opportunity rather than merely risk management.”</a:t>
            </a:r>
          </a:p>
          <a:p>
            <a:r>
              <a:rPr lang="en-US" sz="2800" dirty="0"/>
              <a:t>When seeking an NGO partner, Dow knew they needed to “elevate their game.” Heath said they needed a partner of whom “that was their speak.”</a:t>
            </a:r>
          </a:p>
          <a:p>
            <a:r>
              <a:rPr lang="en-US" sz="2800" dirty="0"/>
              <a:t>About the ESII tool, Heath made the point that you can’t hold such a tool proprietary in house as this is how benefits can help nature; “clean air and clean water belongs to all of us.”</a:t>
            </a:r>
          </a:p>
          <a:p>
            <a:r>
              <a:rPr lang="en-US" sz="2800" dirty="0"/>
              <a:t>Heath says “transparency has to be there” to prevent greenwashing outcomes.</a:t>
            </a:r>
          </a:p>
          <a:p>
            <a:r>
              <a:rPr lang="en-US" sz="2800" dirty="0"/>
              <a:t>Heath says to find the mutual “win/win” space involves proactive listening and communication so the common mission does not go astray.</a:t>
            </a:r>
          </a:p>
          <a:p>
            <a:r>
              <a:rPr lang="en-US" sz="2800" dirty="0"/>
              <a:t>Heath say, it is “important to know that corporation’s core values are its word. When a non-profit decides to work with a corporation it needs to look hard at core values, and the purpose.”</a:t>
            </a:r>
          </a:p>
          <a:p>
            <a:r>
              <a:rPr lang="en-US" sz="2800" dirty="0"/>
              <a:t>(E. Heath, personal communication, July 8, 2020).</a:t>
            </a:r>
          </a:p>
        </p:txBody>
      </p:sp>
      <p:sp>
        <p:nvSpPr>
          <p:cNvPr id="29" name="TextBox 28"/>
          <p:cNvSpPr txBox="1"/>
          <p:nvPr/>
        </p:nvSpPr>
        <p:spPr>
          <a:xfrm>
            <a:off x="258218" y="23981784"/>
            <a:ext cx="9782667" cy="1015663"/>
          </a:xfrm>
          <a:prstGeom prst="rect">
            <a:avLst/>
          </a:prstGeom>
          <a:noFill/>
        </p:spPr>
        <p:txBody>
          <a:bodyPr wrap="square" rtlCol="0">
            <a:spAutoFit/>
          </a:bodyPr>
          <a:lstStyle/>
          <a:p>
            <a:r>
              <a:rPr lang="en-US" sz="1200" dirty="0"/>
              <a:t>Works Cited:</a:t>
            </a:r>
          </a:p>
          <a:p>
            <a:r>
              <a:rPr lang="en-US" sz="1200" dirty="0"/>
              <a:t>1. Figure 1: </a:t>
            </a:r>
            <a:r>
              <a:rPr lang="en-US" sz="1200" dirty="0"/>
              <a:t>Guertin</a:t>
            </a:r>
            <a:r>
              <a:rPr lang="en-US" sz="1200" dirty="0"/>
              <a:t>, F., Halsey, K., </a:t>
            </a:r>
            <a:r>
              <a:rPr lang="en-US" sz="1200" dirty="0"/>
              <a:t>Polzin</a:t>
            </a:r>
            <a:r>
              <a:rPr lang="en-US" sz="1200" dirty="0"/>
              <a:t>, T., Rogers, M., Witt, B. (2018). From ash pond to Riverside Wetlands: Making the business case for engineered natural technologies. Science of The Total Environment, 651, 419-426. doi:10.1016/j.scitotenv.2018.09.035 2. Figure 2: </a:t>
            </a:r>
            <a:r>
              <a:rPr lang="en-US" sz="1200" dirty="0"/>
              <a:t>Appadvice</a:t>
            </a:r>
            <a:r>
              <a:rPr lang="en-US" sz="1200" dirty="0"/>
              <a:t>. (2019, April 16). ESII Tool by </a:t>
            </a:r>
            <a:r>
              <a:rPr lang="en-US" sz="1200" dirty="0"/>
              <a:t>EcoMetrix</a:t>
            </a:r>
            <a:r>
              <a:rPr lang="en-US" sz="1200" dirty="0"/>
              <a:t> Solutions Group. Retrieved November 1, 2020, from https://appadvice.com/app/esii-tool/1081471752 3. (Who We Are, How We Work, </a:t>
            </a:r>
            <a:r>
              <a:rPr lang="en-US" sz="1200" dirty="0"/>
              <a:t>n.d.</a:t>
            </a:r>
            <a:r>
              <a:rPr lang="en-US" sz="1200" dirty="0"/>
              <a:t>) 4. (</a:t>
            </a:r>
            <a:r>
              <a:rPr lang="en-US" sz="1200" dirty="0"/>
              <a:t>Baur</a:t>
            </a:r>
            <a:r>
              <a:rPr lang="en-US" sz="1200" dirty="0"/>
              <a:t> and Schmitz, 2011, p.18) 5. (</a:t>
            </a:r>
            <a:r>
              <a:rPr lang="en-US" sz="1200" dirty="0"/>
              <a:t>Baur</a:t>
            </a:r>
            <a:r>
              <a:rPr lang="en-US" sz="1200" dirty="0"/>
              <a:t> and Schmitz, 2011) 6. (</a:t>
            </a:r>
            <a:r>
              <a:rPr lang="en-US" sz="1200" dirty="0"/>
              <a:t>Baur</a:t>
            </a:r>
            <a:r>
              <a:rPr lang="en-US" sz="1200" dirty="0"/>
              <a:t> and Schmitz, 2011) 7. (</a:t>
            </a:r>
            <a:r>
              <a:rPr lang="en-US" sz="1200" dirty="0"/>
              <a:t>Rondinelli</a:t>
            </a:r>
            <a:r>
              <a:rPr lang="en-US" sz="1200" dirty="0"/>
              <a:t> and London, 2003, p.67).</a:t>
            </a:r>
          </a:p>
        </p:txBody>
      </p:sp>
    </p:spTree>
    <p:extLst>
      <p:ext uri="{BB962C8B-B14F-4D97-AF65-F5344CB8AC3E}">
        <p14:creationId xmlns:p14="http://schemas.microsoft.com/office/powerpoint/2010/main" val="46658935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E9E7516280BF1499A0022625E990434" ma:contentTypeVersion="9" ma:contentTypeDescription="Create a new document." ma:contentTypeScope="" ma:versionID="c946439935689c7ed227703d76e9a94e">
  <xsd:schema xmlns:xsd="http://www.w3.org/2001/XMLSchema" xmlns:xs="http://www.w3.org/2001/XMLSchema" xmlns:p="http://schemas.microsoft.com/office/2006/metadata/properties" xmlns:ns3="3113e4ee-2e2b-41d5-9c7c-404d3f3e5477" targetNamespace="http://schemas.microsoft.com/office/2006/metadata/properties" ma:root="true" ma:fieldsID="c5ffcaa3bee0cc57bad41a55a52fc4f2" ns3:_="">
    <xsd:import namespace="3113e4ee-2e2b-41d5-9c7c-404d3f3e547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13e4ee-2e2b-41d5-9c7c-404d3f3e54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AF28965-58D5-44E6-9473-B81ACE6C9C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13e4ee-2e2b-41d5-9c7c-404d3f3e54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5950B2-3EFC-4AAC-92A8-2E221347FC8F}">
  <ds:schemaRefs>
    <ds:schemaRef ds:uri="http://schemas.microsoft.com/sharepoint/v3/contenttype/forms"/>
  </ds:schemaRefs>
</ds:datastoreItem>
</file>

<file path=customXml/itemProps3.xml><?xml version="1.0" encoding="utf-8"?>
<ds:datastoreItem xmlns:ds="http://schemas.openxmlformats.org/officeDocument/2006/customXml" ds:itemID="{E7549827-C614-47D1-9C7C-5D384675A8CD}">
  <ds:schemaRefs>
    <ds:schemaRef ds:uri="http://schemas.microsoft.com/office/2006/documentManagement/types"/>
    <ds:schemaRef ds:uri="http://purl.org/dc/dcmitype/"/>
    <ds:schemaRef ds:uri="http://purl.org/dc/elements/1.1/"/>
    <ds:schemaRef ds:uri="http://purl.org/dc/terms/"/>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3113e4ee-2e2b-41d5-9c7c-404d3f3e5477"/>
  </ds:schemaRefs>
</ds:datastoreItem>
</file>

<file path=docProps/app.xml><?xml version="1.0" encoding="utf-8"?>
<Properties xmlns="http://schemas.openxmlformats.org/officeDocument/2006/extended-properties" xmlns:vt="http://schemas.openxmlformats.org/officeDocument/2006/docPropsVTypes">
  <Template>Office Theme</Template>
  <TotalTime>5531</TotalTime>
  <Words>1309</Words>
  <Application>Microsoft Office PowerPoint</Application>
  <PresentationFormat>Custom</PresentationFormat>
  <Paragraphs>74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Remote</dc:creator>
  <cp:lastModifiedBy>Rebecca Ross</cp:lastModifiedBy>
  <cp:revision>107</cp:revision>
  <dcterms:created xsi:type="dcterms:W3CDTF">2020-10-06T00:45:02Z</dcterms:created>
  <dcterms:modified xsi:type="dcterms:W3CDTF">2020-12-26T01:58:05Z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0x0101009E9E7516280BF1499A0022625E990434</vt:lpwstr>
  </property>
</Properties>
</file>