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019" autoAdjust="0"/>
    <p:restoredTop sz="94660"/>
  </p:normalViewPr>
  <p:slideViewPr>
    <p:cSldViewPr snapToGrid="0">
      <p:cViewPr varScale="1">
        <p:scale>
          <a:sx n="85" d="100"/>
          <a:sy n="85" d="100"/>
        </p:scale>
        <p:origin x="-112" y="-53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BF13B6C8-4DBD-4685-A532-A711B1C0DC53}" type="datetimeFigureOut">
              <a:rPr lang="en-ZA" smtClean="0"/>
              <a:pPr/>
              <a:t>2/12/14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4168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BF13B6C8-4DBD-4685-A532-A711B1C0DC53}" type="datetimeFigureOut">
              <a:rPr lang="en-ZA" smtClean="0"/>
              <a:pPr/>
              <a:t>2/12/14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69480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BF13B6C8-4DBD-4685-A532-A711B1C0DC53}" type="datetimeFigureOut">
              <a:rPr lang="en-ZA" smtClean="0"/>
              <a:pPr/>
              <a:t>2/12/14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22041620"/>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BF13B6C8-4DBD-4685-A532-A711B1C0DC53}" type="datetimeFigureOut">
              <a:rPr lang="en-ZA" smtClean="0"/>
              <a:pPr/>
              <a:t>2/12/14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12019364"/>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13B6C8-4DBD-4685-A532-A711B1C0DC53}" type="datetimeFigureOut">
              <a:rPr lang="en-ZA" smtClean="0"/>
              <a:pPr/>
              <a:t>2/12/14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92149622"/>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BF13B6C8-4DBD-4685-A532-A711B1C0DC53}" type="datetimeFigureOut">
              <a:rPr lang="en-ZA" smtClean="0"/>
              <a:pPr/>
              <a:t>2/12/14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72916476"/>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BF13B6C8-4DBD-4685-A532-A711B1C0DC53}" type="datetimeFigureOut">
              <a:rPr lang="en-ZA" smtClean="0"/>
              <a:pPr/>
              <a:t>2/12/14</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5031363"/>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BF13B6C8-4DBD-4685-A532-A711B1C0DC53}" type="datetimeFigureOut">
              <a:rPr lang="en-ZA" smtClean="0"/>
              <a:pPr/>
              <a:t>2/12/14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58398166"/>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13B6C8-4DBD-4685-A532-A711B1C0DC53}" type="datetimeFigureOut">
              <a:rPr lang="en-ZA" smtClean="0"/>
              <a:pPr/>
              <a:t>2/12/14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25536386"/>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13B6C8-4DBD-4685-A532-A711B1C0DC53}" type="datetimeFigureOut">
              <a:rPr lang="en-ZA" smtClean="0"/>
              <a:pPr/>
              <a:t>2/12/14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2279539"/>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13B6C8-4DBD-4685-A532-A711B1C0DC53}" type="datetimeFigureOut">
              <a:rPr lang="en-ZA" smtClean="0"/>
              <a:pPr/>
              <a:t>2/12/14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911356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13B6C8-4DBD-4685-A532-A711B1C0DC53}" type="datetimeFigureOut">
              <a:rPr lang="en-ZA" smtClean="0"/>
              <a:pPr/>
              <a:t>2/12/14</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952FB9-9382-4B12-B4D7-04BB452F4F54}" type="slidenum">
              <a:rPr lang="en-ZA" smtClean="0"/>
              <a:pPr/>
              <a:t>‹#›</a:t>
            </a:fld>
            <a:endParaRPr lang="en-Z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88338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hyperlink" Target="http://www.nid.org.na/" TargetMode="External"/><Relationship Id="rId4" Type="http://schemas.openxmlformats.org/officeDocument/2006/relationships/image" Target="../media/image2.jpeg"/><Relationship Id="rId5" Type="http://schemas.openxmlformats.org/officeDocument/2006/relationships/image" Target="../media/image3.jpeg"/><Relationship Id="rId6" Type="http://schemas.openxmlformats.org/officeDocument/2006/relationships/image" Target="../media/image4.jpeg"/><Relationship Id="rId7" Type="http://schemas.openxmlformats.org/officeDocument/2006/relationships/image" Target="../media/image5.jpeg"/><Relationship Id="rId8" Type="http://schemas.openxmlformats.org/officeDocument/2006/relationships/image" Target="../media/image6.jpeg"/><Relationship Id="rId9"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hyperlink" Target="mailto:tkeulder@iway.na"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1" y="2125456"/>
            <a:ext cx="9144000" cy="2387600"/>
          </a:xfrm>
        </p:spPr>
        <p:txBody>
          <a:bodyPr>
            <a:normAutofit fontScale="90000"/>
          </a:bodyPr>
          <a:lstStyle/>
          <a:p>
            <a:r>
              <a:rPr lang="en-US" dirty="0" smtClean="0"/>
              <a:t/>
            </a:r>
            <a:br>
              <a:rPr lang="en-US" dirty="0" smtClean="0"/>
            </a:br>
            <a:r>
              <a:rPr lang="en-US" dirty="0"/>
              <a:t/>
            </a:r>
            <a:br>
              <a:rPr lang="en-US" dirty="0"/>
            </a:br>
            <a:r>
              <a:rPr lang="en-US" b="1" dirty="0" smtClean="0"/>
              <a:t>Namibia Institute for Democracy</a:t>
            </a:r>
            <a:endParaRPr lang="en-ZA" b="1" dirty="0"/>
          </a:p>
        </p:txBody>
      </p:sp>
      <p:sp>
        <p:nvSpPr>
          <p:cNvPr id="3" name="Subtitle 2"/>
          <p:cNvSpPr>
            <a:spLocks noGrp="1"/>
          </p:cNvSpPr>
          <p:nvPr>
            <p:ph type="subTitle" idx="1"/>
          </p:nvPr>
        </p:nvSpPr>
        <p:spPr/>
        <p:txBody>
          <a:bodyPr>
            <a:normAutofit lnSpcReduction="10000"/>
          </a:bodyPr>
          <a:lstStyle/>
          <a:p>
            <a:endParaRPr lang="en-US" dirty="0" smtClean="0"/>
          </a:p>
          <a:p>
            <a:endParaRPr lang="en-US" dirty="0"/>
          </a:p>
          <a:p>
            <a:endParaRPr lang="en-US" dirty="0" smtClean="0"/>
          </a:p>
          <a:p>
            <a:r>
              <a:rPr lang="en-US" b="1" dirty="0" smtClean="0"/>
              <a:t>Profile - 2014</a:t>
            </a:r>
            <a:endParaRPr lang="en-ZA" b="1" dirty="0"/>
          </a:p>
        </p:txBody>
      </p:sp>
      <p:pic>
        <p:nvPicPr>
          <p:cNvPr id="1026" name="Picture 1" descr="NID_Logo1"/>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230591" y="514684"/>
            <a:ext cx="4019576" cy="2553874"/>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412487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Profile</a:t>
            </a:r>
            <a:r>
              <a:rPr lang="en-ZA" dirty="0"/>
              <a:t/>
            </a:r>
            <a:br>
              <a:rPr lang="en-ZA" dirty="0"/>
            </a:br>
            <a:endParaRPr lang="en-ZA" dirty="0"/>
          </a:p>
        </p:txBody>
      </p:sp>
      <p:sp>
        <p:nvSpPr>
          <p:cNvPr id="3" name="Content Placeholder 2"/>
          <p:cNvSpPr>
            <a:spLocks noGrp="1"/>
          </p:cNvSpPr>
          <p:nvPr>
            <p:ph idx="1"/>
          </p:nvPr>
        </p:nvSpPr>
        <p:spPr/>
        <p:txBody>
          <a:bodyPr/>
          <a:lstStyle/>
          <a:p>
            <a:pPr marL="0" indent="0">
              <a:buNone/>
            </a:pPr>
            <a:r>
              <a:rPr lang="en-GB" dirty="0" smtClean="0"/>
              <a:t>The Namibia Institute for Democracy (NID) was founded in 1991 and registered according to Section 21 of the Companies Act (Act 61 of 1973) as an “Association not for Gain”.  </a:t>
            </a:r>
          </a:p>
          <a:p>
            <a:pPr marL="0" indent="0">
              <a:buNone/>
            </a:pPr>
            <a:endParaRPr lang="en-GB" dirty="0"/>
          </a:p>
          <a:p>
            <a:pPr marL="0" indent="0">
              <a:buNone/>
            </a:pPr>
            <a:r>
              <a:rPr lang="en-GB" dirty="0" smtClean="0"/>
              <a:t>The </a:t>
            </a:r>
            <a:r>
              <a:rPr lang="en-GB" dirty="0"/>
              <a:t>NID is a non-partisan institution that supports the strengthening of democratic institutions and in this regard constructively cooperates with the government, civil society, interest groups, political parties, the media, institutional authorities and private citizens by designing and implementing democracy, governance and human rights programs in Namibia</a:t>
            </a:r>
            <a:r>
              <a:rPr lang="en-GB" dirty="0" smtClean="0"/>
              <a:t>.</a:t>
            </a:r>
            <a:endParaRPr lang="en-ZA" dirty="0"/>
          </a:p>
          <a:p>
            <a:endParaRPr lang="en-ZA" dirty="0"/>
          </a:p>
        </p:txBody>
      </p:sp>
      <p:pic>
        <p:nvPicPr>
          <p:cNvPr id="4" name="Picture 1" descr="NID_Logo1"/>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542282" y="5826790"/>
            <a:ext cx="1623035" cy="103121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65913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Vision &amp; Mission Statement</a:t>
            </a:r>
            <a:endParaRPr lang="en-ZA" b="1" dirty="0"/>
          </a:p>
        </p:txBody>
      </p:sp>
      <p:sp>
        <p:nvSpPr>
          <p:cNvPr id="4" name="Rectangle 1"/>
          <p:cNvSpPr>
            <a:spLocks noGrp="1" noChangeArrowheads="1"/>
          </p:cNvSpPr>
          <p:nvPr>
            <p:ph idx="1"/>
          </p:nvPr>
        </p:nvSpPr>
        <p:spPr bwMode="auto">
          <a:xfrm>
            <a:off x="838200" y="1585252"/>
            <a:ext cx="10770128" cy="4832092"/>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171717"/>
                </a:solidFill>
                <a:effectLst/>
                <a:latin typeface="Calibri" panose="020F0502020204030204" pitchFamily="34" charset="0"/>
                <a:ea typeface="Times New Roman" panose="02020603050405020304" pitchFamily="18" charset="0"/>
                <a:cs typeface="Calibri" panose="020F0502020204030204" pitchFamily="34" charset="0"/>
              </a:rPr>
              <a:t>The NID is loyal to the Constitution of the Republic of Namibia,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171717"/>
                </a:solidFill>
                <a:effectLst/>
                <a:latin typeface="Calibri" panose="020F0502020204030204" pitchFamily="34" charset="0"/>
                <a:ea typeface="Times New Roman" panose="02020603050405020304" pitchFamily="18" charset="0"/>
                <a:cs typeface="Calibri" panose="020F0502020204030204" pitchFamily="34" charset="0"/>
              </a:rPr>
              <a:t>the State and its institutions. The NID zealously guards its political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171717"/>
                </a:solidFill>
                <a:effectLst/>
                <a:latin typeface="Calibri" panose="020F0502020204030204" pitchFamily="34" charset="0"/>
                <a:ea typeface="Times New Roman" panose="02020603050405020304" pitchFamily="18" charset="0"/>
                <a:cs typeface="Calibri" panose="020F0502020204030204" pitchFamily="34" charset="0"/>
              </a:rPr>
              <a:t>neutrality and objectivity. The NID is committed to the well being of the</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171717"/>
                </a:solidFill>
                <a:effectLst/>
                <a:latin typeface="Calibri" panose="020F0502020204030204" pitchFamily="34" charset="0"/>
                <a:ea typeface="Times New Roman" panose="02020603050405020304" pitchFamily="18" charset="0"/>
                <a:cs typeface="Calibri" panose="020F0502020204030204" pitchFamily="34" charset="0"/>
              </a:rPr>
              <a:t>citizens of the Republic of Namibia and the promotion of the Republic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171717"/>
                </a:solidFill>
                <a:effectLst/>
                <a:latin typeface="Calibri" panose="020F0502020204030204" pitchFamily="34" charset="0"/>
                <a:ea typeface="Times New Roman" panose="02020603050405020304" pitchFamily="18" charset="0"/>
                <a:cs typeface="Calibri" panose="020F0502020204030204" pitchFamily="34" charset="0"/>
              </a:rPr>
              <a:t>of Namibia as a democratic state.</a:t>
            </a:r>
            <a:r>
              <a:rPr kumimoji="0" lang="en-US"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dirty="0">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Its mission is to promote and protect values and principles of</a:t>
            </a:r>
            <a:r>
              <a:rPr kumimoji="0" lang="en-US" b="0" i="0" u="none" strike="noStrike" cap="none" normalizeH="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multi-party</a:t>
            </a:r>
          </a:p>
          <a:p>
            <a:pPr marL="0" marR="0" lvl="0" indent="0" algn="l" defTabSz="914400" rtl="0" eaLnBrk="0" fontAlgn="base" latinLnBrk="0" hangingPunct="0">
              <a:lnSpc>
                <a:spcPct val="100000"/>
              </a:lnSpc>
              <a:spcBef>
                <a:spcPct val="0"/>
              </a:spcBef>
              <a:spcAft>
                <a:spcPct val="0"/>
              </a:spcAft>
              <a:buClrTx/>
              <a:buSzTx/>
              <a:buFontTx/>
              <a:buNone/>
              <a:tabLst/>
            </a:pPr>
            <a:r>
              <a:rPr lang="en-US" baseline="0" dirty="0" smtClean="0">
                <a:latin typeface="Calibri" panose="020F0502020204030204" pitchFamily="34" charset="0"/>
                <a:ea typeface="Times New Roman" panose="02020603050405020304" pitchFamily="18" charset="0"/>
                <a:cs typeface="Calibri" panose="020F0502020204030204" pitchFamily="34" charset="0"/>
              </a:rPr>
              <a:t>Democracy</a:t>
            </a:r>
            <a:r>
              <a:rPr lang="en-US" dirty="0" smtClean="0">
                <a:latin typeface="Calibri" panose="020F0502020204030204" pitchFamily="34" charset="0"/>
                <a:ea typeface="Times New Roman" panose="02020603050405020304" pitchFamily="18" charset="0"/>
                <a:cs typeface="Calibri" panose="020F0502020204030204" pitchFamily="34" charset="0"/>
              </a:rPr>
              <a:t> through education and research and to nurture political</a:t>
            </a: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latin typeface="Calibri" panose="020F0502020204030204" pitchFamily="34" charset="0"/>
                <a:ea typeface="Times New Roman" panose="02020603050405020304" pitchFamily="18" charset="0"/>
                <a:cs typeface="Calibri" panose="020F0502020204030204" pitchFamily="34" charset="0"/>
              </a:rPr>
              <a:t>t</a:t>
            </a:r>
            <a:r>
              <a:rPr kumimoji="0" lang="en-US"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olerance and national reconciliation in Namibia.</a:t>
            </a:r>
          </a:p>
          <a:p>
            <a:pPr marL="0" marR="0" lvl="0" indent="0" algn="l" defTabSz="914400" rtl="0" eaLnBrk="0" fontAlgn="base" latinLnBrk="0" hangingPunct="0">
              <a:lnSpc>
                <a:spcPct val="100000"/>
              </a:lnSpc>
              <a:spcBef>
                <a:spcPct val="0"/>
              </a:spcBef>
              <a:spcAft>
                <a:spcPct val="0"/>
              </a:spcAft>
              <a:buClrTx/>
              <a:buSzTx/>
              <a:buFontTx/>
              <a:buNone/>
              <a:tabLst/>
            </a:pPr>
            <a:endParaRPr lang="en-US" dirty="0">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Calibri" panose="020F0502020204030204" pitchFamily="34" charset="0"/>
              <a:cs typeface="Calibri" panose="020F0502020204030204" pitchFamily="34" charset="0"/>
            </a:endParaRPr>
          </a:p>
        </p:txBody>
      </p:sp>
      <p:pic>
        <p:nvPicPr>
          <p:cNvPr id="6" name="Picture 1" descr="NID_Logo1"/>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542282" y="5826790"/>
            <a:ext cx="1623035" cy="103121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93250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Current programs</a:t>
            </a:r>
            <a:endParaRPr lang="en-ZA" b="1" dirty="0"/>
          </a:p>
        </p:txBody>
      </p:sp>
      <p:sp>
        <p:nvSpPr>
          <p:cNvPr id="3" name="Content Placeholder 2"/>
          <p:cNvSpPr>
            <a:spLocks noGrp="1"/>
          </p:cNvSpPr>
          <p:nvPr>
            <p:ph idx="1"/>
          </p:nvPr>
        </p:nvSpPr>
        <p:spPr>
          <a:xfrm>
            <a:off x="838200" y="1368425"/>
            <a:ext cx="9704082" cy="4351338"/>
          </a:xfrm>
        </p:spPr>
        <p:txBody>
          <a:bodyPr>
            <a:normAutofit fontScale="25000" lnSpcReduction="20000"/>
          </a:bodyPr>
          <a:lstStyle/>
          <a:p>
            <a:pPr lvl="0"/>
            <a:r>
              <a:rPr lang="en-US" sz="7200" b="1" u="sng" dirty="0"/>
              <a:t>Zero Tolerance for Corruption Campaign</a:t>
            </a:r>
            <a:r>
              <a:rPr lang="en-US" sz="7200" dirty="0"/>
              <a:t>:  The </a:t>
            </a:r>
            <a:r>
              <a:rPr lang="en-US" sz="7200" dirty="0" err="1"/>
              <a:t>ZTfCC</a:t>
            </a:r>
            <a:r>
              <a:rPr lang="en-US" sz="7200" dirty="0"/>
              <a:t>, initiated in 2004, </a:t>
            </a:r>
            <a:r>
              <a:rPr lang="en-US" sz="7200" dirty="0" smtClean="0"/>
              <a:t>is being </a:t>
            </a:r>
            <a:r>
              <a:rPr lang="en-US" sz="7200" dirty="0"/>
              <a:t>continued through training of trainers from the public, private and non-governmental sectors throughout Namibia in </a:t>
            </a:r>
            <a:r>
              <a:rPr lang="en-US" sz="7200" dirty="0" err="1"/>
              <a:t>anti-corruption</a:t>
            </a:r>
            <a:r>
              <a:rPr lang="en-US" sz="7200" dirty="0"/>
              <a:t>.  </a:t>
            </a:r>
            <a:r>
              <a:rPr lang="en-US" sz="7200" dirty="0" smtClean="0"/>
              <a:t>Extensive </a:t>
            </a:r>
            <a:r>
              <a:rPr lang="en-US" sz="7200" dirty="0"/>
              <a:t>training materials on </a:t>
            </a:r>
            <a:r>
              <a:rPr lang="en-US" sz="7200" dirty="0" err="1"/>
              <a:t>anti-corruption</a:t>
            </a:r>
            <a:r>
              <a:rPr lang="en-US" sz="7200" dirty="0"/>
              <a:t> and </a:t>
            </a:r>
            <a:r>
              <a:rPr lang="en-US" sz="7200" dirty="0" err="1"/>
              <a:t>organisational</a:t>
            </a:r>
            <a:r>
              <a:rPr lang="en-US" sz="7200" dirty="0"/>
              <a:t> ethics </a:t>
            </a:r>
            <a:r>
              <a:rPr lang="en-US" sz="7200" dirty="0" smtClean="0"/>
              <a:t>are </a:t>
            </a:r>
            <a:r>
              <a:rPr lang="en-US" sz="7200" dirty="0"/>
              <a:t>developed for this purpose.  An educational program on </a:t>
            </a:r>
            <a:r>
              <a:rPr lang="en-US" sz="7200" dirty="0" err="1"/>
              <a:t>anti-corruption</a:t>
            </a:r>
            <a:r>
              <a:rPr lang="en-US" sz="7200" dirty="0"/>
              <a:t> in secondary schools </a:t>
            </a:r>
            <a:r>
              <a:rPr lang="en-US" sz="7200" dirty="0" smtClean="0"/>
              <a:t>is conducted.  </a:t>
            </a:r>
            <a:r>
              <a:rPr lang="en-US" sz="7200" dirty="0"/>
              <a:t>The NID has been contracted by the Anti-Corruption Commission to lead the process of compiling a National Anti-Corruption Strategy in line with the requirements of the UN Convention on Anti-Corruption.</a:t>
            </a:r>
            <a:endParaRPr lang="en-ZA" sz="7200" dirty="0"/>
          </a:p>
          <a:p>
            <a:pPr lvl="0"/>
            <a:r>
              <a:rPr lang="en-US" sz="7200" b="1" u="sng" dirty="0" err="1" smtClean="0"/>
              <a:t>Organisational</a:t>
            </a:r>
            <a:r>
              <a:rPr lang="en-US" sz="7200" b="1" u="sng" dirty="0" smtClean="0"/>
              <a:t> </a:t>
            </a:r>
            <a:r>
              <a:rPr lang="en-US" sz="7200" b="1" u="sng" dirty="0"/>
              <a:t>skills training for civil society </a:t>
            </a:r>
            <a:r>
              <a:rPr lang="en-US" sz="7200" b="1" u="sng" dirty="0" err="1" smtClean="0"/>
              <a:t>organisations</a:t>
            </a:r>
            <a:r>
              <a:rPr lang="en-US" sz="7200" dirty="0"/>
              <a:t>:  The </a:t>
            </a:r>
            <a:r>
              <a:rPr lang="en-US" sz="7200" dirty="0" smtClean="0"/>
              <a:t>NID conducts </a:t>
            </a:r>
            <a:r>
              <a:rPr lang="en-US" sz="7200" dirty="0" err="1" smtClean="0"/>
              <a:t>organisational</a:t>
            </a:r>
            <a:r>
              <a:rPr lang="en-US" sz="7200" dirty="0" smtClean="0"/>
              <a:t> management skills </a:t>
            </a:r>
            <a:r>
              <a:rPr lang="en-US" sz="7200" dirty="0"/>
              <a:t>training and technical assistance programs with </a:t>
            </a:r>
            <a:r>
              <a:rPr lang="en-US" sz="7200" dirty="0" smtClean="0"/>
              <a:t>mostly </a:t>
            </a:r>
            <a:r>
              <a:rPr lang="en-US" sz="7200" dirty="0"/>
              <a:t>rurally based civil society organizations </a:t>
            </a:r>
            <a:r>
              <a:rPr lang="en-US" sz="7200" dirty="0" smtClean="0"/>
              <a:t>with </a:t>
            </a:r>
            <a:r>
              <a:rPr lang="en-US" sz="7200" dirty="0"/>
              <a:t>the focus on legal structures, the role and function of government boards, general management, project management and reporting, financial management and M&amp;E of projects.</a:t>
            </a:r>
            <a:endParaRPr lang="en-ZA" sz="7200" dirty="0"/>
          </a:p>
          <a:p>
            <a:pPr lvl="0"/>
            <a:r>
              <a:rPr lang="en-US" sz="7200" b="1" u="sng" dirty="0"/>
              <a:t>Electoral Law Reform Project</a:t>
            </a:r>
            <a:r>
              <a:rPr lang="en-US" sz="7200" dirty="0"/>
              <a:t>:  Conducted in partnership with the Law Reform and Development Commission and the Electoral Commission of Namibia, the NID is leading a project on electoral law reform in Namibia.  A series of public hearings and workshops with stakeholders (parties, civil society, churches, government, academics, traditional leaders and the judiciary) are conducted to result in a report containing recommendations on electoral law reform.  This will be used to brief a legal drafter to draft an electoral bill to be handed over to government.  </a:t>
            </a:r>
            <a:endParaRPr lang="en-ZA" sz="7200" dirty="0"/>
          </a:p>
          <a:p>
            <a:pPr lvl="0"/>
            <a:r>
              <a:rPr lang="en-US" sz="7200" b="1" u="sng" dirty="0" smtClean="0"/>
              <a:t>Election Support Programme</a:t>
            </a:r>
            <a:r>
              <a:rPr lang="en-US" sz="7200" dirty="0" smtClean="0"/>
              <a:t>:  This </a:t>
            </a:r>
            <a:r>
              <a:rPr lang="en-US" sz="7200" dirty="0" err="1" smtClean="0"/>
              <a:t>programme</a:t>
            </a:r>
            <a:r>
              <a:rPr lang="en-US" sz="7200" dirty="0" smtClean="0"/>
              <a:t> consists of voter education , political party training, a panel discussion series on challenges faced by the Namibian nation as well as an elections observation mission.</a:t>
            </a:r>
          </a:p>
          <a:p>
            <a:r>
              <a:rPr lang="en-US" sz="7200" b="1" u="sng" dirty="0" err="1" smtClean="0"/>
              <a:t>Decentralisation</a:t>
            </a:r>
            <a:r>
              <a:rPr lang="en-US" sz="7200" b="1" u="sng" dirty="0" smtClean="0"/>
              <a:t> Support Programme</a:t>
            </a:r>
            <a:r>
              <a:rPr lang="en-US" sz="7200" dirty="0" smtClean="0"/>
              <a:t>:  This </a:t>
            </a:r>
            <a:r>
              <a:rPr lang="en-US" sz="7200" dirty="0" err="1" smtClean="0"/>
              <a:t>programme</a:t>
            </a:r>
            <a:r>
              <a:rPr lang="en-US" sz="7200" dirty="0" smtClean="0"/>
              <a:t> aims to strengthen the interaction between civil society and regional and local authorities through development committees.</a:t>
            </a:r>
            <a:endParaRPr lang="en-ZA" sz="7200" dirty="0" smtClean="0"/>
          </a:p>
          <a:p>
            <a:endParaRPr lang="en-ZA" dirty="0"/>
          </a:p>
        </p:txBody>
      </p:sp>
      <p:pic>
        <p:nvPicPr>
          <p:cNvPr id="4" name="Picture 1" descr="NID_Logo1"/>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542282" y="5826790"/>
            <a:ext cx="1623035" cy="103121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537031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49179"/>
            <a:ext cx="10515600" cy="5727784"/>
          </a:xfrm>
        </p:spPr>
        <p:txBody>
          <a:bodyPr>
            <a:normAutofit fontScale="25000" lnSpcReduction="20000"/>
          </a:bodyPr>
          <a:lstStyle/>
          <a:p>
            <a:pPr marL="0" indent="0">
              <a:buNone/>
            </a:pPr>
            <a:r>
              <a:rPr lang="en-GB" sz="7200" b="1" u="sng" dirty="0"/>
              <a:t>Democracy and governance </a:t>
            </a:r>
            <a:r>
              <a:rPr lang="en-GB" sz="7200" dirty="0"/>
              <a:t>projects implemented by the NID are varied and generally cover the following:</a:t>
            </a:r>
            <a:endParaRPr lang="en-ZA" sz="7200" dirty="0"/>
          </a:p>
          <a:p>
            <a:pPr marL="0" indent="0">
              <a:buNone/>
            </a:pPr>
            <a:r>
              <a:rPr lang="en-GB" sz="7200" dirty="0"/>
              <a:t> </a:t>
            </a:r>
            <a:endParaRPr lang="en-ZA" sz="7200" dirty="0"/>
          </a:p>
          <a:p>
            <a:pPr lvl="0"/>
            <a:r>
              <a:rPr lang="en-GB" sz="7200" dirty="0"/>
              <a:t>Civic education on democracy and Namibia’s constitution</a:t>
            </a:r>
            <a:endParaRPr lang="en-ZA" sz="7200" dirty="0"/>
          </a:p>
          <a:p>
            <a:pPr lvl="0"/>
            <a:r>
              <a:rPr lang="en-GB" sz="7200" dirty="0"/>
              <a:t>Zero Tolerance for Corruption Campaign</a:t>
            </a:r>
            <a:endParaRPr lang="en-ZA" sz="7200" dirty="0"/>
          </a:p>
          <a:p>
            <a:pPr lvl="0"/>
            <a:r>
              <a:rPr lang="en-GB" sz="7200" dirty="0"/>
              <a:t>Elections observation program, 2009 general and presidential elections</a:t>
            </a:r>
            <a:endParaRPr lang="en-ZA" sz="7200" dirty="0"/>
          </a:p>
          <a:p>
            <a:pPr lvl="0"/>
            <a:r>
              <a:rPr lang="en-GB" sz="7200" dirty="0"/>
              <a:t>Voter education in preparation of all elections since 1992</a:t>
            </a:r>
            <a:endParaRPr lang="en-ZA" sz="7200" dirty="0"/>
          </a:p>
          <a:p>
            <a:pPr lvl="0"/>
            <a:r>
              <a:rPr lang="en-GB" sz="7200" dirty="0"/>
              <a:t>The land issue in Namibia</a:t>
            </a:r>
            <a:endParaRPr lang="en-ZA" sz="7200" dirty="0"/>
          </a:p>
          <a:p>
            <a:pPr lvl="0"/>
            <a:r>
              <a:rPr lang="en-GB" sz="7200" dirty="0"/>
              <a:t>Training women to become political leaders</a:t>
            </a:r>
            <a:endParaRPr lang="en-ZA" sz="7200" dirty="0"/>
          </a:p>
          <a:p>
            <a:pPr lvl="0"/>
            <a:r>
              <a:rPr lang="en-GB" sz="7200" dirty="0"/>
              <a:t>Strengthening the institutional capacities of civil society organisations in Namibia</a:t>
            </a:r>
            <a:endParaRPr lang="en-ZA" sz="7200" dirty="0"/>
          </a:p>
          <a:p>
            <a:pPr lvl="0"/>
            <a:r>
              <a:rPr lang="en-GB" sz="7200" dirty="0"/>
              <a:t>Support to Parliamentary legislative outreach</a:t>
            </a:r>
            <a:endParaRPr lang="en-ZA" sz="7200" dirty="0"/>
          </a:p>
          <a:p>
            <a:pPr lvl="0"/>
            <a:r>
              <a:rPr lang="en-GB" sz="7200" dirty="0"/>
              <a:t>Media training</a:t>
            </a:r>
            <a:endParaRPr lang="en-ZA" sz="7200" dirty="0"/>
          </a:p>
          <a:p>
            <a:pPr lvl="0"/>
            <a:r>
              <a:rPr lang="en-GB" sz="7200" dirty="0"/>
              <a:t>Advocacy skills training for CSOs</a:t>
            </a:r>
            <a:endParaRPr lang="en-ZA" sz="7200" dirty="0"/>
          </a:p>
          <a:p>
            <a:pPr lvl="0"/>
            <a:r>
              <a:rPr lang="en-GB" sz="7200" dirty="0"/>
              <a:t>Study Circle program</a:t>
            </a:r>
            <a:endParaRPr lang="en-ZA" sz="7200" dirty="0"/>
          </a:p>
          <a:p>
            <a:pPr lvl="0"/>
            <a:r>
              <a:rPr lang="en-GB" sz="7200" dirty="0"/>
              <a:t>Rule of Law and justice sector</a:t>
            </a:r>
            <a:endParaRPr lang="en-ZA" sz="7200" dirty="0"/>
          </a:p>
          <a:p>
            <a:pPr lvl="0"/>
            <a:r>
              <a:rPr lang="en-GB" sz="7200" dirty="0"/>
              <a:t>Research, publications and educational media materials on a variety of topics relating to democracy</a:t>
            </a:r>
            <a:endParaRPr lang="en-ZA" sz="7200" dirty="0"/>
          </a:p>
          <a:p>
            <a:pPr lvl="0"/>
            <a:r>
              <a:rPr lang="en-GB" sz="7200" dirty="0"/>
              <a:t>The impact of HIV/AIDS on the electoral system</a:t>
            </a:r>
            <a:endParaRPr lang="en-ZA" sz="7200" dirty="0"/>
          </a:p>
          <a:p>
            <a:pPr lvl="0"/>
            <a:r>
              <a:rPr lang="en-GB" sz="7200" dirty="0"/>
              <a:t>Transparency of political finance</a:t>
            </a:r>
            <a:endParaRPr lang="en-ZA" sz="7200" dirty="0"/>
          </a:p>
          <a:p>
            <a:endParaRPr lang="en-ZA" dirty="0"/>
          </a:p>
        </p:txBody>
      </p:sp>
      <p:pic>
        <p:nvPicPr>
          <p:cNvPr id="4" name="Picture 1" descr="NID_Logo1"/>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542282" y="5826790"/>
            <a:ext cx="1623035" cy="103121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09995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Contact</a:t>
            </a:r>
            <a:endParaRPr lang="en-ZA" b="1"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Mr. Theunis Keulder</a:t>
            </a:r>
          </a:p>
          <a:p>
            <a:pPr marL="0" indent="0">
              <a:buNone/>
            </a:pPr>
            <a:r>
              <a:rPr lang="en-US" dirty="0" smtClean="0"/>
              <a:t>Executive Director</a:t>
            </a:r>
          </a:p>
          <a:p>
            <a:pPr marL="0" indent="0">
              <a:buNone/>
            </a:pPr>
            <a:r>
              <a:rPr lang="en-US" dirty="0" smtClean="0"/>
              <a:t>Namibia Institute for Democracy</a:t>
            </a:r>
          </a:p>
          <a:p>
            <a:pPr marL="0" indent="0">
              <a:buNone/>
            </a:pPr>
            <a:r>
              <a:rPr lang="en-US" dirty="0" err="1" smtClean="0"/>
              <a:t>P.O.Box</a:t>
            </a:r>
            <a:r>
              <a:rPr lang="en-US" dirty="0" smtClean="0"/>
              <a:t> 2217</a:t>
            </a:r>
          </a:p>
          <a:p>
            <a:pPr marL="0" indent="0">
              <a:buNone/>
            </a:pPr>
            <a:r>
              <a:rPr lang="en-US" dirty="0" smtClean="0"/>
              <a:t>Swakopmund</a:t>
            </a:r>
          </a:p>
          <a:p>
            <a:pPr marL="0" indent="0">
              <a:buNone/>
            </a:pPr>
            <a:r>
              <a:rPr lang="en-US" dirty="0" smtClean="0"/>
              <a:t>Namibia</a:t>
            </a:r>
          </a:p>
          <a:p>
            <a:pPr marL="0" indent="0">
              <a:buNone/>
            </a:pPr>
            <a:r>
              <a:rPr lang="en-US" dirty="0" smtClean="0"/>
              <a:t>Tel:  +264 81 124 1434</a:t>
            </a:r>
          </a:p>
          <a:p>
            <a:pPr marL="0" indent="0">
              <a:buNone/>
            </a:pPr>
            <a:r>
              <a:rPr lang="en-US" dirty="0" smtClean="0"/>
              <a:t>Fax +264 88615582</a:t>
            </a:r>
          </a:p>
          <a:p>
            <a:pPr marL="0" indent="0">
              <a:buNone/>
            </a:pPr>
            <a:r>
              <a:rPr lang="en-US" dirty="0" smtClean="0">
                <a:hlinkClick r:id="rId2"/>
              </a:rPr>
              <a:t>tkeulder@iway.na</a:t>
            </a:r>
            <a:endParaRPr lang="en-US" dirty="0" smtClean="0"/>
          </a:p>
          <a:p>
            <a:pPr marL="0" indent="0">
              <a:buNone/>
            </a:pPr>
            <a:r>
              <a:rPr lang="en-US" dirty="0" smtClean="0">
                <a:hlinkClick r:id="rId3"/>
              </a:rPr>
              <a:t>www.nid.org.na</a:t>
            </a:r>
            <a:r>
              <a:rPr lang="en-US" dirty="0" smtClean="0"/>
              <a:t> </a:t>
            </a:r>
            <a:endParaRPr lang="en-ZA" dirty="0"/>
          </a:p>
          <a:p>
            <a:endParaRPr lang="en-ZA" dirty="0"/>
          </a:p>
        </p:txBody>
      </p:sp>
      <p:pic>
        <p:nvPicPr>
          <p:cNvPr id="4" name="Picture 1" descr="NID_Logo1"/>
          <p:cNvPicPr>
            <a:picLocks noChangeAspect="1" noChangeArrowheads="1"/>
          </p:cNvPicPr>
          <p:nvPr/>
        </p:nvPicPr>
        <p:blipFill>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542282" y="5826790"/>
            <a:ext cx="1623035" cy="103121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5" name="Picture 4" descr="F:\Anti-corruption project\e-mail\_MG_0430.jpg"/>
          <p:cNvPicPr>
            <a:picLocks noChangeAspect="1" noChangeArrowheads="1"/>
          </p:cNvPicPr>
          <p:nvPr/>
        </p:nvPicPr>
        <p:blipFill>
          <a:blip r:embed="rId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061368" y="3377045"/>
            <a:ext cx="1641975" cy="246336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6" name="Picture 5" descr="CIMG4573s"/>
          <p:cNvPicPr>
            <a:picLocks noChangeAspect="1" noChangeArrowheads="1"/>
          </p:cNvPicPr>
          <p:nvPr/>
        </p:nvPicPr>
        <p:blipFill>
          <a:blip r:embed="rId6"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811936" y="4258570"/>
            <a:ext cx="2343627" cy="154691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7" name="Picture 6"/>
          <p:cNvPicPr>
            <a:picLocks noChangeAspect="1"/>
          </p:cNvPicPr>
          <p:nvPr/>
        </p:nvPicPr>
        <p:blipFill>
          <a:blip r:embed="rId7"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811936" y="2439151"/>
            <a:ext cx="2343627" cy="1684482"/>
          </a:xfrm>
          <a:prstGeom prst="rect">
            <a:avLst/>
          </a:prstGeom>
        </p:spPr>
      </p:pic>
      <p:pic>
        <p:nvPicPr>
          <p:cNvPr id="8" name="Picture 7"/>
          <p:cNvPicPr>
            <a:picLocks noChangeAspect="1"/>
          </p:cNvPicPr>
          <p:nvPr/>
        </p:nvPicPr>
        <p:blipFill>
          <a:blip r:embed="rId8"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345259" y="1547235"/>
            <a:ext cx="2358084" cy="1694873"/>
          </a:xfrm>
          <a:prstGeom prst="rect">
            <a:avLst/>
          </a:prstGeom>
        </p:spPr>
      </p:pic>
      <p:pic>
        <p:nvPicPr>
          <p:cNvPr id="10" name="Picture 9"/>
          <p:cNvPicPr>
            <a:picLocks noChangeAspect="1"/>
          </p:cNvPicPr>
          <p:nvPr/>
        </p:nvPicPr>
        <p:blipFill>
          <a:blip r:embed="rId9"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811936" y="598950"/>
            <a:ext cx="2372541" cy="1705264"/>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85427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a="http://schemas.openxmlformats.org/drawingml/2006/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661</Words>
  <Application>Microsoft Macintosh PowerPoint</Application>
  <PresentationFormat>Custom</PresentationFormat>
  <Paragraphs>53</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Office Theme</vt:lpstr>
      <vt:lpstr>  Namibia Institute for Democracy</vt:lpstr>
      <vt:lpstr>Profile </vt:lpstr>
      <vt:lpstr>Vision &amp; Mission Statement</vt:lpstr>
      <vt:lpstr>Current programs</vt:lpstr>
      <vt:lpstr>Slide 5</vt:lpstr>
      <vt:lpstr>Contact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Namibia Institute for Democracy</dc:title>
  <dc:creator>User</dc:creator>
  <cp:lastModifiedBy>Fadwa Kingsbury</cp:lastModifiedBy>
  <cp:revision>6</cp:revision>
  <dcterms:created xsi:type="dcterms:W3CDTF">2014-02-12T17:12:47Z</dcterms:created>
  <dcterms:modified xsi:type="dcterms:W3CDTF">2014-02-12T17:18:28Z</dcterms:modified>
</cp:coreProperties>
</file>