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34747200" cy="25603200"/>
  <p:notesSz cx="6858000" cy="9144000"/>
  <p:defaultTextStyle>
    <a:defPPr>
      <a:defRPr lang="en-US"/>
    </a:defPPr>
    <a:lvl1pPr marL="0" algn="l" defTabSz="1723807" rtl="0" eaLnBrk="1" latinLnBrk="0" hangingPunct="1">
      <a:defRPr sz="6756" kern="1200">
        <a:solidFill>
          <a:schemeClr val="tx1"/>
        </a:solidFill>
        <a:latin typeface="+mn-lt"/>
        <a:ea typeface="+mn-ea"/>
        <a:cs typeface="+mn-cs"/>
      </a:defRPr>
    </a:lvl1pPr>
    <a:lvl2pPr marL="1723807" algn="l" defTabSz="1723807" rtl="0" eaLnBrk="1" latinLnBrk="0" hangingPunct="1">
      <a:defRPr sz="6756" kern="1200">
        <a:solidFill>
          <a:schemeClr val="tx1"/>
        </a:solidFill>
        <a:latin typeface="+mn-lt"/>
        <a:ea typeface="+mn-ea"/>
        <a:cs typeface="+mn-cs"/>
      </a:defRPr>
    </a:lvl2pPr>
    <a:lvl3pPr marL="3447620" algn="l" defTabSz="1723807" rtl="0" eaLnBrk="1" latinLnBrk="0" hangingPunct="1">
      <a:defRPr sz="6756" kern="1200">
        <a:solidFill>
          <a:schemeClr val="tx1"/>
        </a:solidFill>
        <a:latin typeface="+mn-lt"/>
        <a:ea typeface="+mn-ea"/>
        <a:cs typeface="+mn-cs"/>
      </a:defRPr>
    </a:lvl3pPr>
    <a:lvl4pPr marL="5171429" algn="l" defTabSz="1723807" rtl="0" eaLnBrk="1" latinLnBrk="0" hangingPunct="1">
      <a:defRPr sz="6756" kern="1200">
        <a:solidFill>
          <a:schemeClr val="tx1"/>
        </a:solidFill>
        <a:latin typeface="+mn-lt"/>
        <a:ea typeface="+mn-ea"/>
        <a:cs typeface="+mn-cs"/>
      </a:defRPr>
    </a:lvl4pPr>
    <a:lvl5pPr marL="6895239" algn="l" defTabSz="1723807" rtl="0" eaLnBrk="1" latinLnBrk="0" hangingPunct="1">
      <a:defRPr sz="6756" kern="1200">
        <a:solidFill>
          <a:schemeClr val="tx1"/>
        </a:solidFill>
        <a:latin typeface="+mn-lt"/>
        <a:ea typeface="+mn-ea"/>
        <a:cs typeface="+mn-cs"/>
      </a:defRPr>
    </a:lvl5pPr>
    <a:lvl6pPr marL="8619049" algn="l" defTabSz="1723807" rtl="0" eaLnBrk="1" latinLnBrk="0" hangingPunct="1">
      <a:defRPr sz="6756" kern="1200">
        <a:solidFill>
          <a:schemeClr val="tx1"/>
        </a:solidFill>
        <a:latin typeface="+mn-lt"/>
        <a:ea typeface="+mn-ea"/>
        <a:cs typeface="+mn-cs"/>
      </a:defRPr>
    </a:lvl6pPr>
    <a:lvl7pPr marL="10342856" algn="l" defTabSz="1723807" rtl="0" eaLnBrk="1" latinLnBrk="0" hangingPunct="1">
      <a:defRPr sz="6756" kern="1200">
        <a:solidFill>
          <a:schemeClr val="tx1"/>
        </a:solidFill>
        <a:latin typeface="+mn-lt"/>
        <a:ea typeface="+mn-ea"/>
        <a:cs typeface="+mn-cs"/>
      </a:defRPr>
    </a:lvl7pPr>
    <a:lvl8pPr marL="12066669" algn="l" defTabSz="1723807" rtl="0" eaLnBrk="1" latinLnBrk="0" hangingPunct="1">
      <a:defRPr sz="6756" kern="1200">
        <a:solidFill>
          <a:schemeClr val="tx1"/>
        </a:solidFill>
        <a:latin typeface="+mn-lt"/>
        <a:ea typeface="+mn-ea"/>
        <a:cs typeface="+mn-cs"/>
      </a:defRPr>
    </a:lvl8pPr>
    <a:lvl9pPr marL="13790476" algn="l" defTabSz="1723807" rtl="0" eaLnBrk="1" latinLnBrk="0" hangingPunct="1">
      <a:defRPr sz="675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064" userDrawn="1">
          <p15:clr>
            <a:srgbClr val="A4A3A4"/>
          </p15:clr>
        </p15:guide>
        <p15:guide id="2" pos="10945"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6452411-3F2F-8B3F-9DFA-56DE3AE4930F}" name="Castillo, Natalia H" initials="CN" userId="S::nhc@upenn.edu::48dd0f93-8482-442f-a07d-ab7f9bd4faf7" providerId="AD"/>
  <p188:author id="{CEFDDB3D-F52C-3A3B-7E7D-C702B1BCB483}" name="Montanez, Bianca" initials="" userId="S::biancams@upenn.edu::00a0e225-0402-4a72-824a-d04a26cb474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5854"/>
    <p:restoredTop sz="94640"/>
  </p:normalViewPr>
  <p:slideViewPr>
    <p:cSldViewPr snapToGrid="0">
      <p:cViewPr varScale="1">
        <p:scale>
          <a:sx n="27" d="100"/>
          <a:sy n="27" d="100"/>
        </p:scale>
        <p:origin x="2848" y="232"/>
      </p:cViewPr>
      <p:guideLst>
        <p:guide orient="horz" pos="8064"/>
        <p:guide pos="10945"/>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8/10/relationships/authors" Target="authors.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6F257A-5C51-8E41-8CDD-4AC8AF6CAAAA}" type="datetimeFigureOut">
              <a:rPr lang="en-PR" smtClean="0"/>
              <a:t>5/7/25</a:t>
            </a:fld>
            <a:endParaRPr lang="en-PR"/>
          </a:p>
        </p:txBody>
      </p:sp>
      <p:sp>
        <p:nvSpPr>
          <p:cNvPr id="4" name="Slide Image Placeholder 3"/>
          <p:cNvSpPr>
            <a:spLocks noGrp="1" noRot="1" noChangeAspect="1"/>
          </p:cNvSpPr>
          <p:nvPr>
            <p:ph type="sldImg" idx="2"/>
          </p:nvPr>
        </p:nvSpPr>
        <p:spPr>
          <a:xfrm>
            <a:off x="1335088" y="1143000"/>
            <a:ext cx="4187825" cy="3086100"/>
          </a:xfrm>
          <a:prstGeom prst="rect">
            <a:avLst/>
          </a:prstGeom>
          <a:noFill/>
          <a:ln w="12700">
            <a:solidFill>
              <a:prstClr val="black"/>
            </a:solidFill>
          </a:ln>
        </p:spPr>
        <p:txBody>
          <a:bodyPr vert="horz" lIns="91440" tIns="45720" rIns="91440" bIns="45720" rtlCol="0" anchor="ctr"/>
          <a:lstStyle/>
          <a:p>
            <a:endParaRPr lang="en-P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P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9FA86A-6BCA-734D-9346-E2271D5E32C6}" type="slidenum">
              <a:rPr lang="en-PR" smtClean="0"/>
              <a:t>‹#›</a:t>
            </a:fld>
            <a:endParaRPr lang="en-PR"/>
          </a:p>
        </p:txBody>
      </p:sp>
    </p:spTree>
    <p:extLst>
      <p:ext uri="{BB962C8B-B14F-4D97-AF65-F5344CB8AC3E}">
        <p14:creationId xmlns:p14="http://schemas.microsoft.com/office/powerpoint/2010/main" val="698076500"/>
      </p:ext>
    </p:extLst>
  </p:cSld>
  <p:clrMap bg1="lt1" tx1="dk1" bg2="lt2" tx2="dk2" accent1="accent1" accent2="accent2" accent3="accent3" accent4="accent4" accent5="accent5" accent6="accent6" hlink="hlink" folHlink="folHlink"/>
  <p:notesStyle>
    <a:lvl1pPr marL="0" algn="l" defTabSz="2322485" rtl="0" eaLnBrk="1" latinLnBrk="0" hangingPunct="1">
      <a:defRPr sz="3048" kern="1200">
        <a:solidFill>
          <a:schemeClr val="tx1"/>
        </a:solidFill>
        <a:latin typeface="+mn-lt"/>
        <a:ea typeface="+mn-ea"/>
        <a:cs typeface="+mn-cs"/>
      </a:defRPr>
    </a:lvl1pPr>
    <a:lvl2pPr marL="1161242" algn="l" defTabSz="2322485" rtl="0" eaLnBrk="1" latinLnBrk="0" hangingPunct="1">
      <a:defRPr sz="3048" kern="1200">
        <a:solidFill>
          <a:schemeClr val="tx1"/>
        </a:solidFill>
        <a:latin typeface="+mn-lt"/>
        <a:ea typeface="+mn-ea"/>
        <a:cs typeface="+mn-cs"/>
      </a:defRPr>
    </a:lvl2pPr>
    <a:lvl3pPr marL="2322485" algn="l" defTabSz="2322485" rtl="0" eaLnBrk="1" latinLnBrk="0" hangingPunct="1">
      <a:defRPr sz="3048" kern="1200">
        <a:solidFill>
          <a:schemeClr val="tx1"/>
        </a:solidFill>
        <a:latin typeface="+mn-lt"/>
        <a:ea typeface="+mn-ea"/>
        <a:cs typeface="+mn-cs"/>
      </a:defRPr>
    </a:lvl3pPr>
    <a:lvl4pPr marL="3483727" algn="l" defTabSz="2322485" rtl="0" eaLnBrk="1" latinLnBrk="0" hangingPunct="1">
      <a:defRPr sz="3048" kern="1200">
        <a:solidFill>
          <a:schemeClr val="tx1"/>
        </a:solidFill>
        <a:latin typeface="+mn-lt"/>
        <a:ea typeface="+mn-ea"/>
        <a:cs typeface="+mn-cs"/>
      </a:defRPr>
    </a:lvl4pPr>
    <a:lvl5pPr marL="4644969" algn="l" defTabSz="2322485" rtl="0" eaLnBrk="1" latinLnBrk="0" hangingPunct="1">
      <a:defRPr sz="3048" kern="1200">
        <a:solidFill>
          <a:schemeClr val="tx1"/>
        </a:solidFill>
        <a:latin typeface="+mn-lt"/>
        <a:ea typeface="+mn-ea"/>
        <a:cs typeface="+mn-cs"/>
      </a:defRPr>
    </a:lvl5pPr>
    <a:lvl6pPr marL="5806211" algn="l" defTabSz="2322485" rtl="0" eaLnBrk="1" latinLnBrk="0" hangingPunct="1">
      <a:defRPr sz="3048" kern="1200">
        <a:solidFill>
          <a:schemeClr val="tx1"/>
        </a:solidFill>
        <a:latin typeface="+mn-lt"/>
        <a:ea typeface="+mn-ea"/>
        <a:cs typeface="+mn-cs"/>
      </a:defRPr>
    </a:lvl6pPr>
    <a:lvl7pPr marL="6967454" algn="l" defTabSz="2322485" rtl="0" eaLnBrk="1" latinLnBrk="0" hangingPunct="1">
      <a:defRPr sz="3048" kern="1200">
        <a:solidFill>
          <a:schemeClr val="tx1"/>
        </a:solidFill>
        <a:latin typeface="+mn-lt"/>
        <a:ea typeface="+mn-ea"/>
        <a:cs typeface="+mn-cs"/>
      </a:defRPr>
    </a:lvl7pPr>
    <a:lvl8pPr marL="8128696" algn="l" defTabSz="2322485" rtl="0" eaLnBrk="1" latinLnBrk="0" hangingPunct="1">
      <a:defRPr sz="3048" kern="1200">
        <a:solidFill>
          <a:schemeClr val="tx1"/>
        </a:solidFill>
        <a:latin typeface="+mn-lt"/>
        <a:ea typeface="+mn-ea"/>
        <a:cs typeface="+mn-cs"/>
      </a:defRPr>
    </a:lvl8pPr>
    <a:lvl9pPr marL="9289938" algn="l" defTabSz="2322485" rtl="0" eaLnBrk="1" latinLnBrk="0" hangingPunct="1">
      <a:defRPr sz="3048"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R"/>
          </a:p>
        </p:txBody>
      </p:sp>
      <p:sp>
        <p:nvSpPr>
          <p:cNvPr id="4" name="Slide Number Placeholder 3"/>
          <p:cNvSpPr>
            <a:spLocks noGrp="1"/>
          </p:cNvSpPr>
          <p:nvPr>
            <p:ph type="sldNum" sz="quarter" idx="5"/>
          </p:nvPr>
        </p:nvSpPr>
        <p:spPr/>
        <p:txBody>
          <a:bodyPr/>
          <a:lstStyle/>
          <a:p>
            <a:fld id="{FB9FA86A-6BCA-734D-9346-E2271D5E32C6}" type="slidenum">
              <a:rPr lang="en-PR" smtClean="0"/>
              <a:t>1</a:t>
            </a:fld>
            <a:endParaRPr lang="en-PR"/>
          </a:p>
        </p:txBody>
      </p:sp>
    </p:spTree>
    <p:extLst>
      <p:ext uri="{BB962C8B-B14F-4D97-AF65-F5344CB8AC3E}">
        <p14:creationId xmlns:p14="http://schemas.microsoft.com/office/powerpoint/2010/main" val="32673576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606045" y="7953592"/>
            <a:ext cx="29535121" cy="5488094"/>
          </a:xfrm>
        </p:spPr>
        <p:txBody>
          <a:bodyPr/>
          <a:lstStyle/>
          <a:p>
            <a:r>
              <a:rPr lang="en-US"/>
              <a:t>Click to edit Master title style</a:t>
            </a:r>
          </a:p>
        </p:txBody>
      </p:sp>
      <p:sp>
        <p:nvSpPr>
          <p:cNvPr id="3" name="Subtitle 2"/>
          <p:cNvSpPr>
            <a:spLocks noGrp="1"/>
          </p:cNvSpPr>
          <p:nvPr>
            <p:ph type="subTitle" idx="1"/>
          </p:nvPr>
        </p:nvSpPr>
        <p:spPr>
          <a:xfrm>
            <a:off x="5212080" y="14508479"/>
            <a:ext cx="24323041" cy="6543041"/>
          </a:xfrm>
        </p:spPr>
        <p:txBody>
          <a:bodyPr/>
          <a:lstStyle>
            <a:lvl1pPr marL="0" indent="0" algn="ctr">
              <a:buNone/>
              <a:defRPr>
                <a:solidFill>
                  <a:schemeClr val="tx1">
                    <a:tint val="75000"/>
                  </a:schemeClr>
                </a:solidFill>
              </a:defRPr>
            </a:lvl1pPr>
            <a:lvl2pPr marL="1706502" indent="0" algn="ctr">
              <a:buNone/>
              <a:defRPr>
                <a:solidFill>
                  <a:schemeClr val="tx1">
                    <a:tint val="75000"/>
                  </a:schemeClr>
                </a:solidFill>
              </a:defRPr>
            </a:lvl2pPr>
            <a:lvl3pPr marL="3413006" indent="0" algn="ctr">
              <a:buNone/>
              <a:defRPr>
                <a:solidFill>
                  <a:schemeClr val="tx1">
                    <a:tint val="75000"/>
                  </a:schemeClr>
                </a:solidFill>
              </a:defRPr>
            </a:lvl3pPr>
            <a:lvl4pPr marL="5119510" indent="0" algn="ctr">
              <a:buNone/>
              <a:defRPr>
                <a:solidFill>
                  <a:schemeClr val="tx1">
                    <a:tint val="75000"/>
                  </a:schemeClr>
                </a:solidFill>
              </a:defRPr>
            </a:lvl4pPr>
            <a:lvl5pPr marL="6826012" indent="0" algn="ctr">
              <a:buNone/>
              <a:defRPr>
                <a:solidFill>
                  <a:schemeClr val="tx1">
                    <a:tint val="75000"/>
                  </a:schemeClr>
                </a:solidFill>
              </a:defRPr>
            </a:lvl5pPr>
            <a:lvl6pPr marL="8532514" indent="0" algn="ctr">
              <a:buNone/>
              <a:defRPr>
                <a:solidFill>
                  <a:schemeClr val="tx1">
                    <a:tint val="75000"/>
                  </a:schemeClr>
                </a:solidFill>
              </a:defRPr>
            </a:lvl6pPr>
            <a:lvl7pPr marL="10239018" indent="0" algn="ctr">
              <a:buNone/>
              <a:defRPr>
                <a:solidFill>
                  <a:schemeClr val="tx1">
                    <a:tint val="75000"/>
                  </a:schemeClr>
                </a:solidFill>
              </a:defRPr>
            </a:lvl7pPr>
            <a:lvl8pPr marL="11945520" indent="0" algn="ctr">
              <a:buNone/>
              <a:defRPr>
                <a:solidFill>
                  <a:schemeClr val="tx1">
                    <a:tint val="75000"/>
                  </a:schemeClr>
                </a:solidFill>
              </a:defRPr>
            </a:lvl8pPr>
            <a:lvl9pPr marL="1365202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1767462-AEA0-B941-A0F3-52FFEBCE0F65}" type="datetimeFigureOut">
              <a:rPr lang="en-US" smtClean="0"/>
              <a:pPr/>
              <a:t>5/7/25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122B08-6B22-3949-90FA-87FDFEE72B96}" type="slidenum">
              <a:rPr lang="en-US" smtClean="0"/>
              <a:pPr/>
              <a:t>‹#›</a:t>
            </a:fld>
            <a:endParaRPr lang="en-US"/>
          </a:p>
        </p:txBody>
      </p:sp>
    </p:spTree>
    <p:extLst>
      <p:ext uri="{BB962C8B-B14F-4D97-AF65-F5344CB8AC3E}">
        <p14:creationId xmlns:p14="http://schemas.microsoft.com/office/powerpoint/2010/main" val="39224532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1767462-AEA0-B941-A0F3-52FFEBCE0F65}" type="datetimeFigureOut">
              <a:rPr lang="en-US" smtClean="0"/>
              <a:pPr/>
              <a:t>5/7/25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122B08-6B22-3949-90FA-87FDFEE72B96}" type="slidenum">
              <a:rPr lang="en-US" smtClean="0"/>
              <a:pPr/>
              <a:t>‹#›</a:t>
            </a:fld>
            <a:endParaRPr lang="en-US"/>
          </a:p>
        </p:txBody>
      </p:sp>
    </p:spTree>
    <p:extLst>
      <p:ext uri="{BB962C8B-B14F-4D97-AF65-F5344CB8AC3E}">
        <p14:creationId xmlns:p14="http://schemas.microsoft.com/office/powerpoint/2010/main" val="7662892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20921471" y="4919135"/>
            <a:ext cx="37528180" cy="10486051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36921" y="4919135"/>
            <a:ext cx="112005429" cy="10486051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1767462-AEA0-B941-A0F3-52FFEBCE0F65}" type="datetimeFigureOut">
              <a:rPr lang="en-US" smtClean="0"/>
              <a:pPr/>
              <a:t>5/7/25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122B08-6B22-3949-90FA-87FDFEE72B96}" type="slidenum">
              <a:rPr lang="en-US" smtClean="0"/>
              <a:pPr/>
              <a:t>‹#›</a:t>
            </a:fld>
            <a:endParaRPr lang="en-US"/>
          </a:p>
        </p:txBody>
      </p:sp>
    </p:spTree>
    <p:extLst>
      <p:ext uri="{BB962C8B-B14F-4D97-AF65-F5344CB8AC3E}">
        <p14:creationId xmlns:p14="http://schemas.microsoft.com/office/powerpoint/2010/main" val="3902085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1767462-AEA0-B941-A0F3-52FFEBCE0F65}" type="datetimeFigureOut">
              <a:rPr lang="en-US" smtClean="0"/>
              <a:pPr/>
              <a:t>5/7/25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122B08-6B22-3949-90FA-87FDFEE72B96}" type="slidenum">
              <a:rPr lang="en-US" smtClean="0"/>
              <a:pPr/>
              <a:t>‹#›</a:t>
            </a:fld>
            <a:endParaRPr lang="en-US"/>
          </a:p>
        </p:txBody>
      </p:sp>
    </p:spTree>
    <p:extLst>
      <p:ext uri="{BB962C8B-B14F-4D97-AF65-F5344CB8AC3E}">
        <p14:creationId xmlns:p14="http://schemas.microsoft.com/office/powerpoint/2010/main" val="22440455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744792" y="16452429"/>
            <a:ext cx="29535121" cy="5085080"/>
          </a:xfrm>
        </p:spPr>
        <p:txBody>
          <a:bodyPr anchor="t"/>
          <a:lstStyle>
            <a:lvl1pPr algn="l">
              <a:defRPr sz="14929" b="1" cap="all"/>
            </a:lvl1pPr>
          </a:lstStyle>
          <a:p>
            <a:r>
              <a:rPr lang="en-US"/>
              <a:t>Click to edit Master title style</a:t>
            </a:r>
          </a:p>
        </p:txBody>
      </p:sp>
      <p:sp>
        <p:nvSpPr>
          <p:cNvPr id="3" name="Text Placeholder 2"/>
          <p:cNvSpPr>
            <a:spLocks noGrp="1"/>
          </p:cNvSpPr>
          <p:nvPr>
            <p:ph type="body" idx="1"/>
          </p:nvPr>
        </p:nvSpPr>
        <p:spPr>
          <a:xfrm>
            <a:off x="2744792" y="10851731"/>
            <a:ext cx="29535121" cy="5600698"/>
          </a:xfrm>
        </p:spPr>
        <p:txBody>
          <a:bodyPr anchor="b"/>
          <a:lstStyle>
            <a:lvl1pPr marL="0" indent="0">
              <a:buNone/>
              <a:defRPr sz="7467">
                <a:solidFill>
                  <a:schemeClr val="tx1">
                    <a:tint val="75000"/>
                  </a:schemeClr>
                </a:solidFill>
              </a:defRPr>
            </a:lvl1pPr>
            <a:lvl2pPr marL="1706502" indent="0">
              <a:buNone/>
              <a:defRPr sz="6687">
                <a:solidFill>
                  <a:schemeClr val="tx1">
                    <a:tint val="75000"/>
                  </a:schemeClr>
                </a:solidFill>
              </a:defRPr>
            </a:lvl2pPr>
            <a:lvl3pPr marL="3413006" indent="0">
              <a:buNone/>
              <a:defRPr sz="5989">
                <a:solidFill>
                  <a:schemeClr val="tx1">
                    <a:tint val="75000"/>
                  </a:schemeClr>
                </a:solidFill>
              </a:defRPr>
            </a:lvl3pPr>
            <a:lvl4pPr marL="5119510" indent="0">
              <a:buNone/>
              <a:defRPr sz="5212">
                <a:solidFill>
                  <a:schemeClr val="tx1">
                    <a:tint val="75000"/>
                  </a:schemeClr>
                </a:solidFill>
              </a:defRPr>
            </a:lvl4pPr>
            <a:lvl5pPr marL="6826012" indent="0">
              <a:buNone/>
              <a:defRPr sz="5212">
                <a:solidFill>
                  <a:schemeClr val="tx1">
                    <a:tint val="75000"/>
                  </a:schemeClr>
                </a:solidFill>
              </a:defRPr>
            </a:lvl5pPr>
            <a:lvl6pPr marL="8532514" indent="0">
              <a:buNone/>
              <a:defRPr sz="5212">
                <a:solidFill>
                  <a:schemeClr val="tx1">
                    <a:tint val="75000"/>
                  </a:schemeClr>
                </a:solidFill>
              </a:defRPr>
            </a:lvl6pPr>
            <a:lvl7pPr marL="10239018" indent="0">
              <a:buNone/>
              <a:defRPr sz="5212">
                <a:solidFill>
                  <a:schemeClr val="tx1">
                    <a:tint val="75000"/>
                  </a:schemeClr>
                </a:solidFill>
              </a:defRPr>
            </a:lvl7pPr>
            <a:lvl8pPr marL="11945520" indent="0">
              <a:buNone/>
              <a:defRPr sz="5212">
                <a:solidFill>
                  <a:schemeClr val="tx1">
                    <a:tint val="75000"/>
                  </a:schemeClr>
                </a:solidFill>
              </a:defRPr>
            </a:lvl8pPr>
            <a:lvl9pPr marL="13652022" indent="0">
              <a:buNone/>
              <a:defRPr sz="521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1767462-AEA0-B941-A0F3-52FFEBCE0F65}" type="datetimeFigureOut">
              <a:rPr lang="en-US" smtClean="0"/>
              <a:pPr/>
              <a:t>5/7/25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122B08-6B22-3949-90FA-87FDFEE72B96}" type="slidenum">
              <a:rPr lang="en-US" smtClean="0"/>
              <a:pPr/>
              <a:t>‹#›</a:t>
            </a:fld>
            <a:endParaRPr lang="en-US"/>
          </a:p>
        </p:txBody>
      </p:sp>
    </p:spTree>
    <p:extLst>
      <p:ext uri="{BB962C8B-B14F-4D97-AF65-F5344CB8AC3E}">
        <p14:creationId xmlns:p14="http://schemas.microsoft.com/office/powerpoint/2010/main" val="2392050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36917" y="28673218"/>
            <a:ext cx="74766804" cy="81106434"/>
          </a:xfrm>
        </p:spPr>
        <p:txBody>
          <a:bodyPr/>
          <a:lstStyle>
            <a:lvl1pPr>
              <a:defRPr sz="10418"/>
            </a:lvl1pPr>
            <a:lvl2pPr>
              <a:defRPr sz="8943"/>
            </a:lvl2pPr>
            <a:lvl3pPr>
              <a:defRPr sz="7467"/>
            </a:lvl3pPr>
            <a:lvl4pPr>
              <a:defRPr sz="6687"/>
            </a:lvl4pPr>
            <a:lvl5pPr>
              <a:defRPr sz="6687"/>
            </a:lvl5pPr>
            <a:lvl6pPr>
              <a:defRPr sz="6687"/>
            </a:lvl6pPr>
            <a:lvl7pPr>
              <a:defRPr sz="6687"/>
            </a:lvl7pPr>
            <a:lvl8pPr>
              <a:defRPr sz="6687"/>
            </a:lvl8pPr>
            <a:lvl9pPr>
              <a:defRPr sz="668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83682843" y="28673218"/>
            <a:ext cx="74766804" cy="81106434"/>
          </a:xfrm>
        </p:spPr>
        <p:txBody>
          <a:bodyPr/>
          <a:lstStyle>
            <a:lvl1pPr>
              <a:defRPr sz="10418"/>
            </a:lvl1pPr>
            <a:lvl2pPr>
              <a:defRPr sz="8943"/>
            </a:lvl2pPr>
            <a:lvl3pPr>
              <a:defRPr sz="7467"/>
            </a:lvl3pPr>
            <a:lvl4pPr>
              <a:defRPr sz="6687"/>
            </a:lvl4pPr>
            <a:lvl5pPr>
              <a:defRPr sz="6687"/>
            </a:lvl5pPr>
            <a:lvl6pPr>
              <a:defRPr sz="6687"/>
            </a:lvl6pPr>
            <a:lvl7pPr>
              <a:defRPr sz="6687"/>
            </a:lvl7pPr>
            <a:lvl8pPr>
              <a:defRPr sz="6687"/>
            </a:lvl8pPr>
            <a:lvl9pPr>
              <a:defRPr sz="668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1767462-AEA0-B941-A0F3-52FFEBCE0F65}" type="datetimeFigureOut">
              <a:rPr lang="en-US" smtClean="0"/>
              <a:pPr/>
              <a:t>5/7/25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122B08-6B22-3949-90FA-87FDFEE72B96}" type="slidenum">
              <a:rPr lang="en-US" smtClean="0"/>
              <a:pPr/>
              <a:t>‹#›</a:t>
            </a:fld>
            <a:endParaRPr lang="en-US"/>
          </a:p>
        </p:txBody>
      </p:sp>
    </p:spTree>
    <p:extLst>
      <p:ext uri="{BB962C8B-B14F-4D97-AF65-F5344CB8AC3E}">
        <p14:creationId xmlns:p14="http://schemas.microsoft.com/office/powerpoint/2010/main" val="26021678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737366" y="1025314"/>
            <a:ext cx="31272479" cy="42672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737365" y="5731090"/>
            <a:ext cx="15352713" cy="2388445"/>
          </a:xfrm>
        </p:spPr>
        <p:txBody>
          <a:bodyPr anchor="b"/>
          <a:lstStyle>
            <a:lvl1pPr marL="0" indent="0">
              <a:buNone/>
              <a:defRPr sz="8943" b="1"/>
            </a:lvl1pPr>
            <a:lvl2pPr marL="1706502" indent="0">
              <a:buNone/>
              <a:defRPr sz="7467" b="1"/>
            </a:lvl2pPr>
            <a:lvl3pPr marL="3413006" indent="0">
              <a:buNone/>
              <a:defRPr sz="6687" b="1"/>
            </a:lvl3pPr>
            <a:lvl4pPr marL="5119510" indent="0">
              <a:buNone/>
              <a:defRPr sz="5989" b="1"/>
            </a:lvl4pPr>
            <a:lvl5pPr marL="6826012" indent="0">
              <a:buNone/>
              <a:defRPr sz="5989" b="1"/>
            </a:lvl5pPr>
            <a:lvl6pPr marL="8532514" indent="0">
              <a:buNone/>
              <a:defRPr sz="5989" b="1"/>
            </a:lvl6pPr>
            <a:lvl7pPr marL="10239018" indent="0">
              <a:buNone/>
              <a:defRPr sz="5989" b="1"/>
            </a:lvl7pPr>
            <a:lvl8pPr marL="11945520" indent="0">
              <a:buNone/>
              <a:defRPr sz="5989" b="1"/>
            </a:lvl8pPr>
            <a:lvl9pPr marL="13652022" indent="0">
              <a:buNone/>
              <a:defRPr sz="5989" b="1"/>
            </a:lvl9pPr>
          </a:lstStyle>
          <a:p>
            <a:pPr lvl="0"/>
            <a:r>
              <a:rPr lang="en-US"/>
              <a:t>Click to edit Master text styles</a:t>
            </a:r>
          </a:p>
        </p:txBody>
      </p:sp>
      <p:sp>
        <p:nvSpPr>
          <p:cNvPr id="4" name="Content Placeholder 3"/>
          <p:cNvSpPr>
            <a:spLocks noGrp="1"/>
          </p:cNvSpPr>
          <p:nvPr>
            <p:ph sz="half" idx="2"/>
          </p:nvPr>
        </p:nvSpPr>
        <p:spPr>
          <a:xfrm>
            <a:off x="1737365" y="8119537"/>
            <a:ext cx="15352713" cy="14751474"/>
          </a:xfrm>
        </p:spPr>
        <p:txBody>
          <a:bodyPr/>
          <a:lstStyle>
            <a:lvl1pPr>
              <a:defRPr sz="8943"/>
            </a:lvl1pPr>
            <a:lvl2pPr>
              <a:defRPr sz="7467"/>
            </a:lvl2pPr>
            <a:lvl3pPr>
              <a:defRPr sz="6687"/>
            </a:lvl3pPr>
            <a:lvl4pPr>
              <a:defRPr sz="5989"/>
            </a:lvl4pPr>
            <a:lvl5pPr>
              <a:defRPr sz="5989"/>
            </a:lvl5pPr>
            <a:lvl6pPr>
              <a:defRPr sz="5989"/>
            </a:lvl6pPr>
            <a:lvl7pPr>
              <a:defRPr sz="5989"/>
            </a:lvl7pPr>
            <a:lvl8pPr>
              <a:defRPr sz="5989"/>
            </a:lvl8pPr>
            <a:lvl9pPr>
              <a:defRPr sz="598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7651095" y="5731090"/>
            <a:ext cx="15358746" cy="2388445"/>
          </a:xfrm>
        </p:spPr>
        <p:txBody>
          <a:bodyPr anchor="b"/>
          <a:lstStyle>
            <a:lvl1pPr marL="0" indent="0">
              <a:buNone/>
              <a:defRPr sz="8943" b="1"/>
            </a:lvl1pPr>
            <a:lvl2pPr marL="1706502" indent="0">
              <a:buNone/>
              <a:defRPr sz="7467" b="1"/>
            </a:lvl2pPr>
            <a:lvl3pPr marL="3413006" indent="0">
              <a:buNone/>
              <a:defRPr sz="6687" b="1"/>
            </a:lvl3pPr>
            <a:lvl4pPr marL="5119510" indent="0">
              <a:buNone/>
              <a:defRPr sz="5989" b="1"/>
            </a:lvl4pPr>
            <a:lvl5pPr marL="6826012" indent="0">
              <a:buNone/>
              <a:defRPr sz="5989" b="1"/>
            </a:lvl5pPr>
            <a:lvl6pPr marL="8532514" indent="0">
              <a:buNone/>
              <a:defRPr sz="5989" b="1"/>
            </a:lvl6pPr>
            <a:lvl7pPr marL="10239018" indent="0">
              <a:buNone/>
              <a:defRPr sz="5989" b="1"/>
            </a:lvl7pPr>
            <a:lvl8pPr marL="11945520" indent="0">
              <a:buNone/>
              <a:defRPr sz="5989" b="1"/>
            </a:lvl8pPr>
            <a:lvl9pPr marL="13652022" indent="0">
              <a:buNone/>
              <a:defRPr sz="5989" b="1"/>
            </a:lvl9pPr>
          </a:lstStyle>
          <a:p>
            <a:pPr lvl="0"/>
            <a:r>
              <a:rPr lang="en-US"/>
              <a:t>Click to edit Master text styles</a:t>
            </a:r>
          </a:p>
        </p:txBody>
      </p:sp>
      <p:sp>
        <p:nvSpPr>
          <p:cNvPr id="6" name="Content Placeholder 5"/>
          <p:cNvSpPr>
            <a:spLocks noGrp="1"/>
          </p:cNvSpPr>
          <p:nvPr>
            <p:ph sz="quarter" idx="4"/>
          </p:nvPr>
        </p:nvSpPr>
        <p:spPr>
          <a:xfrm>
            <a:off x="17651095" y="8119537"/>
            <a:ext cx="15358746" cy="14751474"/>
          </a:xfrm>
        </p:spPr>
        <p:txBody>
          <a:bodyPr/>
          <a:lstStyle>
            <a:lvl1pPr>
              <a:defRPr sz="8943"/>
            </a:lvl1pPr>
            <a:lvl2pPr>
              <a:defRPr sz="7467"/>
            </a:lvl2pPr>
            <a:lvl3pPr>
              <a:defRPr sz="6687"/>
            </a:lvl3pPr>
            <a:lvl4pPr>
              <a:defRPr sz="5989"/>
            </a:lvl4pPr>
            <a:lvl5pPr>
              <a:defRPr sz="5989"/>
            </a:lvl5pPr>
            <a:lvl6pPr>
              <a:defRPr sz="5989"/>
            </a:lvl6pPr>
            <a:lvl7pPr>
              <a:defRPr sz="5989"/>
            </a:lvl7pPr>
            <a:lvl8pPr>
              <a:defRPr sz="5989"/>
            </a:lvl8pPr>
            <a:lvl9pPr>
              <a:defRPr sz="598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1767462-AEA0-B941-A0F3-52FFEBCE0F65}" type="datetimeFigureOut">
              <a:rPr lang="en-US" smtClean="0"/>
              <a:pPr/>
              <a:t>5/7/25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C122B08-6B22-3949-90FA-87FDFEE72B96}" type="slidenum">
              <a:rPr lang="en-US" smtClean="0"/>
              <a:pPr/>
              <a:t>‹#›</a:t>
            </a:fld>
            <a:endParaRPr lang="en-US"/>
          </a:p>
        </p:txBody>
      </p:sp>
    </p:spTree>
    <p:extLst>
      <p:ext uri="{BB962C8B-B14F-4D97-AF65-F5344CB8AC3E}">
        <p14:creationId xmlns:p14="http://schemas.microsoft.com/office/powerpoint/2010/main" val="12843215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1767462-AEA0-B941-A0F3-52FFEBCE0F65}" type="datetimeFigureOut">
              <a:rPr lang="en-US" smtClean="0"/>
              <a:pPr/>
              <a:t>5/7/25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C122B08-6B22-3949-90FA-87FDFEE72B96}" type="slidenum">
              <a:rPr lang="en-US" smtClean="0"/>
              <a:pPr/>
              <a:t>‹#›</a:t>
            </a:fld>
            <a:endParaRPr lang="en-US"/>
          </a:p>
        </p:txBody>
      </p:sp>
    </p:spTree>
    <p:extLst>
      <p:ext uri="{BB962C8B-B14F-4D97-AF65-F5344CB8AC3E}">
        <p14:creationId xmlns:p14="http://schemas.microsoft.com/office/powerpoint/2010/main" val="4183610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767462-AEA0-B941-A0F3-52FFEBCE0F65}" type="datetimeFigureOut">
              <a:rPr lang="en-US" smtClean="0"/>
              <a:pPr/>
              <a:t>5/7/25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C122B08-6B22-3949-90FA-87FDFEE72B96}" type="slidenum">
              <a:rPr lang="en-US" smtClean="0"/>
              <a:pPr/>
              <a:t>‹#›</a:t>
            </a:fld>
            <a:endParaRPr lang="en-US"/>
          </a:p>
        </p:txBody>
      </p:sp>
    </p:spTree>
    <p:extLst>
      <p:ext uri="{BB962C8B-B14F-4D97-AF65-F5344CB8AC3E}">
        <p14:creationId xmlns:p14="http://schemas.microsoft.com/office/powerpoint/2010/main" val="37348252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37365" y="1019386"/>
            <a:ext cx="11431589" cy="4338320"/>
          </a:xfrm>
        </p:spPr>
        <p:txBody>
          <a:bodyPr anchor="b"/>
          <a:lstStyle>
            <a:lvl1pPr algn="l">
              <a:defRPr sz="7467" b="1"/>
            </a:lvl1pPr>
          </a:lstStyle>
          <a:p>
            <a:r>
              <a:rPr lang="en-US"/>
              <a:t>Click to edit Master title style</a:t>
            </a:r>
          </a:p>
        </p:txBody>
      </p:sp>
      <p:sp>
        <p:nvSpPr>
          <p:cNvPr id="3" name="Content Placeholder 2"/>
          <p:cNvSpPr>
            <a:spLocks noGrp="1"/>
          </p:cNvSpPr>
          <p:nvPr>
            <p:ph idx="1"/>
          </p:nvPr>
        </p:nvSpPr>
        <p:spPr>
          <a:xfrm>
            <a:off x="13585190" y="1019389"/>
            <a:ext cx="19424651" cy="21851621"/>
          </a:xfrm>
        </p:spPr>
        <p:txBody>
          <a:bodyPr/>
          <a:lstStyle>
            <a:lvl1pPr>
              <a:defRPr sz="11975"/>
            </a:lvl1pPr>
            <a:lvl2pPr>
              <a:defRPr sz="10418"/>
            </a:lvl2pPr>
            <a:lvl3pPr>
              <a:defRPr sz="8943"/>
            </a:lvl3pPr>
            <a:lvl4pPr>
              <a:defRPr sz="7467"/>
            </a:lvl4pPr>
            <a:lvl5pPr>
              <a:defRPr sz="7467"/>
            </a:lvl5pPr>
            <a:lvl6pPr>
              <a:defRPr sz="7467"/>
            </a:lvl6pPr>
            <a:lvl7pPr>
              <a:defRPr sz="7467"/>
            </a:lvl7pPr>
            <a:lvl8pPr>
              <a:defRPr sz="7467"/>
            </a:lvl8pPr>
            <a:lvl9pPr>
              <a:defRPr sz="74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737365" y="5357709"/>
            <a:ext cx="11431589" cy="17513301"/>
          </a:xfrm>
        </p:spPr>
        <p:txBody>
          <a:bodyPr/>
          <a:lstStyle>
            <a:lvl1pPr marL="0" indent="0">
              <a:buNone/>
              <a:defRPr sz="5212"/>
            </a:lvl1pPr>
            <a:lvl2pPr marL="1706502" indent="0">
              <a:buNone/>
              <a:defRPr sz="4511"/>
            </a:lvl2pPr>
            <a:lvl3pPr marL="3413006" indent="0">
              <a:buNone/>
              <a:defRPr sz="3734"/>
            </a:lvl3pPr>
            <a:lvl4pPr marL="5119510" indent="0">
              <a:buNone/>
              <a:defRPr sz="3345"/>
            </a:lvl4pPr>
            <a:lvl5pPr marL="6826012" indent="0">
              <a:buNone/>
              <a:defRPr sz="3345"/>
            </a:lvl5pPr>
            <a:lvl6pPr marL="8532514" indent="0">
              <a:buNone/>
              <a:defRPr sz="3345"/>
            </a:lvl6pPr>
            <a:lvl7pPr marL="10239018" indent="0">
              <a:buNone/>
              <a:defRPr sz="3345"/>
            </a:lvl7pPr>
            <a:lvl8pPr marL="11945520" indent="0">
              <a:buNone/>
              <a:defRPr sz="3345"/>
            </a:lvl8pPr>
            <a:lvl9pPr marL="13652022" indent="0">
              <a:buNone/>
              <a:defRPr sz="3345"/>
            </a:lvl9pPr>
          </a:lstStyle>
          <a:p>
            <a:pPr lvl="0"/>
            <a:r>
              <a:rPr lang="en-US"/>
              <a:t>Click to edit Master text styles</a:t>
            </a:r>
          </a:p>
        </p:txBody>
      </p:sp>
      <p:sp>
        <p:nvSpPr>
          <p:cNvPr id="5" name="Date Placeholder 4"/>
          <p:cNvSpPr>
            <a:spLocks noGrp="1"/>
          </p:cNvSpPr>
          <p:nvPr>
            <p:ph type="dt" sz="half" idx="10"/>
          </p:nvPr>
        </p:nvSpPr>
        <p:spPr/>
        <p:txBody>
          <a:bodyPr/>
          <a:lstStyle/>
          <a:p>
            <a:fld id="{A1767462-AEA0-B941-A0F3-52FFEBCE0F65}" type="datetimeFigureOut">
              <a:rPr lang="en-US" smtClean="0"/>
              <a:pPr/>
              <a:t>5/7/25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122B08-6B22-3949-90FA-87FDFEE72B96}" type="slidenum">
              <a:rPr lang="en-US" smtClean="0"/>
              <a:pPr/>
              <a:t>‹#›</a:t>
            </a:fld>
            <a:endParaRPr lang="en-US"/>
          </a:p>
        </p:txBody>
      </p:sp>
    </p:spTree>
    <p:extLst>
      <p:ext uri="{BB962C8B-B14F-4D97-AF65-F5344CB8AC3E}">
        <p14:creationId xmlns:p14="http://schemas.microsoft.com/office/powerpoint/2010/main" val="6281867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10697" y="17922241"/>
            <a:ext cx="20848321" cy="2115821"/>
          </a:xfrm>
        </p:spPr>
        <p:txBody>
          <a:bodyPr anchor="b"/>
          <a:lstStyle>
            <a:lvl1pPr algn="l">
              <a:defRPr sz="7467" b="1"/>
            </a:lvl1pPr>
          </a:lstStyle>
          <a:p>
            <a:r>
              <a:rPr lang="en-US"/>
              <a:t>Click to edit Master title style</a:t>
            </a:r>
          </a:p>
        </p:txBody>
      </p:sp>
      <p:sp>
        <p:nvSpPr>
          <p:cNvPr id="3" name="Picture Placeholder 2"/>
          <p:cNvSpPr>
            <a:spLocks noGrp="1"/>
          </p:cNvSpPr>
          <p:nvPr>
            <p:ph type="pic" idx="1"/>
          </p:nvPr>
        </p:nvSpPr>
        <p:spPr>
          <a:xfrm>
            <a:off x="6810697" y="2287696"/>
            <a:ext cx="20848321" cy="15361920"/>
          </a:xfrm>
        </p:spPr>
        <p:txBody>
          <a:bodyPr/>
          <a:lstStyle>
            <a:lvl1pPr marL="0" indent="0">
              <a:buNone/>
              <a:defRPr sz="11975"/>
            </a:lvl1pPr>
            <a:lvl2pPr marL="1706502" indent="0">
              <a:buNone/>
              <a:defRPr sz="10418"/>
            </a:lvl2pPr>
            <a:lvl3pPr marL="3413006" indent="0">
              <a:buNone/>
              <a:defRPr sz="8943"/>
            </a:lvl3pPr>
            <a:lvl4pPr marL="5119510" indent="0">
              <a:buNone/>
              <a:defRPr sz="7467"/>
            </a:lvl4pPr>
            <a:lvl5pPr marL="6826012" indent="0">
              <a:buNone/>
              <a:defRPr sz="7467"/>
            </a:lvl5pPr>
            <a:lvl6pPr marL="8532514" indent="0">
              <a:buNone/>
              <a:defRPr sz="7467"/>
            </a:lvl6pPr>
            <a:lvl7pPr marL="10239018" indent="0">
              <a:buNone/>
              <a:defRPr sz="7467"/>
            </a:lvl7pPr>
            <a:lvl8pPr marL="11945520" indent="0">
              <a:buNone/>
              <a:defRPr sz="7467"/>
            </a:lvl8pPr>
            <a:lvl9pPr marL="13652022" indent="0">
              <a:buNone/>
              <a:defRPr sz="7467"/>
            </a:lvl9pPr>
          </a:lstStyle>
          <a:p>
            <a:endParaRPr lang="en-US"/>
          </a:p>
        </p:txBody>
      </p:sp>
      <p:sp>
        <p:nvSpPr>
          <p:cNvPr id="4" name="Text Placeholder 3"/>
          <p:cNvSpPr>
            <a:spLocks noGrp="1"/>
          </p:cNvSpPr>
          <p:nvPr>
            <p:ph type="body" sz="half" idx="2"/>
          </p:nvPr>
        </p:nvSpPr>
        <p:spPr>
          <a:xfrm>
            <a:off x="6810697" y="20038066"/>
            <a:ext cx="20848321" cy="3004819"/>
          </a:xfrm>
        </p:spPr>
        <p:txBody>
          <a:bodyPr/>
          <a:lstStyle>
            <a:lvl1pPr marL="0" indent="0">
              <a:buNone/>
              <a:defRPr sz="5212"/>
            </a:lvl1pPr>
            <a:lvl2pPr marL="1706502" indent="0">
              <a:buNone/>
              <a:defRPr sz="4511"/>
            </a:lvl2pPr>
            <a:lvl3pPr marL="3413006" indent="0">
              <a:buNone/>
              <a:defRPr sz="3734"/>
            </a:lvl3pPr>
            <a:lvl4pPr marL="5119510" indent="0">
              <a:buNone/>
              <a:defRPr sz="3345"/>
            </a:lvl4pPr>
            <a:lvl5pPr marL="6826012" indent="0">
              <a:buNone/>
              <a:defRPr sz="3345"/>
            </a:lvl5pPr>
            <a:lvl6pPr marL="8532514" indent="0">
              <a:buNone/>
              <a:defRPr sz="3345"/>
            </a:lvl6pPr>
            <a:lvl7pPr marL="10239018" indent="0">
              <a:buNone/>
              <a:defRPr sz="3345"/>
            </a:lvl7pPr>
            <a:lvl8pPr marL="11945520" indent="0">
              <a:buNone/>
              <a:defRPr sz="3345"/>
            </a:lvl8pPr>
            <a:lvl9pPr marL="13652022" indent="0">
              <a:buNone/>
              <a:defRPr sz="3345"/>
            </a:lvl9pPr>
          </a:lstStyle>
          <a:p>
            <a:pPr lvl="0"/>
            <a:r>
              <a:rPr lang="en-US"/>
              <a:t>Click to edit Master text styles</a:t>
            </a:r>
          </a:p>
        </p:txBody>
      </p:sp>
      <p:sp>
        <p:nvSpPr>
          <p:cNvPr id="5" name="Date Placeholder 4"/>
          <p:cNvSpPr>
            <a:spLocks noGrp="1"/>
          </p:cNvSpPr>
          <p:nvPr>
            <p:ph type="dt" sz="half" idx="10"/>
          </p:nvPr>
        </p:nvSpPr>
        <p:spPr/>
        <p:txBody>
          <a:bodyPr/>
          <a:lstStyle/>
          <a:p>
            <a:fld id="{A1767462-AEA0-B941-A0F3-52FFEBCE0F65}" type="datetimeFigureOut">
              <a:rPr lang="en-US" smtClean="0"/>
              <a:pPr/>
              <a:t>5/7/25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122B08-6B22-3949-90FA-87FDFEE72B96}" type="slidenum">
              <a:rPr lang="en-US" smtClean="0"/>
              <a:pPr/>
              <a:t>‹#›</a:t>
            </a:fld>
            <a:endParaRPr lang="en-US"/>
          </a:p>
        </p:txBody>
      </p:sp>
    </p:spTree>
    <p:extLst>
      <p:ext uri="{BB962C8B-B14F-4D97-AF65-F5344CB8AC3E}">
        <p14:creationId xmlns:p14="http://schemas.microsoft.com/office/powerpoint/2010/main" val="3847284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737366" y="1025314"/>
            <a:ext cx="31272479" cy="4267200"/>
          </a:xfrm>
          <a:prstGeom prst="rect">
            <a:avLst/>
          </a:prstGeom>
        </p:spPr>
        <p:txBody>
          <a:bodyPr vert="horz" lIns="438912" tIns="219456" rIns="438912" bIns="219456" rtlCol="0" anchor="ctr">
            <a:normAutofit/>
          </a:bodyPr>
          <a:lstStyle/>
          <a:p>
            <a:r>
              <a:rPr lang="en-US"/>
              <a:t>Click to edit Master title style</a:t>
            </a:r>
          </a:p>
        </p:txBody>
      </p:sp>
      <p:sp>
        <p:nvSpPr>
          <p:cNvPr id="3" name="Text Placeholder 2"/>
          <p:cNvSpPr>
            <a:spLocks noGrp="1"/>
          </p:cNvSpPr>
          <p:nvPr>
            <p:ph type="body" idx="1"/>
          </p:nvPr>
        </p:nvSpPr>
        <p:spPr>
          <a:xfrm>
            <a:off x="1737366" y="5974083"/>
            <a:ext cx="31272479" cy="16896927"/>
          </a:xfrm>
          <a:prstGeom prst="rect">
            <a:avLst/>
          </a:prstGeom>
        </p:spPr>
        <p:txBody>
          <a:bodyPr vert="horz" lIns="438912" tIns="219456" rIns="438912" bIns="219456"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737363" y="23730376"/>
            <a:ext cx="8107681" cy="1363133"/>
          </a:xfrm>
          <a:prstGeom prst="rect">
            <a:avLst/>
          </a:prstGeom>
        </p:spPr>
        <p:txBody>
          <a:bodyPr vert="horz" lIns="438912" tIns="219456" rIns="438912" bIns="219456" rtlCol="0" anchor="ctr"/>
          <a:lstStyle>
            <a:lvl1pPr algn="l">
              <a:defRPr sz="4511">
                <a:solidFill>
                  <a:schemeClr val="tx1">
                    <a:tint val="75000"/>
                  </a:schemeClr>
                </a:solidFill>
              </a:defRPr>
            </a:lvl1pPr>
          </a:lstStyle>
          <a:p>
            <a:fld id="{A1767462-AEA0-B941-A0F3-52FFEBCE0F65}" type="datetimeFigureOut">
              <a:rPr lang="en-US" smtClean="0"/>
              <a:pPr/>
              <a:t>5/7/25</a:t>
            </a:fld>
            <a:endParaRPr lang="en-US"/>
          </a:p>
        </p:txBody>
      </p:sp>
      <p:sp>
        <p:nvSpPr>
          <p:cNvPr id="5" name="Footer Placeholder 4"/>
          <p:cNvSpPr>
            <a:spLocks noGrp="1"/>
          </p:cNvSpPr>
          <p:nvPr>
            <p:ph type="ftr" sz="quarter" idx="3"/>
          </p:nvPr>
        </p:nvSpPr>
        <p:spPr>
          <a:xfrm>
            <a:off x="11871960" y="23730376"/>
            <a:ext cx="11003280" cy="1363133"/>
          </a:xfrm>
          <a:prstGeom prst="rect">
            <a:avLst/>
          </a:prstGeom>
        </p:spPr>
        <p:txBody>
          <a:bodyPr vert="horz" lIns="438912" tIns="219456" rIns="438912" bIns="219456" rtlCol="0" anchor="ctr"/>
          <a:lstStyle>
            <a:lvl1pPr algn="ctr">
              <a:defRPr sz="4511">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4902164" y="23730376"/>
            <a:ext cx="8107681" cy="1363133"/>
          </a:xfrm>
          <a:prstGeom prst="rect">
            <a:avLst/>
          </a:prstGeom>
        </p:spPr>
        <p:txBody>
          <a:bodyPr vert="horz" lIns="438912" tIns="219456" rIns="438912" bIns="219456" rtlCol="0" anchor="ctr"/>
          <a:lstStyle>
            <a:lvl1pPr algn="r">
              <a:defRPr sz="4511">
                <a:solidFill>
                  <a:schemeClr val="tx1">
                    <a:tint val="75000"/>
                  </a:schemeClr>
                </a:solidFill>
              </a:defRPr>
            </a:lvl1pPr>
          </a:lstStyle>
          <a:p>
            <a:fld id="{3C122B08-6B22-3949-90FA-87FDFEE72B96}" type="slidenum">
              <a:rPr lang="en-US" smtClean="0"/>
              <a:pPr/>
              <a:t>‹#›</a:t>
            </a:fld>
            <a:endParaRPr lang="en-US"/>
          </a:p>
        </p:txBody>
      </p:sp>
    </p:spTree>
    <p:extLst>
      <p:ext uri="{BB962C8B-B14F-4D97-AF65-F5344CB8AC3E}">
        <p14:creationId xmlns:p14="http://schemas.microsoft.com/office/powerpoint/2010/main" val="41653589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706502" rtl="0" eaLnBrk="1" latinLnBrk="0" hangingPunct="1">
        <a:spcBef>
          <a:spcPct val="0"/>
        </a:spcBef>
        <a:buNone/>
        <a:defRPr sz="16407" kern="1200">
          <a:solidFill>
            <a:schemeClr val="tx1"/>
          </a:solidFill>
          <a:latin typeface="+mj-lt"/>
          <a:ea typeface="+mj-ea"/>
          <a:cs typeface="+mj-cs"/>
        </a:defRPr>
      </a:lvl1pPr>
    </p:titleStyle>
    <p:bodyStyle>
      <a:lvl1pPr marL="1279879" indent="-1279879" algn="l" defTabSz="1706502" rtl="0" eaLnBrk="1" latinLnBrk="0" hangingPunct="1">
        <a:spcBef>
          <a:spcPct val="20000"/>
        </a:spcBef>
        <a:buFont typeface="Arial"/>
        <a:buChar char="•"/>
        <a:defRPr sz="11975" kern="1200">
          <a:solidFill>
            <a:schemeClr val="tx1"/>
          </a:solidFill>
          <a:latin typeface="+mn-lt"/>
          <a:ea typeface="+mn-ea"/>
          <a:cs typeface="+mn-cs"/>
        </a:defRPr>
      </a:lvl1pPr>
      <a:lvl2pPr marL="2773068" indent="-1066564" algn="l" defTabSz="1706502" rtl="0" eaLnBrk="1" latinLnBrk="0" hangingPunct="1">
        <a:spcBef>
          <a:spcPct val="20000"/>
        </a:spcBef>
        <a:buFont typeface="Arial"/>
        <a:buChar char="–"/>
        <a:defRPr sz="10418" kern="1200">
          <a:solidFill>
            <a:schemeClr val="tx1"/>
          </a:solidFill>
          <a:latin typeface="+mn-lt"/>
          <a:ea typeface="+mn-ea"/>
          <a:cs typeface="+mn-cs"/>
        </a:defRPr>
      </a:lvl2pPr>
      <a:lvl3pPr marL="4266257" indent="-853251" algn="l" defTabSz="1706502" rtl="0" eaLnBrk="1" latinLnBrk="0" hangingPunct="1">
        <a:spcBef>
          <a:spcPct val="20000"/>
        </a:spcBef>
        <a:buFont typeface="Arial"/>
        <a:buChar char="•"/>
        <a:defRPr sz="8943" kern="1200">
          <a:solidFill>
            <a:schemeClr val="tx1"/>
          </a:solidFill>
          <a:latin typeface="+mn-lt"/>
          <a:ea typeface="+mn-ea"/>
          <a:cs typeface="+mn-cs"/>
        </a:defRPr>
      </a:lvl3pPr>
      <a:lvl4pPr marL="5972761" indent="-853251" algn="l" defTabSz="1706502" rtl="0" eaLnBrk="1" latinLnBrk="0" hangingPunct="1">
        <a:spcBef>
          <a:spcPct val="20000"/>
        </a:spcBef>
        <a:buFont typeface="Arial"/>
        <a:buChar char="–"/>
        <a:defRPr sz="7467" kern="1200">
          <a:solidFill>
            <a:schemeClr val="tx1"/>
          </a:solidFill>
          <a:latin typeface="+mn-lt"/>
          <a:ea typeface="+mn-ea"/>
          <a:cs typeface="+mn-cs"/>
        </a:defRPr>
      </a:lvl4pPr>
      <a:lvl5pPr marL="7679263" indent="-853251" algn="l" defTabSz="1706502" rtl="0" eaLnBrk="1" latinLnBrk="0" hangingPunct="1">
        <a:spcBef>
          <a:spcPct val="20000"/>
        </a:spcBef>
        <a:buFont typeface="Arial"/>
        <a:buChar char="»"/>
        <a:defRPr sz="7467" kern="1200">
          <a:solidFill>
            <a:schemeClr val="tx1"/>
          </a:solidFill>
          <a:latin typeface="+mn-lt"/>
          <a:ea typeface="+mn-ea"/>
          <a:cs typeface="+mn-cs"/>
        </a:defRPr>
      </a:lvl5pPr>
      <a:lvl6pPr marL="9385765" indent="-853251" algn="l" defTabSz="1706502" rtl="0" eaLnBrk="1" latinLnBrk="0" hangingPunct="1">
        <a:spcBef>
          <a:spcPct val="20000"/>
        </a:spcBef>
        <a:buFont typeface="Arial"/>
        <a:buChar char="•"/>
        <a:defRPr sz="7467" kern="1200">
          <a:solidFill>
            <a:schemeClr val="tx1"/>
          </a:solidFill>
          <a:latin typeface="+mn-lt"/>
          <a:ea typeface="+mn-ea"/>
          <a:cs typeface="+mn-cs"/>
        </a:defRPr>
      </a:lvl6pPr>
      <a:lvl7pPr marL="11092269" indent="-853251" algn="l" defTabSz="1706502" rtl="0" eaLnBrk="1" latinLnBrk="0" hangingPunct="1">
        <a:spcBef>
          <a:spcPct val="20000"/>
        </a:spcBef>
        <a:buFont typeface="Arial"/>
        <a:buChar char="•"/>
        <a:defRPr sz="7467" kern="1200">
          <a:solidFill>
            <a:schemeClr val="tx1"/>
          </a:solidFill>
          <a:latin typeface="+mn-lt"/>
          <a:ea typeface="+mn-ea"/>
          <a:cs typeface="+mn-cs"/>
        </a:defRPr>
      </a:lvl7pPr>
      <a:lvl8pPr marL="12798771" indent="-853251" algn="l" defTabSz="1706502" rtl="0" eaLnBrk="1" latinLnBrk="0" hangingPunct="1">
        <a:spcBef>
          <a:spcPct val="20000"/>
        </a:spcBef>
        <a:buFont typeface="Arial"/>
        <a:buChar char="•"/>
        <a:defRPr sz="7467" kern="1200">
          <a:solidFill>
            <a:schemeClr val="tx1"/>
          </a:solidFill>
          <a:latin typeface="+mn-lt"/>
          <a:ea typeface="+mn-ea"/>
          <a:cs typeface="+mn-cs"/>
        </a:defRPr>
      </a:lvl8pPr>
      <a:lvl9pPr marL="14505275" indent="-853251" algn="l" defTabSz="1706502" rtl="0" eaLnBrk="1" latinLnBrk="0" hangingPunct="1">
        <a:spcBef>
          <a:spcPct val="20000"/>
        </a:spcBef>
        <a:buFont typeface="Arial"/>
        <a:buChar char="•"/>
        <a:defRPr sz="7467" kern="1200">
          <a:solidFill>
            <a:schemeClr val="tx1"/>
          </a:solidFill>
          <a:latin typeface="+mn-lt"/>
          <a:ea typeface="+mn-ea"/>
          <a:cs typeface="+mn-cs"/>
        </a:defRPr>
      </a:lvl9pPr>
    </p:bodyStyle>
    <p:otherStyle>
      <a:defPPr>
        <a:defRPr lang="en-US"/>
      </a:defPPr>
      <a:lvl1pPr marL="0" algn="l" defTabSz="1706502" rtl="0" eaLnBrk="1" latinLnBrk="0" hangingPunct="1">
        <a:defRPr sz="6687" kern="1200">
          <a:solidFill>
            <a:schemeClr val="tx1"/>
          </a:solidFill>
          <a:latin typeface="+mn-lt"/>
          <a:ea typeface="+mn-ea"/>
          <a:cs typeface="+mn-cs"/>
        </a:defRPr>
      </a:lvl1pPr>
      <a:lvl2pPr marL="1706502" algn="l" defTabSz="1706502" rtl="0" eaLnBrk="1" latinLnBrk="0" hangingPunct="1">
        <a:defRPr sz="6687" kern="1200">
          <a:solidFill>
            <a:schemeClr val="tx1"/>
          </a:solidFill>
          <a:latin typeface="+mn-lt"/>
          <a:ea typeface="+mn-ea"/>
          <a:cs typeface="+mn-cs"/>
        </a:defRPr>
      </a:lvl2pPr>
      <a:lvl3pPr marL="3413006" algn="l" defTabSz="1706502" rtl="0" eaLnBrk="1" latinLnBrk="0" hangingPunct="1">
        <a:defRPr sz="6687" kern="1200">
          <a:solidFill>
            <a:schemeClr val="tx1"/>
          </a:solidFill>
          <a:latin typeface="+mn-lt"/>
          <a:ea typeface="+mn-ea"/>
          <a:cs typeface="+mn-cs"/>
        </a:defRPr>
      </a:lvl3pPr>
      <a:lvl4pPr marL="5119510" algn="l" defTabSz="1706502" rtl="0" eaLnBrk="1" latinLnBrk="0" hangingPunct="1">
        <a:defRPr sz="6687" kern="1200">
          <a:solidFill>
            <a:schemeClr val="tx1"/>
          </a:solidFill>
          <a:latin typeface="+mn-lt"/>
          <a:ea typeface="+mn-ea"/>
          <a:cs typeface="+mn-cs"/>
        </a:defRPr>
      </a:lvl4pPr>
      <a:lvl5pPr marL="6826012" algn="l" defTabSz="1706502" rtl="0" eaLnBrk="1" latinLnBrk="0" hangingPunct="1">
        <a:defRPr sz="6687" kern="1200">
          <a:solidFill>
            <a:schemeClr val="tx1"/>
          </a:solidFill>
          <a:latin typeface="+mn-lt"/>
          <a:ea typeface="+mn-ea"/>
          <a:cs typeface="+mn-cs"/>
        </a:defRPr>
      </a:lvl5pPr>
      <a:lvl6pPr marL="8532514" algn="l" defTabSz="1706502" rtl="0" eaLnBrk="1" latinLnBrk="0" hangingPunct="1">
        <a:defRPr sz="6687" kern="1200">
          <a:solidFill>
            <a:schemeClr val="tx1"/>
          </a:solidFill>
          <a:latin typeface="+mn-lt"/>
          <a:ea typeface="+mn-ea"/>
          <a:cs typeface="+mn-cs"/>
        </a:defRPr>
      </a:lvl6pPr>
      <a:lvl7pPr marL="10239018" algn="l" defTabSz="1706502" rtl="0" eaLnBrk="1" latinLnBrk="0" hangingPunct="1">
        <a:defRPr sz="6687" kern="1200">
          <a:solidFill>
            <a:schemeClr val="tx1"/>
          </a:solidFill>
          <a:latin typeface="+mn-lt"/>
          <a:ea typeface="+mn-ea"/>
          <a:cs typeface="+mn-cs"/>
        </a:defRPr>
      </a:lvl7pPr>
      <a:lvl8pPr marL="11945520" algn="l" defTabSz="1706502" rtl="0" eaLnBrk="1" latinLnBrk="0" hangingPunct="1">
        <a:defRPr sz="6687" kern="1200">
          <a:solidFill>
            <a:schemeClr val="tx1"/>
          </a:solidFill>
          <a:latin typeface="+mn-lt"/>
          <a:ea typeface="+mn-ea"/>
          <a:cs typeface="+mn-cs"/>
        </a:defRPr>
      </a:lvl8pPr>
      <a:lvl9pPr marL="13652022" algn="l" defTabSz="1706502" rtl="0" eaLnBrk="1" latinLnBrk="0" hangingPunct="1">
        <a:defRPr sz="6687"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hyperlink" Target="mailto:biancams@sas.upenn.edu" TargetMode="External"/><Relationship Id="rId4" Type="http://schemas.openxmlformats.org/officeDocument/2006/relationships/image" Target="../media/image2.jpeg"/><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TextBox 66"/>
          <p:cNvSpPr txBox="1"/>
          <p:nvPr/>
        </p:nvSpPr>
        <p:spPr>
          <a:xfrm>
            <a:off x="23518091" y="5888616"/>
            <a:ext cx="10669507" cy="9377952"/>
          </a:xfrm>
          <a:prstGeom prst="rect">
            <a:avLst/>
          </a:prstGeom>
          <a:noFill/>
        </p:spPr>
        <p:txBody>
          <a:bodyPr wrap="square" lIns="91440" tIns="45720" rIns="91440" bIns="45720" rtlCol="0" anchor="t">
            <a:spAutoFit/>
          </a:bodyPr>
          <a:lstStyle/>
          <a:p>
            <a:pPr marL="434975" indent="-434975">
              <a:buFont typeface="Arial" panose="020B0604020202020204" pitchFamily="34" charset="0"/>
              <a:buChar char="•"/>
            </a:pPr>
            <a:r>
              <a:rPr lang="en-US" sz="2800" dirty="0">
                <a:latin typeface="Times New Roman"/>
                <a:cs typeface="Times New Roman"/>
              </a:rPr>
              <a:t>Replacing outdated refrigerators saves 1,072–2,017 kWh/year and avoids 293–551 kg </a:t>
            </a:r>
            <a:r>
              <a:rPr lang="en-US" sz="2800" dirty="0" err="1">
                <a:latin typeface="Times New Roman"/>
                <a:cs typeface="Times New Roman"/>
              </a:rPr>
              <a:t>CO₂e</a:t>
            </a:r>
            <a:r>
              <a:rPr lang="en-US" sz="2800" dirty="0">
                <a:latin typeface="Times New Roman"/>
                <a:cs typeface="Times New Roman"/>
              </a:rPr>
              <a:t> annually, totaling 4.39–8.26 MTs over 15 years under the grid decarbonization assumption.</a:t>
            </a:r>
            <a:endParaRPr lang="en-US" sz="2800" dirty="0">
              <a:solidFill>
                <a:srgbClr val="000000"/>
              </a:solidFill>
              <a:latin typeface="Times New Roman"/>
              <a:cs typeface="Times New Roman"/>
            </a:endParaRPr>
          </a:p>
          <a:p>
            <a:pPr marL="434975" indent="-434975">
              <a:buFont typeface="Arial" panose="020B0604020202020204" pitchFamily="34" charset="0"/>
              <a:buChar char="•"/>
            </a:pPr>
            <a:r>
              <a:rPr lang="en-US" sz="2800" dirty="0">
                <a:latin typeface="Times New Roman"/>
                <a:cs typeface="Times New Roman"/>
              </a:rPr>
              <a:t>Annual electricity bill savings between $139 to $262 per replacement.</a:t>
            </a:r>
            <a:endParaRPr lang="en-US" sz="2800" dirty="0">
              <a:solidFill>
                <a:srgbClr val="000000"/>
              </a:solidFill>
              <a:latin typeface="Times New Roman"/>
              <a:cs typeface="Times New Roman"/>
            </a:endParaRPr>
          </a:p>
          <a:p>
            <a:pPr marL="434975" indent="-434975">
              <a:buFont typeface="Arial" panose="020B0604020202020204" pitchFamily="34" charset="0"/>
              <a:buChar char="•"/>
            </a:pPr>
            <a:r>
              <a:rPr lang="en-US" sz="2800" dirty="0">
                <a:solidFill>
                  <a:srgbClr val="000000"/>
                </a:solidFill>
                <a:latin typeface="Times New Roman"/>
                <a:cs typeface="Times New Roman"/>
              </a:rPr>
              <a:t>Cost per MT of </a:t>
            </a:r>
            <a:r>
              <a:rPr lang="en-US" sz="2800" dirty="0" err="1">
                <a:solidFill>
                  <a:srgbClr val="000000"/>
                </a:solidFill>
                <a:latin typeface="Times New Roman"/>
                <a:cs typeface="Times New Roman"/>
              </a:rPr>
              <a:t>CO₂e</a:t>
            </a:r>
            <a:r>
              <a:rPr lang="en-US" sz="2800" dirty="0">
                <a:solidFill>
                  <a:srgbClr val="000000"/>
                </a:solidFill>
                <a:latin typeface="Times New Roman"/>
                <a:cs typeface="Times New Roman"/>
              </a:rPr>
              <a:t> avoided of all refrigerator replacement scenarios is below the SC-CO₂ valued at $194/MT </a:t>
            </a:r>
            <a:r>
              <a:rPr lang="en-US" sz="2800" i="1" dirty="0">
                <a:solidFill>
                  <a:srgbClr val="000000"/>
                </a:solidFill>
                <a:latin typeface="Times New Roman"/>
                <a:cs typeface="Times New Roman"/>
              </a:rPr>
              <a:t>(Wingenroth et al. 2024).</a:t>
            </a:r>
          </a:p>
          <a:p>
            <a:pPr marL="434975" indent="-434975">
              <a:buFont typeface="Arial" panose="020B0604020202020204" pitchFamily="34" charset="0"/>
              <a:buChar char="•"/>
            </a:pPr>
            <a:endParaRPr lang="en-US" sz="2800" i="1" dirty="0">
              <a:solidFill>
                <a:srgbClr val="000000"/>
              </a:solidFill>
              <a:latin typeface="Times New Roman"/>
              <a:cs typeface="Times New Roman"/>
            </a:endParaRPr>
          </a:p>
          <a:p>
            <a:pPr marL="434975" indent="-434975">
              <a:buFont typeface="Arial" panose="020B0604020202020204" pitchFamily="34" charset="0"/>
              <a:buChar char="•"/>
            </a:pPr>
            <a:endParaRPr lang="en-US" sz="2540" dirty="0">
              <a:solidFill>
                <a:srgbClr val="000000"/>
              </a:solidFill>
              <a:latin typeface="Times New Roman" panose="02020603050405020304" pitchFamily="18" charset="0"/>
              <a:cs typeface="Times New Roman" panose="02020603050405020304" pitchFamily="18" charset="0"/>
            </a:endParaRPr>
          </a:p>
          <a:p>
            <a:pPr marL="434975" indent="-434975">
              <a:buFont typeface="Arial" panose="020B0604020202020204" pitchFamily="34" charset="0"/>
              <a:buChar char="•"/>
            </a:pPr>
            <a:endParaRPr lang="en-US" sz="2540" dirty="0">
              <a:solidFill>
                <a:srgbClr val="000000"/>
              </a:solidFill>
              <a:latin typeface="Times New Roman" panose="02020603050405020304" pitchFamily="18" charset="0"/>
              <a:cs typeface="Times New Roman" panose="02020603050405020304" pitchFamily="18" charset="0"/>
            </a:endParaRPr>
          </a:p>
          <a:p>
            <a:pPr marL="434975" indent="-434975">
              <a:buFont typeface="Arial" panose="020B0604020202020204" pitchFamily="34" charset="0"/>
              <a:buChar char="•"/>
            </a:pPr>
            <a:endParaRPr lang="en-US" sz="2540" dirty="0">
              <a:solidFill>
                <a:srgbClr val="000000"/>
              </a:solidFill>
              <a:latin typeface="Times New Roman" panose="02020603050405020304" pitchFamily="18" charset="0"/>
              <a:cs typeface="Times New Roman" panose="02020603050405020304" pitchFamily="18" charset="0"/>
            </a:endParaRPr>
          </a:p>
          <a:p>
            <a:pPr marL="434975" indent="-434975">
              <a:buFont typeface="Arial" panose="020B0604020202020204" pitchFamily="34" charset="0"/>
              <a:buChar char="•"/>
            </a:pPr>
            <a:endParaRPr lang="en-US" sz="2540" dirty="0">
              <a:solidFill>
                <a:srgbClr val="000000"/>
              </a:solidFill>
              <a:latin typeface="Times New Roman" panose="02020603050405020304" pitchFamily="18" charset="0"/>
              <a:cs typeface="Times New Roman" panose="02020603050405020304" pitchFamily="18" charset="0"/>
            </a:endParaRPr>
          </a:p>
          <a:p>
            <a:pPr marL="434975" indent="-434975">
              <a:buFont typeface="Arial" panose="020B0604020202020204" pitchFamily="34" charset="0"/>
              <a:buChar char="•"/>
            </a:pPr>
            <a:endParaRPr lang="en-US" sz="2540" dirty="0">
              <a:solidFill>
                <a:srgbClr val="000000"/>
              </a:solidFill>
              <a:latin typeface="Times New Roman" panose="02020603050405020304" pitchFamily="18" charset="0"/>
              <a:cs typeface="Times New Roman" panose="02020603050405020304" pitchFamily="18" charset="0"/>
            </a:endParaRPr>
          </a:p>
          <a:p>
            <a:pPr marL="434975" indent="-434975">
              <a:buFont typeface="Arial" panose="020B0604020202020204" pitchFamily="34" charset="0"/>
              <a:buChar char="•"/>
            </a:pPr>
            <a:endParaRPr lang="en-US" sz="2540" dirty="0">
              <a:solidFill>
                <a:srgbClr val="000000"/>
              </a:solidFill>
              <a:latin typeface="Times New Roman" panose="02020603050405020304" pitchFamily="18" charset="0"/>
              <a:cs typeface="Times New Roman" panose="02020603050405020304" pitchFamily="18" charset="0"/>
            </a:endParaRPr>
          </a:p>
          <a:p>
            <a:pPr marL="434975" indent="-434975">
              <a:buFont typeface="Arial" panose="020B0604020202020204" pitchFamily="34" charset="0"/>
              <a:buChar char="•"/>
            </a:pPr>
            <a:endParaRPr lang="en-US" sz="2540" dirty="0">
              <a:solidFill>
                <a:srgbClr val="000000"/>
              </a:solidFill>
              <a:latin typeface="Times New Roman" panose="02020603050405020304" pitchFamily="18" charset="0"/>
              <a:cs typeface="Times New Roman" panose="02020603050405020304" pitchFamily="18" charset="0"/>
            </a:endParaRPr>
          </a:p>
          <a:p>
            <a:pPr marL="434975" indent="-434975">
              <a:buFont typeface="Arial" panose="020B0604020202020204" pitchFamily="34" charset="0"/>
              <a:buChar char="•"/>
            </a:pPr>
            <a:endParaRPr lang="en-US" sz="2540" dirty="0">
              <a:solidFill>
                <a:srgbClr val="000000"/>
              </a:solidFill>
              <a:latin typeface="Times New Roman" panose="02020603050405020304" pitchFamily="18" charset="0"/>
              <a:cs typeface="Times New Roman" panose="02020603050405020304" pitchFamily="18" charset="0"/>
            </a:endParaRPr>
          </a:p>
          <a:p>
            <a:pPr marL="434975" indent="-434975">
              <a:buFont typeface="Arial" panose="020B0604020202020204" pitchFamily="34" charset="0"/>
              <a:buChar char="•"/>
            </a:pPr>
            <a:endParaRPr lang="en-US" sz="2540" dirty="0">
              <a:solidFill>
                <a:srgbClr val="000000"/>
              </a:solidFill>
              <a:latin typeface="Times New Roman" panose="02020603050405020304" pitchFamily="18" charset="0"/>
              <a:cs typeface="Times New Roman" panose="02020603050405020304" pitchFamily="18" charset="0"/>
            </a:endParaRPr>
          </a:p>
          <a:p>
            <a:pPr marL="434975" indent="-434975">
              <a:buFont typeface="Arial" panose="020B0604020202020204" pitchFamily="34" charset="0"/>
              <a:buChar char="•"/>
            </a:pPr>
            <a:endParaRPr lang="en-US" sz="2540" dirty="0">
              <a:solidFill>
                <a:srgbClr val="000000"/>
              </a:solidFill>
              <a:latin typeface="Times New Roman" panose="02020603050405020304" pitchFamily="18" charset="0"/>
              <a:cs typeface="Times New Roman" panose="02020603050405020304" pitchFamily="18" charset="0"/>
            </a:endParaRPr>
          </a:p>
          <a:p>
            <a:pPr marL="434975" indent="-434975">
              <a:buFont typeface="Arial" panose="020B0604020202020204" pitchFamily="34" charset="0"/>
              <a:buChar char="•"/>
            </a:pPr>
            <a:endParaRPr lang="en-US" sz="2540" dirty="0">
              <a:solidFill>
                <a:srgbClr val="000000"/>
              </a:solidFill>
              <a:latin typeface="Times New Roman" panose="02020603050405020304" pitchFamily="18" charset="0"/>
              <a:cs typeface="Times New Roman" panose="02020603050405020304" pitchFamily="18" charset="0"/>
            </a:endParaRPr>
          </a:p>
          <a:p>
            <a:endParaRPr lang="en-US" sz="2000" dirty="0">
              <a:solidFill>
                <a:srgbClr val="000000"/>
              </a:solidFill>
              <a:latin typeface="Times New Roman" panose="02020603050405020304" pitchFamily="18" charset="0"/>
              <a:cs typeface="Times New Roman" panose="02020603050405020304" pitchFamily="18" charset="0"/>
            </a:endParaRPr>
          </a:p>
          <a:p>
            <a:endParaRPr lang="en-US" sz="2400" i="1" dirty="0">
              <a:solidFill>
                <a:srgbClr val="000000"/>
              </a:solidFill>
              <a:latin typeface="Times New Roman"/>
              <a:cs typeface="Times New Roman"/>
            </a:endParaRPr>
          </a:p>
          <a:p>
            <a:r>
              <a:rPr lang="en-US" sz="2800" i="1" dirty="0">
                <a:solidFill>
                  <a:srgbClr val="000000"/>
                </a:solidFill>
                <a:latin typeface="Times New Roman"/>
                <a:cs typeface="Times New Roman"/>
              </a:rPr>
              <a:t>Figure 3 – C</a:t>
            </a:r>
            <a:r>
              <a:rPr lang="en-US" sz="2800" i="1" dirty="0">
                <a:latin typeface="Times New Roman"/>
                <a:cs typeface="Times New Roman"/>
              </a:rPr>
              <a:t>alculation of the cost per MT </a:t>
            </a:r>
            <a:r>
              <a:rPr lang="en-US" sz="2800" i="1" dirty="0" err="1">
                <a:latin typeface="Times New Roman"/>
                <a:cs typeface="Times New Roman"/>
              </a:rPr>
              <a:t>CO₂e</a:t>
            </a:r>
            <a:r>
              <a:rPr lang="en-US" sz="2800" i="1" dirty="0">
                <a:latin typeface="Times New Roman"/>
                <a:cs typeface="Times New Roman"/>
              </a:rPr>
              <a:t> across three refrigerator age scenarios. Results offer better emissions reductions per dollar spent compared to </a:t>
            </a:r>
            <a:r>
              <a:rPr lang="en-US" sz="2800" i="1" dirty="0">
                <a:solidFill>
                  <a:srgbClr val="000000"/>
                </a:solidFill>
                <a:latin typeface="Times New Roman"/>
                <a:cs typeface="Times New Roman"/>
              </a:rPr>
              <a:t>the SC-CO₂ ($194/MT).</a:t>
            </a:r>
            <a:endParaRPr lang="en-US" sz="6750" dirty="0">
              <a:ea typeface="Calibri"/>
              <a:cs typeface="Calibri"/>
            </a:endParaRPr>
          </a:p>
        </p:txBody>
      </p:sp>
      <p:pic>
        <p:nvPicPr>
          <p:cNvPr id="13" name="Picture 12" descr="A calculator with numbers and a price&#10;&#10;AI-generated content may be incorrect.">
            <a:extLst>
              <a:ext uri="{FF2B5EF4-FFF2-40B4-BE49-F238E27FC236}">
                <a16:creationId xmlns:a16="http://schemas.microsoft.com/office/drawing/2014/main" id="{8965D673-A305-45BC-CAD3-6A46DC74FBEC}"/>
              </a:ext>
            </a:extLst>
          </p:cNvPr>
          <p:cNvPicPr>
            <a:picLocks noChangeAspect="1"/>
          </p:cNvPicPr>
          <p:nvPr/>
        </p:nvPicPr>
        <p:blipFill>
          <a:blip r:embed="rId3"/>
          <a:srcRect l="3579" t="2803" r="891" b="6753"/>
          <a:stretch/>
        </p:blipFill>
        <p:spPr>
          <a:xfrm>
            <a:off x="23641775" y="8590512"/>
            <a:ext cx="10389066" cy="5155587"/>
          </a:xfrm>
          <a:prstGeom prst="rect">
            <a:avLst/>
          </a:prstGeom>
          <a:ln>
            <a:solidFill>
              <a:schemeClr val="accent2">
                <a:lumMod val="75000"/>
              </a:schemeClr>
            </a:solidFill>
          </a:ln>
        </p:spPr>
      </p:pic>
      <p:sp>
        <p:nvSpPr>
          <p:cNvPr id="46" name="TextBox 45">
            <a:extLst>
              <a:ext uri="{FF2B5EF4-FFF2-40B4-BE49-F238E27FC236}">
                <a16:creationId xmlns:a16="http://schemas.microsoft.com/office/drawing/2014/main" id="{960A056C-FB5E-0DDD-11AB-8A36D415CB3C}"/>
              </a:ext>
            </a:extLst>
          </p:cNvPr>
          <p:cNvSpPr txBox="1"/>
          <p:nvPr/>
        </p:nvSpPr>
        <p:spPr>
          <a:xfrm>
            <a:off x="11848359" y="5800061"/>
            <a:ext cx="11094627" cy="19787789"/>
          </a:xfrm>
          <a:prstGeom prst="rect">
            <a:avLst/>
          </a:prstGeom>
          <a:noFill/>
        </p:spPr>
        <p:txBody>
          <a:bodyPr wrap="square" lIns="91440" tIns="45720" rIns="91440" bIns="45720" anchor="t">
            <a:spAutoFit/>
          </a:bodyPr>
          <a:lstStyle/>
          <a:p>
            <a:pPr marL="434975" indent="-434975">
              <a:buFont typeface="Arial" panose="020B0604020202020204" pitchFamily="34" charset="0"/>
              <a:buChar char="•"/>
            </a:pPr>
            <a:endParaRPr lang="en-US" sz="1100" dirty="0">
              <a:latin typeface="Times New Roman"/>
              <a:cs typeface="Times New Roman"/>
            </a:endParaRPr>
          </a:p>
          <a:p>
            <a:pPr marL="434975" indent="-434975">
              <a:buFont typeface="Arial" panose="020B0604020202020204" pitchFamily="34" charset="0"/>
              <a:buChar char="•"/>
            </a:pPr>
            <a:r>
              <a:rPr lang="en-US" sz="2800" dirty="0">
                <a:latin typeface="Times New Roman"/>
                <a:cs typeface="Times New Roman"/>
              </a:rPr>
              <a:t>Mixed-methods approach tests cost-effectiveness and feasibility of a refrigerator replacement program. </a:t>
            </a:r>
            <a:endParaRPr lang="en-US" sz="6750">
              <a:latin typeface="Times New Roman"/>
              <a:cs typeface="Times New Roman"/>
            </a:endParaRPr>
          </a:p>
          <a:p>
            <a:pPr marL="434975" indent="-434975">
              <a:buFont typeface="Arial" panose="020B0604020202020204" pitchFamily="34" charset="0"/>
              <a:buChar char="•"/>
            </a:pPr>
            <a:r>
              <a:rPr lang="en-US" sz="2800" i="1" dirty="0">
                <a:latin typeface="Times New Roman"/>
                <a:cs typeface="Times New Roman"/>
              </a:rPr>
              <a:t>Qualitative Analysis:</a:t>
            </a:r>
            <a:r>
              <a:rPr lang="en-US" sz="2800" dirty="0">
                <a:latin typeface="Times New Roman"/>
                <a:cs typeface="Times New Roman"/>
              </a:rPr>
              <a:t> Examines barriers low-income households face in accessing rebate energy programs under the IRA and BIL.</a:t>
            </a:r>
          </a:p>
          <a:p>
            <a:pPr marL="434975" indent="-434975">
              <a:buFont typeface="Arial" panose="020B0604020202020204" pitchFamily="34" charset="0"/>
              <a:buChar char="•"/>
            </a:pPr>
            <a:r>
              <a:rPr lang="en-US" sz="2800" i="1" dirty="0">
                <a:latin typeface="Times New Roman"/>
                <a:cs typeface="Times New Roman"/>
              </a:rPr>
              <a:t>Quantitative Analysis: </a:t>
            </a:r>
            <a:r>
              <a:rPr lang="en-US" sz="2800" dirty="0">
                <a:latin typeface="Times New Roman"/>
                <a:cs typeface="Times New Roman"/>
              </a:rPr>
              <a:t>Compares energy use and emissions from older refrigerators to ENERGY STAR models, using carbon emissions calculations and a grid decarbonization assumption. </a:t>
            </a:r>
          </a:p>
          <a:p>
            <a:pPr marL="434975" indent="-434975">
              <a:buFont typeface="Arial" panose="020B0604020202020204" pitchFamily="34" charset="0"/>
              <a:buChar char="•"/>
            </a:pPr>
            <a:endParaRPr lang="en-US" sz="1600" dirty="0">
              <a:latin typeface="Times New Roman" panose="02020603050405020304" pitchFamily="18" charset="0"/>
              <a:cs typeface="Times New Roman" panose="02020603050405020304" pitchFamily="18" charset="0"/>
            </a:endParaRPr>
          </a:p>
          <a:p>
            <a:pPr marL="434975" indent="-434975">
              <a:buFont typeface="Arial" panose="020B0604020202020204" pitchFamily="34" charset="0"/>
              <a:buChar char="•"/>
            </a:pPr>
            <a:endParaRPr lang="en-US" sz="2540">
              <a:latin typeface="Times New Roman" panose="02020603050405020304" pitchFamily="18" charset="0"/>
              <a:cs typeface="Times New Roman" panose="02020603050405020304" pitchFamily="18" charset="0"/>
            </a:endParaRPr>
          </a:p>
          <a:p>
            <a:pPr marL="434975" indent="-434975">
              <a:buFont typeface="Arial" panose="020B0604020202020204" pitchFamily="34" charset="0"/>
              <a:buChar char="•"/>
            </a:pPr>
            <a:endParaRPr lang="en-US" sz="2540">
              <a:latin typeface="Times New Roman" panose="02020603050405020304" pitchFamily="18" charset="0"/>
              <a:cs typeface="Times New Roman" panose="02020603050405020304" pitchFamily="18" charset="0"/>
            </a:endParaRPr>
          </a:p>
          <a:p>
            <a:pPr marL="434975" indent="-434975">
              <a:buFont typeface="Arial" panose="020B0604020202020204" pitchFamily="34" charset="0"/>
              <a:buChar char="•"/>
            </a:pPr>
            <a:endParaRPr lang="en-US" sz="2540">
              <a:latin typeface="Times New Roman" panose="02020603050405020304" pitchFamily="18" charset="0"/>
              <a:cs typeface="Times New Roman" panose="02020603050405020304" pitchFamily="18" charset="0"/>
            </a:endParaRPr>
          </a:p>
          <a:p>
            <a:pPr marL="434975" indent="-434975">
              <a:buFont typeface="Arial" panose="020B0604020202020204" pitchFamily="34" charset="0"/>
              <a:buChar char="•"/>
            </a:pPr>
            <a:endParaRPr lang="en-US" sz="2540">
              <a:latin typeface="Times New Roman" panose="02020603050405020304" pitchFamily="18" charset="0"/>
              <a:cs typeface="Times New Roman" panose="02020603050405020304" pitchFamily="18" charset="0"/>
            </a:endParaRPr>
          </a:p>
          <a:p>
            <a:pPr marL="434975" indent="-434975">
              <a:buFont typeface="Arial" panose="020B0604020202020204" pitchFamily="34" charset="0"/>
              <a:buChar char="•"/>
            </a:pPr>
            <a:endParaRPr lang="en-US" sz="2540">
              <a:latin typeface="Times New Roman" panose="02020603050405020304" pitchFamily="18" charset="0"/>
              <a:cs typeface="Times New Roman" panose="02020603050405020304" pitchFamily="18" charset="0"/>
            </a:endParaRPr>
          </a:p>
          <a:p>
            <a:pPr marL="434975" indent="-434975">
              <a:buFont typeface="Arial" panose="020B0604020202020204" pitchFamily="34" charset="0"/>
              <a:buChar char="•"/>
            </a:pPr>
            <a:endParaRPr lang="en-US" sz="2540">
              <a:latin typeface="Times New Roman" panose="02020603050405020304" pitchFamily="18" charset="0"/>
              <a:cs typeface="Times New Roman" panose="02020603050405020304" pitchFamily="18" charset="0"/>
            </a:endParaRPr>
          </a:p>
          <a:p>
            <a:pPr marL="434975" indent="-434975">
              <a:buFont typeface="Arial" panose="020B0604020202020204" pitchFamily="34" charset="0"/>
              <a:buChar char="•"/>
            </a:pPr>
            <a:endParaRPr lang="en-US" sz="2540">
              <a:latin typeface="Times New Roman" panose="02020603050405020304" pitchFamily="18" charset="0"/>
              <a:cs typeface="Times New Roman" panose="02020603050405020304" pitchFamily="18" charset="0"/>
            </a:endParaRPr>
          </a:p>
          <a:p>
            <a:pPr marL="434975" indent="-434975">
              <a:buFont typeface="Arial" panose="020B0604020202020204" pitchFamily="34" charset="0"/>
              <a:buChar char="•"/>
            </a:pPr>
            <a:endParaRPr lang="en-US" sz="2540">
              <a:latin typeface="Times New Roman" panose="02020603050405020304" pitchFamily="18" charset="0"/>
              <a:cs typeface="Times New Roman" panose="02020603050405020304" pitchFamily="18" charset="0"/>
            </a:endParaRPr>
          </a:p>
          <a:p>
            <a:pPr marL="434975" indent="-434975">
              <a:buFont typeface="Arial" panose="020B0604020202020204" pitchFamily="34" charset="0"/>
              <a:buChar char="•"/>
            </a:pPr>
            <a:endParaRPr lang="en-US" sz="2540">
              <a:latin typeface="Times New Roman" panose="02020603050405020304" pitchFamily="18" charset="0"/>
              <a:cs typeface="Times New Roman" panose="02020603050405020304" pitchFamily="18" charset="0"/>
            </a:endParaRPr>
          </a:p>
          <a:p>
            <a:pPr marL="434975" indent="-434975">
              <a:buFont typeface="Arial" panose="020B0604020202020204" pitchFamily="34" charset="0"/>
              <a:buChar char="•"/>
            </a:pPr>
            <a:endParaRPr lang="en-US" sz="2540">
              <a:latin typeface="Times New Roman" panose="02020603050405020304" pitchFamily="18" charset="0"/>
              <a:cs typeface="Times New Roman" panose="02020603050405020304" pitchFamily="18" charset="0"/>
            </a:endParaRPr>
          </a:p>
          <a:p>
            <a:endParaRPr lang="en-US" sz="2540">
              <a:latin typeface="Times New Roman" panose="02020603050405020304" pitchFamily="18" charset="0"/>
              <a:cs typeface="Times New Roman" panose="02020603050405020304" pitchFamily="18" charset="0"/>
            </a:endParaRPr>
          </a:p>
          <a:p>
            <a:pPr marL="434975" indent="-434975">
              <a:buFont typeface="Arial" panose="020B0604020202020204" pitchFamily="34" charset="0"/>
              <a:buChar char="•"/>
            </a:pPr>
            <a:endParaRPr lang="en-US" sz="2540">
              <a:latin typeface="Times New Roman" panose="02020603050405020304" pitchFamily="18" charset="0"/>
              <a:cs typeface="Times New Roman" panose="02020603050405020304" pitchFamily="18" charset="0"/>
            </a:endParaRPr>
          </a:p>
          <a:p>
            <a:pPr marL="434975" indent="-434975">
              <a:buFont typeface="Arial" panose="020B0604020202020204" pitchFamily="34" charset="0"/>
              <a:buChar char="•"/>
            </a:pPr>
            <a:endParaRPr lang="en-US" sz="2540">
              <a:latin typeface="Times New Roman" panose="02020603050405020304" pitchFamily="18" charset="0"/>
              <a:cs typeface="Times New Roman" panose="02020603050405020304" pitchFamily="18" charset="0"/>
            </a:endParaRPr>
          </a:p>
          <a:p>
            <a:pPr marL="434975" indent="-434975">
              <a:buFont typeface="Arial" panose="020B0604020202020204" pitchFamily="34" charset="0"/>
              <a:buChar char="•"/>
            </a:pPr>
            <a:endParaRPr lang="en-US" sz="2540">
              <a:latin typeface="Times New Roman" panose="02020603050405020304" pitchFamily="18" charset="0"/>
              <a:cs typeface="Times New Roman" panose="02020603050405020304" pitchFamily="18" charset="0"/>
            </a:endParaRPr>
          </a:p>
          <a:p>
            <a:pPr marL="434975" indent="-434975">
              <a:buFont typeface="Arial" panose="020B0604020202020204" pitchFamily="34" charset="0"/>
              <a:buChar char="•"/>
            </a:pPr>
            <a:endParaRPr lang="en-US" sz="2540">
              <a:latin typeface="Times New Roman" panose="02020603050405020304" pitchFamily="18" charset="0"/>
              <a:cs typeface="Times New Roman" panose="02020603050405020304" pitchFamily="18" charset="0"/>
            </a:endParaRPr>
          </a:p>
          <a:p>
            <a:pPr marL="434975" indent="-434975">
              <a:buFont typeface="Arial" panose="020B0604020202020204" pitchFamily="34" charset="0"/>
              <a:buChar char="•"/>
            </a:pPr>
            <a:endParaRPr lang="en-US" sz="2540">
              <a:latin typeface="Times New Roman" panose="02020603050405020304" pitchFamily="18" charset="0"/>
              <a:cs typeface="Times New Roman" panose="02020603050405020304" pitchFamily="18" charset="0"/>
            </a:endParaRPr>
          </a:p>
          <a:p>
            <a:endParaRPr lang="en-US" sz="2800" i="1" dirty="0">
              <a:latin typeface="Times New Roman" panose="02020603050405020304" pitchFamily="18" charset="0"/>
              <a:cs typeface="Times New Roman" panose="02020603050405020304" pitchFamily="18" charset="0"/>
            </a:endParaRPr>
          </a:p>
          <a:p>
            <a:endParaRPr lang="en-US" sz="1800" i="1" dirty="0">
              <a:latin typeface="Times New Roman"/>
              <a:cs typeface="Times New Roman"/>
            </a:endParaRPr>
          </a:p>
          <a:p>
            <a:r>
              <a:rPr lang="en-US" sz="2800" i="1" dirty="0">
                <a:latin typeface="Times New Roman"/>
                <a:cs typeface="Times New Roman"/>
              </a:rPr>
              <a:t>Figure 1 - The 2021 Frigidaire model consumes 85% less energy than a pre-1980 model, 81% less than a 1980-1989 model, and 75% less than a 1990-1992 model, while cooling a similar storage capacity. </a:t>
            </a:r>
            <a:endParaRPr lang="en-US"/>
          </a:p>
          <a:p>
            <a:endParaRPr lang="en-US" sz="3200" i="1" dirty="0">
              <a:latin typeface="Times New Roman" panose="02020603050405020304" pitchFamily="18" charset="0"/>
              <a:cs typeface="Times New Roman" panose="02020603050405020304" pitchFamily="18" charset="0"/>
            </a:endParaRPr>
          </a:p>
          <a:p>
            <a:endParaRPr lang="en-US" sz="2400" i="1">
              <a:latin typeface="Times New Roman" panose="02020603050405020304" pitchFamily="18" charset="0"/>
              <a:cs typeface="Times New Roman" panose="02020603050405020304" pitchFamily="18" charset="0"/>
            </a:endParaRPr>
          </a:p>
          <a:p>
            <a:endParaRPr lang="en-US" sz="2400" i="1">
              <a:latin typeface="Times New Roman" panose="02020603050405020304" pitchFamily="18" charset="0"/>
              <a:cs typeface="Times New Roman" panose="02020603050405020304" pitchFamily="18" charset="0"/>
            </a:endParaRPr>
          </a:p>
          <a:p>
            <a:endParaRPr lang="en-US" sz="3200" i="1" dirty="0">
              <a:latin typeface="Times New Roman" panose="02020603050405020304" pitchFamily="18" charset="0"/>
              <a:cs typeface="Times New Roman" panose="02020603050405020304" pitchFamily="18" charset="0"/>
            </a:endParaRPr>
          </a:p>
          <a:p>
            <a:endParaRPr lang="en-US" sz="2032" i="1">
              <a:latin typeface="Times New Roman" panose="02020603050405020304" pitchFamily="18" charset="0"/>
              <a:cs typeface="Times New Roman" panose="02020603050405020304" pitchFamily="18" charset="0"/>
            </a:endParaRPr>
          </a:p>
          <a:p>
            <a:endParaRPr lang="en-US" sz="2032" i="1">
              <a:latin typeface="Times New Roman" panose="02020603050405020304" pitchFamily="18" charset="0"/>
              <a:cs typeface="Times New Roman" panose="02020603050405020304" pitchFamily="18" charset="0"/>
            </a:endParaRPr>
          </a:p>
          <a:p>
            <a:endParaRPr lang="en-US" sz="2032" i="1">
              <a:latin typeface="Times New Roman" panose="02020603050405020304" pitchFamily="18" charset="0"/>
              <a:cs typeface="Times New Roman" panose="02020603050405020304" pitchFamily="18" charset="0"/>
            </a:endParaRPr>
          </a:p>
          <a:p>
            <a:endParaRPr lang="en-US" sz="2032" i="1">
              <a:latin typeface="Times New Roman" panose="02020603050405020304" pitchFamily="18" charset="0"/>
              <a:cs typeface="Times New Roman" panose="02020603050405020304" pitchFamily="18" charset="0"/>
            </a:endParaRPr>
          </a:p>
          <a:p>
            <a:endParaRPr lang="en-US" sz="2032" i="1">
              <a:latin typeface="Times New Roman" panose="02020603050405020304" pitchFamily="18" charset="0"/>
              <a:cs typeface="Times New Roman" panose="02020603050405020304" pitchFamily="18" charset="0"/>
            </a:endParaRPr>
          </a:p>
          <a:p>
            <a:endParaRPr lang="en-US" sz="2032" i="1">
              <a:latin typeface="Times New Roman" panose="02020603050405020304" pitchFamily="18" charset="0"/>
              <a:cs typeface="Times New Roman" panose="02020603050405020304" pitchFamily="18" charset="0"/>
            </a:endParaRPr>
          </a:p>
          <a:p>
            <a:endParaRPr lang="en-US" sz="2032" i="1">
              <a:latin typeface="Times New Roman" panose="02020603050405020304" pitchFamily="18" charset="0"/>
              <a:cs typeface="Times New Roman" panose="02020603050405020304" pitchFamily="18" charset="0"/>
            </a:endParaRPr>
          </a:p>
          <a:p>
            <a:endParaRPr lang="en-US" sz="2032" i="1">
              <a:latin typeface="Times New Roman" panose="02020603050405020304" pitchFamily="18" charset="0"/>
              <a:cs typeface="Times New Roman" panose="02020603050405020304" pitchFamily="18" charset="0"/>
            </a:endParaRPr>
          </a:p>
          <a:p>
            <a:endParaRPr lang="en-US" sz="2032" i="1">
              <a:latin typeface="Times New Roman" panose="02020603050405020304" pitchFamily="18" charset="0"/>
              <a:cs typeface="Times New Roman" panose="02020603050405020304" pitchFamily="18" charset="0"/>
            </a:endParaRPr>
          </a:p>
          <a:p>
            <a:endParaRPr lang="en-US" sz="2032" i="1">
              <a:latin typeface="Times New Roman" panose="02020603050405020304" pitchFamily="18" charset="0"/>
              <a:cs typeface="Times New Roman" panose="02020603050405020304" pitchFamily="18" charset="0"/>
            </a:endParaRPr>
          </a:p>
          <a:p>
            <a:endParaRPr lang="en-US" sz="2032" i="1">
              <a:latin typeface="Times New Roman" panose="02020603050405020304" pitchFamily="18" charset="0"/>
              <a:cs typeface="Times New Roman" panose="02020603050405020304" pitchFamily="18" charset="0"/>
            </a:endParaRPr>
          </a:p>
          <a:p>
            <a:endParaRPr lang="en-US" sz="2032" i="1">
              <a:latin typeface="Times New Roman" panose="02020603050405020304" pitchFamily="18" charset="0"/>
              <a:cs typeface="Times New Roman" panose="02020603050405020304" pitchFamily="18" charset="0"/>
            </a:endParaRPr>
          </a:p>
          <a:p>
            <a:endParaRPr lang="en-US" sz="2032" i="1">
              <a:latin typeface="Times New Roman" panose="02020603050405020304" pitchFamily="18" charset="0"/>
              <a:cs typeface="Times New Roman" panose="02020603050405020304" pitchFamily="18" charset="0"/>
            </a:endParaRPr>
          </a:p>
          <a:p>
            <a:endParaRPr lang="en-US" sz="2032" i="1">
              <a:latin typeface="Times New Roman" panose="02020603050405020304" pitchFamily="18" charset="0"/>
              <a:cs typeface="Times New Roman" panose="02020603050405020304" pitchFamily="18" charset="0"/>
            </a:endParaRPr>
          </a:p>
          <a:p>
            <a:endParaRPr lang="en-US" sz="2032" i="1">
              <a:latin typeface="Times New Roman" panose="02020603050405020304" pitchFamily="18" charset="0"/>
              <a:cs typeface="Times New Roman" panose="02020603050405020304" pitchFamily="18" charset="0"/>
            </a:endParaRPr>
          </a:p>
          <a:p>
            <a:endParaRPr lang="en-US" sz="2032" i="1">
              <a:latin typeface="Times New Roman" panose="02020603050405020304" pitchFamily="18" charset="0"/>
              <a:cs typeface="Times New Roman" panose="02020603050405020304" pitchFamily="18" charset="0"/>
            </a:endParaRPr>
          </a:p>
          <a:p>
            <a:endParaRPr lang="en-US" sz="700" i="1" dirty="0">
              <a:latin typeface="Times New Roman" panose="02020603050405020304" pitchFamily="18" charset="0"/>
              <a:cs typeface="Times New Roman" panose="02020603050405020304" pitchFamily="18" charset="0"/>
            </a:endParaRPr>
          </a:p>
          <a:p>
            <a:r>
              <a:rPr lang="en-US" sz="2800" i="1" dirty="0">
                <a:latin typeface="Times New Roman"/>
                <a:cs typeface="Times New Roman"/>
              </a:rPr>
              <a:t>Figure 2 – Replacement avoids 551, 414, and 293 </a:t>
            </a:r>
            <a:r>
              <a:rPr lang="en-US" sz="2800" i="1" dirty="0" err="1">
                <a:latin typeface="Times New Roman"/>
                <a:cs typeface="Times New Roman"/>
              </a:rPr>
              <a:t>kgCO₂e</a:t>
            </a:r>
            <a:r>
              <a:rPr lang="en-US" sz="2800" i="1" dirty="0">
                <a:latin typeface="Times New Roman"/>
                <a:cs typeface="Times New Roman"/>
              </a:rPr>
              <a:t> annually across Scenarios 1–3, even as grid carbon intensity averages 0.273 </a:t>
            </a:r>
            <a:r>
              <a:rPr lang="en-US" sz="2800" i="1" dirty="0" err="1">
                <a:latin typeface="Times New Roman"/>
                <a:cs typeface="Times New Roman"/>
              </a:rPr>
              <a:t>kgCO₂e</a:t>
            </a:r>
            <a:r>
              <a:rPr lang="en-US" sz="2800" i="1" dirty="0">
                <a:latin typeface="Times New Roman"/>
                <a:cs typeface="Times New Roman"/>
              </a:rPr>
              <a:t>/kWh.</a:t>
            </a:r>
            <a:endParaRPr lang="en-US" sz="2800" i="1">
              <a:latin typeface="Times New Roman" panose="02020603050405020304" pitchFamily="18" charset="0"/>
              <a:cs typeface="Times New Roman" panose="02020603050405020304" pitchFamily="18" charset="0"/>
            </a:endParaRPr>
          </a:p>
          <a:p>
            <a:endParaRPr lang="en-US" sz="2032" i="1">
              <a:latin typeface="Times New Roman" panose="02020603050405020304" pitchFamily="18" charset="0"/>
              <a:cs typeface="Times New Roman" panose="02020603050405020304" pitchFamily="18" charset="0"/>
            </a:endParaRPr>
          </a:p>
        </p:txBody>
      </p:sp>
      <p:sp>
        <p:nvSpPr>
          <p:cNvPr id="19" name="Rectangle 18"/>
          <p:cNvSpPr/>
          <p:nvPr/>
        </p:nvSpPr>
        <p:spPr>
          <a:xfrm>
            <a:off x="387238" y="5790416"/>
            <a:ext cx="10936136" cy="10406463"/>
          </a:xfrm>
          <a:prstGeom prst="rect">
            <a:avLst/>
          </a:prstGeom>
          <a:noFill/>
          <a:ln>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67">
              <a:latin typeface="Times New Roman" panose="02020603050405020304" pitchFamily="18" charset="0"/>
              <a:cs typeface="Times New Roman" panose="02020603050405020304" pitchFamily="18" charset="0"/>
            </a:endParaRPr>
          </a:p>
        </p:txBody>
      </p:sp>
      <p:pic>
        <p:nvPicPr>
          <p:cNvPr id="5" name="Picture 4" descr="Blue_Rectangle.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2031" y="278308"/>
            <a:ext cx="33949030" cy="4250378"/>
          </a:xfrm>
          <a:prstGeom prst="rect">
            <a:avLst/>
          </a:prstGeom>
          <a:solidFill>
            <a:schemeClr val="tx2">
              <a:lumMod val="75000"/>
            </a:schemeClr>
          </a:solidFill>
        </p:spPr>
      </p:pic>
      <p:grpSp>
        <p:nvGrpSpPr>
          <p:cNvPr id="4" name="Group 3"/>
          <p:cNvGrpSpPr/>
          <p:nvPr/>
        </p:nvGrpSpPr>
        <p:grpSpPr>
          <a:xfrm>
            <a:off x="334832" y="4718490"/>
            <a:ext cx="10837320" cy="924561"/>
            <a:chOff x="507959" y="6248695"/>
            <a:chExt cx="13933698" cy="1215472"/>
          </a:xfrm>
        </p:grpSpPr>
        <p:pic>
          <p:nvPicPr>
            <p:cNvPr id="6" name="Picture 5" descr="Blue_Rectangle.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7959" y="6248695"/>
              <a:ext cx="13933698" cy="1215472"/>
            </a:xfrm>
            <a:prstGeom prst="rect">
              <a:avLst/>
            </a:prstGeom>
            <a:solidFill>
              <a:schemeClr val="tx2">
                <a:lumMod val="75000"/>
              </a:schemeClr>
            </a:solidFill>
          </p:spPr>
        </p:pic>
        <p:sp>
          <p:nvSpPr>
            <p:cNvPr id="27" name="TextBox 26"/>
            <p:cNvSpPr txBox="1"/>
            <p:nvPr/>
          </p:nvSpPr>
          <p:spPr>
            <a:xfrm>
              <a:off x="4212843" y="6354635"/>
              <a:ext cx="6306236" cy="930621"/>
            </a:xfrm>
            <a:prstGeom prst="rect">
              <a:avLst/>
            </a:prstGeom>
            <a:noFill/>
          </p:spPr>
          <p:txBody>
            <a:bodyPr wrap="square" rtlCol="0">
              <a:spAutoFit/>
            </a:bodyPr>
            <a:lstStyle/>
            <a:p>
              <a:pPr algn="ctr"/>
              <a:r>
                <a:rPr lang="en-US" sz="4000" b="1" dirty="0">
                  <a:solidFill>
                    <a:srgbClr val="FFFFFF"/>
                  </a:solidFill>
                  <a:latin typeface="Times New Roman" panose="02020603050405020304" pitchFamily="18" charset="0"/>
                  <a:cs typeface="Times New Roman" panose="02020603050405020304" pitchFamily="18" charset="0"/>
                </a:rPr>
                <a:t>Abstract</a:t>
              </a:r>
            </a:p>
          </p:txBody>
        </p:sp>
      </p:grpSp>
      <p:grpSp>
        <p:nvGrpSpPr>
          <p:cNvPr id="10" name="Group 9"/>
          <p:cNvGrpSpPr/>
          <p:nvPr/>
        </p:nvGrpSpPr>
        <p:grpSpPr>
          <a:xfrm>
            <a:off x="23485667" y="4775134"/>
            <a:ext cx="10805402" cy="924561"/>
            <a:chOff x="29830939" y="6248695"/>
            <a:chExt cx="13615797" cy="1186398"/>
          </a:xfrm>
        </p:grpSpPr>
        <p:pic>
          <p:nvPicPr>
            <p:cNvPr id="15" name="Picture 14" descr="Blue_Rectangle.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830939" y="6248695"/>
              <a:ext cx="13615797" cy="1186398"/>
            </a:xfrm>
            <a:prstGeom prst="rect">
              <a:avLst/>
            </a:prstGeom>
            <a:solidFill>
              <a:schemeClr val="tx2">
                <a:lumMod val="75000"/>
              </a:schemeClr>
            </a:solidFill>
          </p:spPr>
        </p:pic>
        <p:sp>
          <p:nvSpPr>
            <p:cNvPr id="30" name="TextBox 29"/>
            <p:cNvSpPr txBox="1"/>
            <p:nvPr/>
          </p:nvSpPr>
          <p:spPr>
            <a:xfrm>
              <a:off x="33531237" y="6408792"/>
              <a:ext cx="6306235" cy="908360"/>
            </a:xfrm>
            <a:prstGeom prst="rect">
              <a:avLst/>
            </a:prstGeom>
            <a:noFill/>
          </p:spPr>
          <p:txBody>
            <a:bodyPr wrap="square" rtlCol="0" anchor="ctr">
              <a:spAutoFit/>
            </a:bodyPr>
            <a:lstStyle/>
            <a:p>
              <a:pPr algn="ctr"/>
              <a:r>
                <a:rPr lang="en-US" sz="4000" b="1" dirty="0">
                  <a:solidFill>
                    <a:srgbClr val="FFFFFF"/>
                  </a:solidFill>
                  <a:latin typeface="Times New Roman" panose="02020603050405020304" pitchFamily="18" charset="0"/>
                  <a:cs typeface="Times New Roman" panose="02020603050405020304" pitchFamily="18" charset="0"/>
                </a:rPr>
                <a:t>Results </a:t>
              </a:r>
            </a:p>
          </p:txBody>
        </p:sp>
      </p:grpSp>
      <p:grpSp>
        <p:nvGrpSpPr>
          <p:cNvPr id="3" name="Group 2"/>
          <p:cNvGrpSpPr/>
          <p:nvPr/>
        </p:nvGrpSpPr>
        <p:grpSpPr>
          <a:xfrm>
            <a:off x="387238" y="16372891"/>
            <a:ext cx="10936135" cy="924561"/>
            <a:chOff x="505206" y="20343814"/>
            <a:chExt cx="13896917" cy="1210522"/>
          </a:xfrm>
        </p:grpSpPr>
        <p:pic>
          <p:nvPicPr>
            <p:cNvPr id="16" name="Picture 15" descr="Blue_Rectangle.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5206" y="20343814"/>
              <a:ext cx="13896917" cy="1210522"/>
            </a:xfrm>
            <a:prstGeom prst="rect">
              <a:avLst/>
            </a:prstGeom>
            <a:solidFill>
              <a:schemeClr val="tx2">
                <a:lumMod val="75000"/>
              </a:schemeClr>
            </a:solidFill>
          </p:spPr>
        </p:pic>
        <p:sp>
          <p:nvSpPr>
            <p:cNvPr id="31" name="TextBox 30"/>
            <p:cNvSpPr txBox="1"/>
            <p:nvPr/>
          </p:nvSpPr>
          <p:spPr>
            <a:xfrm>
              <a:off x="4203456" y="20428489"/>
              <a:ext cx="6306236" cy="926831"/>
            </a:xfrm>
            <a:prstGeom prst="rect">
              <a:avLst/>
            </a:prstGeom>
            <a:noFill/>
          </p:spPr>
          <p:txBody>
            <a:bodyPr wrap="square" rtlCol="0" anchor="ctr">
              <a:spAutoFit/>
            </a:bodyPr>
            <a:lstStyle/>
            <a:p>
              <a:pPr algn="ctr"/>
              <a:r>
                <a:rPr lang="en-US" sz="4000" b="1" dirty="0">
                  <a:solidFill>
                    <a:srgbClr val="FFFFFF"/>
                  </a:solidFill>
                  <a:latin typeface="Times New Roman" panose="02020603050405020304" pitchFamily="18" charset="0"/>
                  <a:cs typeface="Times New Roman" panose="02020603050405020304" pitchFamily="18" charset="0"/>
                </a:rPr>
                <a:t>Background</a:t>
              </a:r>
            </a:p>
          </p:txBody>
        </p:sp>
      </p:grpSp>
      <p:grpSp>
        <p:nvGrpSpPr>
          <p:cNvPr id="9" name="Group 8"/>
          <p:cNvGrpSpPr/>
          <p:nvPr/>
        </p:nvGrpSpPr>
        <p:grpSpPr>
          <a:xfrm>
            <a:off x="23485667" y="15403125"/>
            <a:ext cx="10805402" cy="924561"/>
            <a:chOff x="29830939" y="19460685"/>
            <a:chExt cx="13615797" cy="1186396"/>
          </a:xfrm>
        </p:grpSpPr>
        <p:pic>
          <p:nvPicPr>
            <p:cNvPr id="18" name="Picture 17" descr="Blue_Rectangle.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830939" y="19460685"/>
              <a:ext cx="13615797" cy="1186396"/>
            </a:xfrm>
            <a:prstGeom prst="rect">
              <a:avLst/>
            </a:prstGeom>
            <a:solidFill>
              <a:schemeClr val="tx2">
                <a:lumMod val="75000"/>
              </a:schemeClr>
            </a:solidFill>
          </p:spPr>
        </p:pic>
        <p:sp>
          <p:nvSpPr>
            <p:cNvPr id="32" name="TextBox 31"/>
            <p:cNvSpPr txBox="1"/>
            <p:nvPr/>
          </p:nvSpPr>
          <p:spPr>
            <a:xfrm>
              <a:off x="33208382" y="19579176"/>
              <a:ext cx="7032264" cy="908359"/>
            </a:xfrm>
            <a:prstGeom prst="rect">
              <a:avLst/>
            </a:prstGeom>
            <a:noFill/>
          </p:spPr>
          <p:txBody>
            <a:bodyPr wrap="square" rtlCol="0" anchor="ctr">
              <a:spAutoFit/>
            </a:bodyPr>
            <a:lstStyle/>
            <a:p>
              <a:pPr algn="ctr"/>
              <a:r>
                <a:rPr lang="en-US" sz="4000" b="1" dirty="0">
                  <a:solidFill>
                    <a:srgbClr val="FFFFFF"/>
                  </a:solidFill>
                  <a:latin typeface="Times New Roman" panose="02020603050405020304" pitchFamily="18" charset="0"/>
                  <a:cs typeface="Times New Roman" panose="02020603050405020304" pitchFamily="18" charset="0"/>
                </a:rPr>
                <a:t>Discussion/Conclusion</a:t>
              </a:r>
            </a:p>
          </p:txBody>
        </p:sp>
      </p:grpSp>
      <p:grpSp>
        <p:nvGrpSpPr>
          <p:cNvPr id="8" name="Group 7"/>
          <p:cNvGrpSpPr/>
          <p:nvPr/>
        </p:nvGrpSpPr>
        <p:grpSpPr>
          <a:xfrm>
            <a:off x="11766692" y="4748513"/>
            <a:ext cx="11288117" cy="924561"/>
            <a:chOff x="14863052" y="15867625"/>
            <a:chExt cx="14224063" cy="1186398"/>
          </a:xfrm>
        </p:grpSpPr>
        <p:pic>
          <p:nvPicPr>
            <p:cNvPr id="49" name="Picture 48" descr="Blue_Rectangle.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863052" y="15867625"/>
              <a:ext cx="14224063" cy="1186398"/>
            </a:xfrm>
            <a:prstGeom prst="rect">
              <a:avLst/>
            </a:prstGeom>
            <a:solidFill>
              <a:schemeClr val="tx2">
                <a:lumMod val="75000"/>
              </a:schemeClr>
            </a:solidFill>
          </p:spPr>
        </p:pic>
        <p:sp>
          <p:nvSpPr>
            <p:cNvPr id="40" name="TextBox 39"/>
            <p:cNvSpPr txBox="1"/>
            <p:nvPr/>
          </p:nvSpPr>
          <p:spPr>
            <a:xfrm>
              <a:off x="18834510" y="16016906"/>
              <a:ext cx="6306235" cy="908360"/>
            </a:xfrm>
            <a:prstGeom prst="rect">
              <a:avLst/>
            </a:prstGeom>
            <a:noFill/>
          </p:spPr>
          <p:txBody>
            <a:bodyPr wrap="square" rtlCol="0" anchor="ctr">
              <a:spAutoFit/>
            </a:bodyPr>
            <a:lstStyle/>
            <a:p>
              <a:pPr algn="ctr"/>
              <a:r>
                <a:rPr lang="en-US" sz="4000" b="1" dirty="0">
                  <a:solidFill>
                    <a:srgbClr val="FFFFFF"/>
                  </a:solidFill>
                  <a:latin typeface="Times New Roman" panose="02020603050405020304" pitchFamily="18" charset="0"/>
                  <a:cs typeface="Times New Roman" panose="02020603050405020304" pitchFamily="18" charset="0"/>
                </a:rPr>
                <a:t>Methods </a:t>
              </a:r>
            </a:p>
          </p:txBody>
        </p:sp>
      </p:grpSp>
      <p:sp>
        <p:nvSpPr>
          <p:cNvPr id="52" name="Rectangle 51"/>
          <p:cNvSpPr/>
          <p:nvPr/>
        </p:nvSpPr>
        <p:spPr>
          <a:xfrm>
            <a:off x="23471848" y="5798826"/>
            <a:ext cx="10766206" cy="9376676"/>
          </a:xfrm>
          <a:prstGeom prst="rect">
            <a:avLst/>
          </a:prstGeom>
          <a:noFill/>
          <a:ln>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67">
              <a:latin typeface="Times New Roman" panose="02020603050405020304" pitchFamily="18" charset="0"/>
              <a:cs typeface="Times New Roman" panose="02020603050405020304" pitchFamily="18" charset="0"/>
            </a:endParaRPr>
          </a:p>
        </p:txBody>
      </p:sp>
      <p:sp>
        <p:nvSpPr>
          <p:cNvPr id="53" name="Rectangle 52"/>
          <p:cNvSpPr/>
          <p:nvPr/>
        </p:nvSpPr>
        <p:spPr>
          <a:xfrm>
            <a:off x="403199" y="17417652"/>
            <a:ext cx="10920175" cy="7813455"/>
          </a:xfrm>
          <a:prstGeom prst="rect">
            <a:avLst/>
          </a:prstGeom>
          <a:noFill/>
          <a:ln>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67" b="1">
              <a:latin typeface="Times New Roman" panose="02020603050405020304" pitchFamily="18" charset="0"/>
              <a:cs typeface="Times New Roman" panose="02020603050405020304" pitchFamily="18" charset="0"/>
            </a:endParaRPr>
          </a:p>
        </p:txBody>
      </p:sp>
      <p:sp>
        <p:nvSpPr>
          <p:cNvPr id="55" name="Rectangle 54"/>
          <p:cNvSpPr/>
          <p:nvPr/>
        </p:nvSpPr>
        <p:spPr>
          <a:xfrm>
            <a:off x="23507968" y="16437563"/>
            <a:ext cx="10760798" cy="3275861"/>
          </a:xfrm>
          <a:prstGeom prst="rect">
            <a:avLst/>
          </a:prstGeom>
          <a:noFill/>
          <a:ln>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67">
              <a:latin typeface="Times New Roman" panose="02020603050405020304" pitchFamily="18" charset="0"/>
              <a:cs typeface="Times New Roman" panose="02020603050405020304" pitchFamily="18" charset="0"/>
            </a:endParaRPr>
          </a:p>
        </p:txBody>
      </p:sp>
      <p:sp>
        <p:nvSpPr>
          <p:cNvPr id="57" name="TextBox 56"/>
          <p:cNvSpPr txBox="1"/>
          <p:nvPr/>
        </p:nvSpPr>
        <p:spPr>
          <a:xfrm>
            <a:off x="472644" y="5819062"/>
            <a:ext cx="10850729" cy="10433625"/>
          </a:xfrm>
          <a:prstGeom prst="rect">
            <a:avLst/>
          </a:prstGeom>
          <a:noFill/>
        </p:spPr>
        <p:txBody>
          <a:bodyPr wrap="square" lIns="91440" tIns="45720" rIns="91440" bIns="45720" rtlCol="0" anchor="t">
            <a:spAutoFit/>
          </a:bodyPr>
          <a:lstStyle/>
          <a:p>
            <a:r>
              <a:rPr lang="en-US" sz="2800" dirty="0">
                <a:latin typeface="Times New Roman" panose="02020603050405020304" pitchFamily="18" charset="0"/>
                <a:cs typeface="Times New Roman" panose="02020603050405020304" pitchFamily="18" charset="0"/>
              </a:rPr>
              <a:t>The energy transition is driving the implementation of cleaner energy sources and more efficient technology for millions of Americans. This shift is facilitated by federal incentives aimed at enhancing energy efficiency across the U.S. However, low-income communities face barriers to accessing these benefits. This study employs a mixed-methods approach to examine whether a program to replace outdated, inefficient refrigerators in low-income households could serve as a cost-effective strategy to reduce Greenhouse Gas (GHG) emissions, improve energy security for low-income customers, and address administrative barriers in accessing federal incentives. The qualitative analysis explores administrative challenges, including application complexities, technological barriers, and eligibility discrepancies that hinder low-income households from accessing the full benefits of energy efficiency incentives. The quantitative analysis utilizes emissions calculations and grid decarbonization assumptions to conduct a cost-benefit analysis evaluating the feasibility of replacing outdated refrigerators. The results demonstrate that upgrading to energy-efficient models reduces electricity use and carbon emissions. Given that program costs in three scenarios are below the social cost of carbon (SC-CO₂) estimated at $194/</a:t>
            </a:r>
            <a:r>
              <a:rPr lang="en-US" sz="2800" dirty="0" err="1">
                <a:latin typeface="Times New Roman" panose="02020603050405020304" pitchFamily="18" charset="0"/>
                <a:cs typeface="Times New Roman" panose="02020603050405020304" pitchFamily="18" charset="0"/>
              </a:rPr>
              <a:t>MTCO₂e</a:t>
            </a:r>
            <a:r>
              <a:rPr lang="en-US" sz="2800" dirty="0">
                <a:latin typeface="Times New Roman" panose="02020603050405020304" pitchFamily="18" charset="0"/>
                <a:cs typeface="Times New Roman" panose="02020603050405020304" pitchFamily="18" charset="0"/>
              </a:rPr>
              <a:t>, findings suggest refrigerator replacement should be considered a cost-effective climate strategy. Furthermore, this program reduces barriers for low-income homeowners to access energy efficiency incentives. Ultimately, these outcomes are crucial to understanding practical adaptive solutions for a more economically viable and equitable energy transition.</a:t>
            </a:r>
          </a:p>
        </p:txBody>
      </p:sp>
      <p:sp>
        <p:nvSpPr>
          <p:cNvPr id="58" name="TextBox 57"/>
          <p:cNvSpPr txBox="1"/>
          <p:nvPr/>
        </p:nvSpPr>
        <p:spPr>
          <a:xfrm>
            <a:off x="500742" y="17417652"/>
            <a:ext cx="10465675" cy="7803364"/>
          </a:xfrm>
          <a:prstGeom prst="rect">
            <a:avLst/>
          </a:prstGeom>
          <a:noFill/>
        </p:spPr>
        <p:txBody>
          <a:bodyPr wrap="square" lIns="91440" tIns="45720" rIns="91440" bIns="45720" rtlCol="0" anchor="ctr">
            <a:spAutoFit/>
          </a:bodyPr>
          <a:lstStyle/>
          <a:p>
            <a:pPr marL="434975" indent="-434975">
              <a:buFont typeface="Arial" panose="020B0604020202020204" pitchFamily="34" charset="0"/>
              <a:buChar char="•"/>
            </a:pPr>
            <a:r>
              <a:rPr lang="en-US" sz="2800" dirty="0">
                <a:solidFill>
                  <a:srgbClr val="000000"/>
                </a:solidFill>
                <a:latin typeface="Times New Roman"/>
                <a:cs typeface="Times New Roman"/>
              </a:rPr>
              <a:t>Energy-efficient appliances are critical to U.S. decarbonization efforts, but low-income households face financial and administrative barriers to accessing federal rebate programs.</a:t>
            </a:r>
            <a:endParaRPr lang="en-US" dirty="0">
              <a:latin typeface="Times New Roman"/>
              <a:cs typeface="Times New Roman"/>
            </a:endParaRPr>
          </a:p>
          <a:p>
            <a:pPr marL="434975" indent="-434975">
              <a:buFont typeface="Arial" panose="020B0604020202020204" pitchFamily="34" charset="0"/>
              <a:buChar char="•"/>
            </a:pPr>
            <a:r>
              <a:rPr lang="en-US" sz="2800" dirty="0">
                <a:solidFill>
                  <a:srgbClr val="000000"/>
                </a:solidFill>
                <a:latin typeface="Times New Roman"/>
                <a:cs typeface="Times New Roman"/>
              </a:rPr>
              <a:t>Older refrigerators, commonly found in low-income households, are inefficient and pose both health and safety risks.</a:t>
            </a:r>
          </a:p>
          <a:p>
            <a:pPr marL="434975" indent="-434975">
              <a:buFont typeface="Arial" panose="020B0604020202020204" pitchFamily="34" charset="0"/>
              <a:buChar char="•"/>
            </a:pPr>
            <a:r>
              <a:rPr lang="en-US" sz="2800" dirty="0">
                <a:solidFill>
                  <a:srgbClr val="000000"/>
                </a:solidFill>
                <a:latin typeface="Times New Roman"/>
                <a:cs typeface="Times New Roman"/>
              </a:rPr>
              <a:t>Evaluates a targeted refrigerator replacement program as a cost-effective and accessible climate mitigation strategy.</a:t>
            </a:r>
          </a:p>
          <a:p>
            <a:pPr marL="434975" indent="-434975">
              <a:buFont typeface="Arial" panose="020B0604020202020204" pitchFamily="34" charset="0"/>
              <a:buChar char="•"/>
            </a:pPr>
            <a:endParaRPr lang="en-US" sz="2800" dirty="0">
              <a:solidFill>
                <a:srgbClr val="000000"/>
              </a:solidFill>
              <a:latin typeface="Times New Roman" panose="02020603050405020304" pitchFamily="18" charset="0"/>
              <a:cs typeface="Times New Roman" panose="02020603050405020304" pitchFamily="18" charset="0"/>
            </a:endParaRPr>
          </a:p>
          <a:p>
            <a:pPr marL="434975" indent="-434975">
              <a:buFont typeface="Arial" panose="020B0604020202020204" pitchFamily="34" charset="0"/>
              <a:buChar char="•"/>
            </a:pPr>
            <a:endParaRPr lang="en-US" sz="2800" dirty="0">
              <a:solidFill>
                <a:srgbClr val="000000"/>
              </a:solidFill>
              <a:latin typeface="Times New Roman" panose="02020603050405020304" pitchFamily="18" charset="0"/>
              <a:cs typeface="Times New Roman" panose="02020603050405020304" pitchFamily="18" charset="0"/>
            </a:endParaRPr>
          </a:p>
          <a:p>
            <a:pPr marL="434975" indent="-434975">
              <a:buFont typeface="Arial" panose="020B0604020202020204" pitchFamily="34" charset="0"/>
              <a:buChar char="•"/>
            </a:pPr>
            <a:endParaRPr lang="en-US" sz="2800" dirty="0">
              <a:solidFill>
                <a:srgbClr val="000000"/>
              </a:solidFill>
              <a:latin typeface="Times New Roman" panose="02020603050405020304" pitchFamily="18" charset="0"/>
              <a:cs typeface="Times New Roman" panose="02020603050405020304" pitchFamily="18" charset="0"/>
            </a:endParaRPr>
          </a:p>
          <a:p>
            <a:pPr marL="434975" indent="-434975">
              <a:buFont typeface="Arial" panose="020B0604020202020204" pitchFamily="34" charset="0"/>
              <a:buChar char="•"/>
            </a:pPr>
            <a:endParaRPr lang="en-US" sz="4000" dirty="0">
              <a:solidFill>
                <a:srgbClr val="000000"/>
              </a:solidFill>
              <a:latin typeface="Times New Roman" panose="02020603050405020304" pitchFamily="18" charset="0"/>
              <a:cs typeface="Times New Roman" panose="02020603050405020304" pitchFamily="18" charset="0"/>
            </a:endParaRPr>
          </a:p>
          <a:p>
            <a:endParaRPr lang="en-US" sz="2800" i="1" dirty="0">
              <a:solidFill>
                <a:srgbClr val="000000"/>
              </a:solidFill>
              <a:latin typeface="Times New Roman" panose="02020603050405020304" pitchFamily="18" charset="0"/>
              <a:cs typeface="Times New Roman" panose="02020603050405020304" pitchFamily="18" charset="0"/>
            </a:endParaRPr>
          </a:p>
          <a:p>
            <a:pPr>
              <a:buFont typeface="Arial" panose="020B0604020202020204" pitchFamily="34" charset="0"/>
            </a:pPr>
            <a:endParaRPr lang="en-US" sz="2800" i="1" dirty="0">
              <a:solidFill>
                <a:srgbClr val="000000"/>
              </a:solidFill>
              <a:latin typeface="Times New Roman"/>
              <a:cs typeface="Times New Roman"/>
            </a:endParaRPr>
          </a:p>
          <a:p>
            <a:pPr>
              <a:buFont typeface="Arial" panose="020B0604020202020204" pitchFamily="34" charset="0"/>
            </a:pPr>
            <a:r>
              <a:rPr lang="en-US" sz="2800" i="1" dirty="0">
                <a:solidFill>
                  <a:srgbClr val="000000"/>
                </a:solidFill>
                <a:latin typeface="Times New Roman"/>
                <a:cs typeface="Times New Roman"/>
              </a:rPr>
              <a:t>Table 1- Annual energy consumptions and costs for refrigerators of a capacity of 16.5 to 18.9 cu. ft., categorized by model year. Data reflects an 82.6% reduction in energy consumed between models before 1980 and models from 2011 to present. (Energy Star, n.d.)</a:t>
            </a:r>
            <a:endParaRPr lang="en-US" sz="2800" i="1" dirty="0">
              <a:solidFill>
                <a:srgbClr val="000000"/>
              </a:solidFill>
              <a:latin typeface="Times New Roman" panose="02020603050405020304" pitchFamily="18" charset="0"/>
              <a:cs typeface="Times New Roman" panose="02020603050405020304" pitchFamily="18" charset="0"/>
            </a:endParaRPr>
          </a:p>
        </p:txBody>
      </p:sp>
      <p:sp>
        <p:nvSpPr>
          <p:cNvPr id="2" name="TextBox 1"/>
          <p:cNvSpPr txBox="1"/>
          <p:nvPr/>
        </p:nvSpPr>
        <p:spPr>
          <a:xfrm>
            <a:off x="15279516" y="8358276"/>
            <a:ext cx="184731" cy="410433"/>
          </a:xfrm>
          <a:prstGeom prst="rect">
            <a:avLst/>
          </a:prstGeom>
          <a:noFill/>
        </p:spPr>
        <p:txBody>
          <a:bodyPr wrap="none" rtlCol="0">
            <a:spAutoFit/>
          </a:bodyPr>
          <a:lstStyle/>
          <a:p>
            <a:endParaRPr lang="en-US" sz="2067">
              <a:latin typeface="Times New Roman" panose="02020603050405020304" pitchFamily="18" charset="0"/>
              <a:cs typeface="Times New Roman" panose="02020603050405020304" pitchFamily="18" charset="0"/>
            </a:endParaRPr>
          </a:p>
        </p:txBody>
      </p:sp>
      <p:sp>
        <p:nvSpPr>
          <p:cNvPr id="68" name="TextBox 67"/>
          <p:cNvSpPr txBox="1"/>
          <p:nvPr/>
        </p:nvSpPr>
        <p:spPr>
          <a:xfrm>
            <a:off x="3505708" y="3590383"/>
            <a:ext cx="27921074" cy="646331"/>
          </a:xfrm>
          <a:prstGeom prst="rect">
            <a:avLst/>
          </a:prstGeom>
          <a:noFill/>
        </p:spPr>
        <p:txBody>
          <a:bodyPr wrap="square" lIns="91440" tIns="45720" rIns="91440" bIns="45720" rtlCol="0" anchor="t">
            <a:spAutoFit/>
          </a:bodyPr>
          <a:lstStyle/>
          <a:p>
            <a:pPr algn="ctr"/>
            <a:r>
              <a:rPr lang="en-US" sz="3600" dirty="0">
                <a:solidFill>
                  <a:schemeClr val="bg1"/>
                </a:solidFill>
                <a:latin typeface="Times New Roman"/>
                <a:cs typeface="Times New Roman"/>
              </a:rPr>
              <a:t>Department of Earth and Environmental Science | Mentor: Professor Andrew E. </a:t>
            </a:r>
            <a:r>
              <a:rPr lang="en-US" sz="3600" dirty="0" err="1">
                <a:solidFill>
                  <a:schemeClr val="bg1"/>
                </a:solidFill>
                <a:latin typeface="Times New Roman"/>
                <a:cs typeface="Times New Roman"/>
              </a:rPr>
              <a:t>Huemmler</a:t>
            </a:r>
            <a:r>
              <a:rPr lang="en-US" sz="3600" dirty="0">
                <a:solidFill>
                  <a:schemeClr val="bg1"/>
                </a:solidFill>
                <a:latin typeface="Times New Roman"/>
                <a:cs typeface="Times New Roman"/>
              </a:rPr>
              <a:t> | Advisor: Dr. Jane E. Dmochowski</a:t>
            </a:r>
            <a:endParaRPr lang="en-US" sz="3600" dirty="0">
              <a:solidFill>
                <a:schemeClr val="bg1"/>
              </a:solidFill>
              <a:latin typeface="Times New Roman" panose="02020603050405020304" pitchFamily="18" charset="0"/>
              <a:cs typeface="Times New Roman" panose="02020603050405020304" pitchFamily="18" charset="0"/>
            </a:endParaRPr>
          </a:p>
        </p:txBody>
      </p:sp>
      <p:sp>
        <p:nvSpPr>
          <p:cNvPr id="69" name="TextBox 68"/>
          <p:cNvSpPr txBox="1"/>
          <p:nvPr/>
        </p:nvSpPr>
        <p:spPr>
          <a:xfrm>
            <a:off x="3498280" y="388792"/>
            <a:ext cx="27743213" cy="2280881"/>
          </a:xfrm>
          <a:prstGeom prst="rect">
            <a:avLst/>
          </a:prstGeom>
          <a:noFill/>
        </p:spPr>
        <p:txBody>
          <a:bodyPr wrap="square" rtlCol="0">
            <a:spAutoFit/>
          </a:bodyPr>
          <a:lstStyle/>
          <a:p>
            <a:pPr algn="ctr"/>
            <a:r>
              <a:rPr lang="en-US" sz="7000" dirty="0">
                <a:solidFill>
                  <a:schemeClr val="bg1"/>
                </a:solidFill>
                <a:latin typeface="Times New Roman" panose="02020603050405020304" pitchFamily="18" charset="0"/>
                <a:cs typeface="Times New Roman" panose="02020603050405020304" pitchFamily="18" charset="0"/>
              </a:rPr>
              <a:t>Evaluating a Refrigerator Replacement Program For Low-Income </a:t>
            </a:r>
          </a:p>
          <a:p>
            <a:pPr algn="ctr"/>
            <a:r>
              <a:rPr lang="en-US" sz="7000" dirty="0">
                <a:solidFill>
                  <a:schemeClr val="bg1"/>
                </a:solidFill>
                <a:latin typeface="Times New Roman" panose="02020603050405020304" pitchFamily="18" charset="0"/>
                <a:cs typeface="Times New Roman" panose="02020603050405020304" pitchFamily="18" charset="0"/>
              </a:rPr>
              <a:t>Customers as a Cost-Effective Climate Strategy</a:t>
            </a:r>
          </a:p>
        </p:txBody>
      </p:sp>
      <p:sp>
        <p:nvSpPr>
          <p:cNvPr id="70" name="TextBox 69"/>
          <p:cNvSpPr txBox="1"/>
          <p:nvPr/>
        </p:nvSpPr>
        <p:spPr>
          <a:xfrm>
            <a:off x="6466918" y="2824879"/>
            <a:ext cx="21907582" cy="646331"/>
          </a:xfrm>
          <a:prstGeom prst="rect">
            <a:avLst/>
          </a:prstGeom>
          <a:noFill/>
        </p:spPr>
        <p:txBody>
          <a:bodyPr wrap="square" rtlCol="0">
            <a:spAutoFit/>
          </a:bodyPr>
          <a:lstStyle/>
          <a:p>
            <a:pPr algn="ctr"/>
            <a:r>
              <a:rPr lang="en-US" sz="3600" dirty="0">
                <a:solidFill>
                  <a:schemeClr val="bg1"/>
                </a:solidFill>
                <a:latin typeface="Times New Roman" panose="02020603050405020304" pitchFamily="18" charset="0"/>
                <a:cs typeface="Times New Roman" panose="02020603050405020304" pitchFamily="18" charset="0"/>
              </a:rPr>
              <a:t>Bianca Montañez Sanfiorenzo | </a:t>
            </a:r>
            <a:r>
              <a:rPr lang="en-US" sz="3600" dirty="0">
                <a:solidFill>
                  <a:schemeClr val="bg1"/>
                </a:solidFill>
                <a:latin typeface="Times New Roman" panose="02020603050405020304" pitchFamily="18" charset="0"/>
                <a:cs typeface="Times New Roman" panose="02020603050405020304" pitchFamily="18" charset="0"/>
                <a:hlinkClick r:id="rId5">
                  <a:extLst>
                    <a:ext uri="{A12FA001-AC4F-418D-AE19-62706E023703}">
                      <ahyp:hlinkClr xmlns:ahyp="http://schemas.microsoft.com/office/drawing/2018/hyperlinkcolor" val="tx"/>
                    </a:ext>
                  </a:extLst>
                </a:hlinkClick>
              </a:rPr>
              <a:t>biancams@sas.upenn.edu</a:t>
            </a:r>
            <a:r>
              <a:rPr lang="en-US" sz="3600" dirty="0">
                <a:solidFill>
                  <a:schemeClr val="bg1"/>
                </a:solidFill>
                <a:latin typeface="Times New Roman" panose="02020603050405020304" pitchFamily="18" charset="0"/>
                <a:cs typeface="Times New Roman" panose="02020603050405020304" pitchFamily="18" charset="0"/>
              </a:rPr>
              <a:t> | 787-529-9949</a:t>
            </a:r>
          </a:p>
        </p:txBody>
      </p:sp>
      <p:sp>
        <p:nvSpPr>
          <p:cNvPr id="71" name="Rectangle 70"/>
          <p:cNvSpPr/>
          <p:nvPr/>
        </p:nvSpPr>
        <p:spPr>
          <a:xfrm>
            <a:off x="31241494" y="841329"/>
            <a:ext cx="2755818" cy="268601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2067" dirty="0">
                <a:latin typeface="Times New Roman" panose="02020603050405020304" pitchFamily="18" charset="0"/>
                <a:cs typeface="Times New Roman" panose="02020603050405020304" pitchFamily="18" charset="0"/>
              </a:rPr>
              <a:t>Ask for</a:t>
            </a:r>
          </a:p>
          <a:p>
            <a:pPr algn="ctr"/>
            <a:r>
              <a:rPr lang="en-US" sz="2067" dirty="0">
                <a:latin typeface="Times New Roman" panose="02020603050405020304" pitchFamily="18" charset="0"/>
                <a:cs typeface="Times New Roman" panose="02020603050405020304" pitchFamily="18" charset="0"/>
              </a:rPr>
              <a:t>a logo!</a:t>
            </a:r>
          </a:p>
        </p:txBody>
      </p:sp>
      <p:sp>
        <p:nvSpPr>
          <p:cNvPr id="72" name="Rectangle 71"/>
          <p:cNvSpPr/>
          <p:nvPr/>
        </p:nvSpPr>
        <p:spPr>
          <a:xfrm>
            <a:off x="749890" y="904287"/>
            <a:ext cx="2755818" cy="268601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2067" dirty="0">
                <a:latin typeface="Times New Roman" panose="02020603050405020304" pitchFamily="18" charset="0"/>
                <a:cs typeface="Times New Roman" panose="02020603050405020304" pitchFamily="18" charset="0"/>
              </a:rPr>
              <a:t>Ask for</a:t>
            </a:r>
          </a:p>
          <a:p>
            <a:pPr algn="ctr"/>
            <a:r>
              <a:rPr lang="en-US" sz="2067" dirty="0">
                <a:latin typeface="Times New Roman" panose="02020603050405020304" pitchFamily="18" charset="0"/>
                <a:cs typeface="Times New Roman" panose="02020603050405020304" pitchFamily="18" charset="0"/>
              </a:rPr>
              <a:t>a logo!</a:t>
            </a:r>
          </a:p>
        </p:txBody>
      </p:sp>
      <p:pic>
        <p:nvPicPr>
          <p:cNvPr id="1028" name="Picture 4">
            <a:extLst>
              <a:ext uri="{FF2B5EF4-FFF2-40B4-BE49-F238E27FC236}">
                <a16:creationId xmlns:a16="http://schemas.microsoft.com/office/drawing/2014/main" id="{7DE69EFD-4FF6-6EBA-CC41-F415A17E8BF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211366" y="17535349"/>
            <a:ext cx="10448222" cy="6596904"/>
          </a:xfrm>
          <a:prstGeom prst="rect">
            <a:avLst/>
          </a:prstGeom>
          <a:noFill/>
          <a:ln>
            <a:solidFill>
              <a:schemeClr val="accent2">
                <a:lumMod val="75000"/>
              </a:schemeClr>
            </a:solidFill>
          </a:ln>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3FAF01B1-BFB8-49DA-C002-28F055E3325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23826" y="21006829"/>
            <a:ext cx="10187481" cy="2106068"/>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a:extLst>
              <a:ext uri="{FF2B5EF4-FFF2-40B4-BE49-F238E27FC236}">
                <a16:creationId xmlns:a16="http://schemas.microsoft.com/office/drawing/2014/main" id="{CA326F94-F3F3-B62A-B5FF-E91FB23C877E}"/>
              </a:ext>
            </a:extLst>
          </p:cNvPr>
          <p:cNvSpPr/>
          <p:nvPr/>
        </p:nvSpPr>
        <p:spPr>
          <a:xfrm>
            <a:off x="11740413" y="5790418"/>
            <a:ext cx="11314396" cy="19440691"/>
          </a:xfrm>
          <a:prstGeom prst="rect">
            <a:avLst/>
          </a:prstGeom>
          <a:noFill/>
          <a:ln>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67">
              <a:latin typeface="Times New Roman" panose="02020603050405020304" pitchFamily="18" charset="0"/>
              <a:cs typeface="Times New Roman" panose="02020603050405020304" pitchFamily="18" charset="0"/>
            </a:endParaRPr>
          </a:p>
        </p:txBody>
      </p:sp>
      <p:sp>
        <p:nvSpPr>
          <p:cNvPr id="28" name="TextBox 27">
            <a:extLst>
              <a:ext uri="{FF2B5EF4-FFF2-40B4-BE49-F238E27FC236}">
                <a16:creationId xmlns:a16="http://schemas.microsoft.com/office/drawing/2014/main" id="{FD5EA1CC-D2DC-AF8F-2D90-217E2AEC1495}"/>
              </a:ext>
            </a:extLst>
          </p:cNvPr>
          <p:cNvSpPr txBox="1"/>
          <p:nvPr/>
        </p:nvSpPr>
        <p:spPr>
          <a:xfrm>
            <a:off x="23641775" y="16556313"/>
            <a:ext cx="10604682" cy="3108543"/>
          </a:xfrm>
          <a:prstGeom prst="rect">
            <a:avLst/>
          </a:prstGeom>
          <a:noFill/>
        </p:spPr>
        <p:txBody>
          <a:bodyPr wrap="square" lIns="91440" tIns="45720" rIns="91440" bIns="45720" anchor="t">
            <a:spAutoFit/>
          </a:bodyPr>
          <a:lstStyle/>
          <a:p>
            <a:pPr marL="434975" indent="-434975">
              <a:buFont typeface="Arial" panose="020B0604020202020204" pitchFamily="34" charset="0"/>
              <a:buChar char="•"/>
            </a:pPr>
            <a:r>
              <a:rPr lang="en-US" sz="2800" dirty="0">
                <a:solidFill>
                  <a:srgbClr val="000000"/>
                </a:solidFill>
                <a:latin typeface="Times New Roman"/>
                <a:cs typeface="Times New Roman"/>
              </a:rPr>
              <a:t>Refrigerator replacement is a cost-effective GHG reduction strategy, with emissions avoided well below the SC-CO₂.</a:t>
            </a:r>
            <a:endParaRPr lang="en-US" sz="2800" dirty="0">
              <a:latin typeface="Times New Roman"/>
              <a:cs typeface="Times New Roman"/>
            </a:endParaRPr>
          </a:p>
          <a:p>
            <a:pPr marL="434975" indent="-434975">
              <a:buFont typeface="Arial" panose="020B0604020202020204" pitchFamily="34" charset="0"/>
              <a:buChar char="•"/>
            </a:pPr>
            <a:r>
              <a:rPr lang="en-US" sz="2800" dirty="0">
                <a:solidFill>
                  <a:srgbClr val="000000"/>
                </a:solidFill>
                <a:latin typeface="Times New Roman"/>
                <a:cs typeface="Times New Roman"/>
              </a:rPr>
              <a:t>Addresses energy insecurity in low-income households through reduced consumption and lower utility bills.</a:t>
            </a:r>
          </a:p>
          <a:p>
            <a:pPr marL="434975" indent="-434975">
              <a:buFont typeface="Arial" panose="020B0604020202020204" pitchFamily="34" charset="0"/>
              <a:buChar char="•"/>
            </a:pPr>
            <a:r>
              <a:rPr lang="en-US" sz="2800" dirty="0">
                <a:solidFill>
                  <a:srgbClr val="000000"/>
                </a:solidFill>
                <a:latin typeface="Times New Roman" panose="02020603050405020304" pitchFamily="18" charset="0"/>
              </a:rPr>
              <a:t>Streamlines appliance replacement to low-income eligible households reduces administrative burden, offering a simpler alternative to more complex energy efficiency rebate programs.</a:t>
            </a:r>
            <a:endParaRPr lang="en-US" sz="2800" dirty="0">
              <a:solidFill>
                <a:srgbClr val="000000"/>
              </a:solidFill>
              <a:latin typeface="Times New Roman" panose="02020603050405020304" pitchFamily="18" charset="0"/>
              <a:cs typeface="Times New Roman" panose="02020603050405020304" pitchFamily="18" charset="0"/>
            </a:endParaRPr>
          </a:p>
        </p:txBody>
      </p:sp>
      <p:grpSp>
        <p:nvGrpSpPr>
          <p:cNvPr id="41" name="Group 40">
            <a:extLst>
              <a:ext uri="{FF2B5EF4-FFF2-40B4-BE49-F238E27FC236}">
                <a16:creationId xmlns:a16="http://schemas.microsoft.com/office/drawing/2014/main" id="{8E72266C-F8CE-6EB8-E483-231922D42C93}"/>
              </a:ext>
            </a:extLst>
          </p:cNvPr>
          <p:cNvGrpSpPr/>
          <p:nvPr/>
        </p:nvGrpSpPr>
        <p:grpSpPr>
          <a:xfrm>
            <a:off x="23485664" y="19944157"/>
            <a:ext cx="10805404" cy="924561"/>
            <a:chOff x="29983336" y="26901046"/>
            <a:chExt cx="13615800" cy="1186398"/>
          </a:xfrm>
        </p:grpSpPr>
        <p:pic>
          <p:nvPicPr>
            <p:cNvPr id="42" name="Picture 41" descr="Blue_Rectangle.jpg">
              <a:extLst>
                <a:ext uri="{FF2B5EF4-FFF2-40B4-BE49-F238E27FC236}">
                  <a16:creationId xmlns:a16="http://schemas.microsoft.com/office/drawing/2014/main" id="{97EB18ED-FFC5-54D9-822F-4BED7E547D9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983336" y="26901046"/>
              <a:ext cx="13615800" cy="1186398"/>
            </a:xfrm>
            <a:prstGeom prst="rect">
              <a:avLst/>
            </a:prstGeom>
            <a:solidFill>
              <a:schemeClr val="tx2">
                <a:lumMod val="75000"/>
              </a:schemeClr>
            </a:solidFill>
          </p:spPr>
        </p:pic>
        <p:sp>
          <p:nvSpPr>
            <p:cNvPr id="43" name="TextBox 42">
              <a:extLst>
                <a:ext uri="{FF2B5EF4-FFF2-40B4-BE49-F238E27FC236}">
                  <a16:creationId xmlns:a16="http://schemas.microsoft.com/office/drawing/2014/main" id="{2F00B096-597A-4F78-3860-B015D5AC763D}"/>
                </a:ext>
              </a:extLst>
            </p:cNvPr>
            <p:cNvSpPr txBox="1"/>
            <p:nvPr/>
          </p:nvSpPr>
          <p:spPr>
            <a:xfrm>
              <a:off x="33724687" y="27109526"/>
              <a:ext cx="6306235" cy="908360"/>
            </a:xfrm>
            <a:prstGeom prst="rect">
              <a:avLst/>
            </a:prstGeom>
            <a:noFill/>
          </p:spPr>
          <p:txBody>
            <a:bodyPr wrap="square" rtlCol="0" anchor="ctr">
              <a:spAutoFit/>
            </a:bodyPr>
            <a:lstStyle/>
            <a:p>
              <a:pPr algn="ctr"/>
              <a:r>
                <a:rPr lang="en-US" sz="4000" b="1" dirty="0">
                  <a:solidFill>
                    <a:srgbClr val="FFFFFF"/>
                  </a:solidFill>
                  <a:latin typeface="Times New Roman" panose="02020603050405020304" pitchFamily="18" charset="0"/>
                  <a:cs typeface="Times New Roman" panose="02020603050405020304" pitchFamily="18" charset="0"/>
                </a:rPr>
                <a:t>References </a:t>
              </a:r>
            </a:p>
          </p:txBody>
        </p:sp>
      </p:grpSp>
      <p:sp>
        <p:nvSpPr>
          <p:cNvPr id="44" name="Rectangle 43">
            <a:extLst>
              <a:ext uri="{FF2B5EF4-FFF2-40B4-BE49-F238E27FC236}">
                <a16:creationId xmlns:a16="http://schemas.microsoft.com/office/drawing/2014/main" id="{49E52D50-7A24-1C4D-050D-FB2C76B82398}"/>
              </a:ext>
            </a:extLst>
          </p:cNvPr>
          <p:cNvSpPr/>
          <p:nvPr/>
        </p:nvSpPr>
        <p:spPr>
          <a:xfrm>
            <a:off x="23512506" y="21066247"/>
            <a:ext cx="10791983" cy="4163913"/>
          </a:xfrm>
          <a:prstGeom prst="rect">
            <a:avLst/>
          </a:prstGeom>
          <a:noFill/>
          <a:ln>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67">
              <a:latin typeface="Times New Roman" panose="02020603050405020304" pitchFamily="18" charset="0"/>
              <a:cs typeface="Times New Roman" panose="02020603050405020304" pitchFamily="18" charset="0"/>
            </a:endParaRPr>
          </a:p>
        </p:txBody>
      </p:sp>
      <p:pic>
        <p:nvPicPr>
          <p:cNvPr id="20" name="Picture 19" descr="A graph showing the amount of energy consumption&#10;&#10;AI-generated content may be incorrect.">
            <a:extLst>
              <a:ext uri="{FF2B5EF4-FFF2-40B4-BE49-F238E27FC236}">
                <a16:creationId xmlns:a16="http://schemas.microsoft.com/office/drawing/2014/main" id="{AB52D6CC-571E-68D9-0E60-F1775686D467}"/>
              </a:ext>
            </a:extLst>
          </p:cNvPr>
          <p:cNvPicPr>
            <a:picLocks noChangeAspect="1"/>
          </p:cNvPicPr>
          <p:nvPr/>
        </p:nvPicPr>
        <p:blipFill>
          <a:blip r:embed="rId8"/>
          <a:stretch>
            <a:fillRect/>
          </a:stretch>
        </p:blipFill>
        <p:spPr>
          <a:xfrm>
            <a:off x="12153607" y="9162039"/>
            <a:ext cx="10449867" cy="6887412"/>
          </a:xfrm>
          <a:prstGeom prst="rect">
            <a:avLst/>
          </a:prstGeom>
          <a:ln>
            <a:solidFill>
              <a:schemeClr val="accent2">
                <a:lumMod val="75000"/>
              </a:schemeClr>
            </a:solidFill>
          </a:ln>
        </p:spPr>
      </p:pic>
      <p:pic>
        <p:nvPicPr>
          <p:cNvPr id="14" name="Picture 13" descr="A blue and white shield with a lizard and books&#10;&#10;AI-generated content may be incorrect.">
            <a:extLst>
              <a:ext uri="{FF2B5EF4-FFF2-40B4-BE49-F238E27FC236}">
                <a16:creationId xmlns:a16="http://schemas.microsoft.com/office/drawing/2014/main" id="{2C055F01-BEFA-A3F2-06CA-FB86BE85479D}"/>
              </a:ext>
            </a:extLst>
          </p:cNvPr>
          <p:cNvPicPr>
            <a:picLocks noChangeAspect="1"/>
          </p:cNvPicPr>
          <p:nvPr/>
        </p:nvPicPr>
        <p:blipFill>
          <a:blip r:embed="rId9"/>
          <a:stretch>
            <a:fillRect/>
          </a:stretch>
        </p:blipFill>
        <p:spPr>
          <a:xfrm>
            <a:off x="31606273" y="1068657"/>
            <a:ext cx="2022089" cy="2256267"/>
          </a:xfrm>
          <a:prstGeom prst="rect">
            <a:avLst/>
          </a:prstGeom>
        </p:spPr>
      </p:pic>
      <p:pic>
        <p:nvPicPr>
          <p:cNvPr id="7" name="Picture 6" descr="A blue and white shield with a lizard and books&#10;&#10;AI-generated content may be incorrect.">
            <a:extLst>
              <a:ext uri="{FF2B5EF4-FFF2-40B4-BE49-F238E27FC236}">
                <a16:creationId xmlns:a16="http://schemas.microsoft.com/office/drawing/2014/main" id="{D2C9288B-BE14-99D4-4FAA-2AF44D25A48D}"/>
              </a:ext>
            </a:extLst>
          </p:cNvPr>
          <p:cNvPicPr>
            <a:picLocks noChangeAspect="1"/>
          </p:cNvPicPr>
          <p:nvPr/>
        </p:nvPicPr>
        <p:blipFill>
          <a:blip r:embed="rId9"/>
          <a:stretch>
            <a:fillRect/>
          </a:stretch>
        </p:blipFill>
        <p:spPr>
          <a:xfrm>
            <a:off x="1096536" y="1113261"/>
            <a:ext cx="2022089" cy="2256267"/>
          </a:xfrm>
          <a:prstGeom prst="rect">
            <a:avLst/>
          </a:prstGeom>
        </p:spPr>
      </p:pic>
      <p:sp>
        <p:nvSpPr>
          <p:cNvPr id="33" name="TextBox 32">
            <a:extLst>
              <a:ext uri="{FF2B5EF4-FFF2-40B4-BE49-F238E27FC236}">
                <a16:creationId xmlns:a16="http://schemas.microsoft.com/office/drawing/2014/main" id="{654699A3-F412-C2C6-E5E7-B6796D17BD72}"/>
              </a:ext>
            </a:extLst>
          </p:cNvPr>
          <p:cNvSpPr txBox="1"/>
          <p:nvPr/>
        </p:nvSpPr>
        <p:spPr>
          <a:xfrm>
            <a:off x="23485663" y="21096341"/>
            <a:ext cx="10974154" cy="4416594"/>
          </a:xfrm>
          <a:prstGeom prst="rect">
            <a:avLst/>
          </a:prstGeom>
          <a:noFill/>
        </p:spPr>
        <p:txBody>
          <a:bodyPr wrap="square" lIns="91440" tIns="45720" rIns="91440" bIns="45720" anchor="t">
            <a:spAutoFit/>
          </a:bodyPr>
          <a:lstStyle/>
          <a:p>
            <a:r>
              <a:rPr lang="en-US" sz="700" dirty="0">
                <a:solidFill>
                  <a:srgbClr val="000000"/>
                </a:solidFill>
                <a:latin typeface="Times New Roman" panose="02020603050405020304" pitchFamily="18" charset="0"/>
                <a:cs typeface="Times New Roman" panose="02020603050405020304" pitchFamily="18" charset="0"/>
              </a:rPr>
              <a:t>Arroyo-Cabañas, F.G., J.E. </a:t>
            </a:r>
            <a:r>
              <a:rPr lang="en-US" sz="700" dirty="0" err="1">
                <a:solidFill>
                  <a:srgbClr val="000000"/>
                </a:solidFill>
                <a:latin typeface="Times New Roman" panose="02020603050405020304" pitchFamily="18" charset="0"/>
                <a:cs typeface="Times New Roman" panose="02020603050405020304" pitchFamily="18" charset="0"/>
              </a:rPr>
              <a:t>Aguillón</a:t>
            </a:r>
            <a:r>
              <a:rPr lang="en-US" sz="700" dirty="0">
                <a:solidFill>
                  <a:srgbClr val="000000"/>
                </a:solidFill>
                <a:latin typeface="Times New Roman" panose="02020603050405020304" pitchFamily="18" charset="0"/>
                <a:cs typeface="Times New Roman" panose="02020603050405020304" pitchFamily="18" charset="0"/>
              </a:rPr>
              <a:t>-Martínez, J.J. </a:t>
            </a:r>
            <a:r>
              <a:rPr lang="en-US" sz="700" dirty="0" err="1">
                <a:solidFill>
                  <a:srgbClr val="000000"/>
                </a:solidFill>
                <a:latin typeface="Times New Roman" panose="02020603050405020304" pitchFamily="18" charset="0"/>
                <a:cs typeface="Times New Roman" panose="02020603050405020304" pitchFamily="18" charset="0"/>
              </a:rPr>
              <a:t>Ambríz</a:t>
            </a:r>
            <a:r>
              <a:rPr lang="en-US" sz="700" dirty="0">
                <a:solidFill>
                  <a:srgbClr val="000000"/>
                </a:solidFill>
                <a:latin typeface="Times New Roman" panose="02020603050405020304" pitchFamily="18" charset="0"/>
                <a:cs typeface="Times New Roman" panose="02020603050405020304" pitchFamily="18" charset="0"/>
              </a:rPr>
              <a:t>-García, and G. Canizal. 2009. “Electric Energy Saving Potential by Substitution of Domestic Refrigerators in Mexico.” Energy Policy 37 (11): 4737–42. https://</a:t>
            </a:r>
            <a:r>
              <a:rPr lang="en-US" sz="700" dirty="0" err="1">
                <a:solidFill>
                  <a:srgbClr val="000000"/>
                </a:solidFill>
                <a:latin typeface="Times New Roman" panose="02020603050405020304" pitchFamily="18" charset="0"/>
                <a:cs typeface="Times New Roman" panose="02020603050405020304" pitchFamily="18" charset="0"/>
              </a:rPr>
              <a:t>doi.org</a:t>
            </a:r>
            <a:r>
              <a:rPr lang="en-US" sz="700" dirty="0">
                <a:solidFill>
                  <a:srgbClr val="000000"/>
                </a:solidFill>
                <a:latin typeface="Times New Roman" panose="02020603050405020304" pitchFamily="18" charset="0"/>
                <a:cs typeface="Times New Roman" panose="02020603050405020304" pitchFamily="18" charset="0"/>
              </a:rPr>
              <a:t>/10.1016/j.enpol.2009.06.032.</a:t>
            </a:r>
          </a:p>
          <a:p>
            <a:r>
              <a:rPr lang="en-US" sz="700" dirty="0" err="1">
                <a:solidFill>
                  <a:srgbClr val="000000"/>
                </a:solidFill>
                <a:latin typeface="Times New Roman" panose="02020603050405020304" pitchFamily="18" charset="0"/>
                <a:cs typeface="Times New Roman" panose="02020603050405020304" pitchFamily="18" charset="0"/>
              </a:rPr>
              <a:t>BlueGreen</a:t>
            </a:r>
            <a:r>
              <a:rPr lang="en-US" sz="700" dirty="0">
                <a:solidFill>
                  <a:srgbClr val="000000"/>
                </a:solidFill>
                <a:latin typeface="Times New Roman" panose="02020603050405020304" pitchFamily="18" charset="0"/>
                <a:cs typeface="Times New Roman" panose="02020603050405020304" pitchFamily="18" charset="0"/>
              </a:rPr>
              <a:t> Alliance . 2023. “</a:t>
            </a:r>
            <a:r>
              <a:rPr lang="en-US" sz="700" dirty="0" err="1">
                <a:solidFill>
                  <a:srgbClr val="000000"/>
                </a:solidFill>
                <a:latin typeface="Times New Roman" panose="02020603050405020304" pitchFamily="18" charset="0"/>
                <a:cs typeface="Times New Roman" panose="02020603050405020304" pitchFamily="18" charset="0"/>
              </a:rPr>
              <a:t>BlueGreen</a:t>
            </a:r>
            <a:r>
              <a:rPr lang="en-US" sz="700" dirty="0">
                <a:solidFill>
                  <a:srgbClr val="000000"/>
                </a:solidFill>
                <a:latin typeface="Times New Roman" panose="02020603050405020304" pitchFamily="18" charset="0"/>
                <a:cs typeface="Times New Roman" panose="02020603050405020304" pitchFamily="18" charset="0"/>
              </a:rPr>
              <a:t> Alliance | a User Guide to the Bipartisan Infrastructure Law (BIL).” </a:t>
            </a:r>
            <a:r>
              <a:rPr lang="en-US" sz="700" dirty="0" err="1">
                <a:solidFill>
                  <a:srgbClr val="000000"/>
                </a:solidFill>
                <a:latin typeface="Times New Roman" panose="02020603050405020304" pitchFamily="18" charset="0"/>
                <a:cs typeface="Times New Roman" panose="02020603050405020304" pitchFamily="18" charset="0"/>
              </a:rPr>
              <a:t>Www.bluegreenalliance.org</a:t>
            </a:r>
            <a:r>
              <a:rPr lang="en-US" sz="700" dirty="0">
                <a:solidFill>
                  <a:srgbClr val="000000"/>
                </a:solidFill>
                <a:latin typeface="Times New Roman" panose="02020603050405020304" pitchFamily="18" charset="0"/>
                <a:cs typeface="Times New Roman" panose="02020603050405020304" pitchFamily="18" charset="0"/>
              </a:rPr>
              <a:t>. January 27, 2023. https://</a:t>
            </a:r>
            <a:r>
              <a:rPr lang="en-US" sz="700" dirty="0" err="1">
                <a:solidFill>
                  <a:srgbClr val="000000"/>
                </a:solidFill>
                <a:latin typeface="Times New Roman" panose="02020603050405020304" pitchFamily="18" charset="0"/>
                <a:cs typeface="Times New Roman" panose="02020603050405020304" pitchFamily="18" charset="0"/>
              </a:rPr>
              <a:t>www.bluegreenalliance.org</a:t>
            </a:r>
            <a:r>
              <a:rPr lang="en-US" sz="700" dirty="0">
                <a:solidFill>
                  <a:srgbClr val="000000"/>
                </a:solidFill>
                <a:latin typeface="Times New Roman" panose="02020603050405020304" pitchFamily="18" charset="0"/>
                <a:cs typeface="Times New Roman" panose="02020603050405020304" pitchFamily="18" charset="0"/>
              </a:rPr>
              <a:t>/site/a-user-guide-to-the-bipartisan-infrastructure-law-</a:t>
            </a:r>
            <a:r>
              <a:rPr lang="en-US" sz="700" dirty="0" err="1">
                <a:solidFill>
                  <a:srgbClr val="000000"/>
                </a:solidFill>
                <a:latin typeface="Times New Roman" panose="02020603050405020304" pitchFamily="18" charset="0"/>
                <a:cs typeface="Times New Roman" panose="02020603050405020304" pitchFamily="18" charset="0"/>
              </a:rPr>
              <a:t>bil</a:t>
            </a:r>
            <a:r>
              <a:rPr lang="en-US" sz="700" dirty="0">
                <a:solidFill>
                  <a:srgbClr val="000000"/>
                </a:solidFill>
                <a:latin typeface="Times New Roman" panose="02020603050405020304" pitchFamily="18" charset="0"/>
                <a:cs typeface="Times New Roman" panose="02020603050405020304" pitchFamily="18" charset="0"/>
              </a:rPr>
              <a:t>/.</a:t>
            </a:r>
          </a:p>
          <a:p>
            <a:r>
              <a:rPr lang="en-US" sz="700" dirty="0">
                <a:solidFill>
                  <a:srgbClr val="000000"/>
                </a:solidFill>
                <a:latin typeface="Times New Roman" panose="02020603050405020304" pitchFamily="18" charset="0"/>
                <a:cs typeface="Times New Roman" panose="02020603050405020304" pitchFamily="18" charset="0"/>
              </a:rPr>
              <a:t>Borenstein, Severin, and Lucas W. Davis. 2016. “The Distributional Effects of US Clean Energy Tax Credits.” Tax Policy and the Economy 30 (1): 191–234. https://</a:t>
            </a:r>
            <a:r>
              <a:rPr lang="en-US" sz="700" dirty="0" err="1">
                <a:solidFill>
                  <a:srgbClr val="000000"/>
                </a:solidFill>
                <a:latin typeface="Times New Roman" panose="02020603050405020304" pitchFamily="18" charset="0"/>
                <a:cs typeface="Times New Roman" panose="02020603050405020304" pitchFamily="18" charset="0"/>
              </a:rPr>
              <a:t>doi.org</a:t>
            </a:r>
            <a:r>
              <a:rPr lang="en-US" sz="700" dirty="0">
                <a:solidFill>
                  <a:srgbClr val="000000"/>
                </a:solidFill>
                <a:latin typeface="Times New Roman" panose="02020603050405020304" pitchFamily="18" charset="0"/>
                <a:cs typeface="Times New Roman" panose="02020603050405020304" pitchFamily="18" charset="0"/>
              </a:rPr>
              <a:t>/10.1086/685597.</a:t>
            </a:r>
          </a:p>
          <a:p>
            <a:r>
              <a:rPr lang="en-US" sz="700" dirty="0">
                <a:solidFill>
                  <a:srgbClr val="000000"/>
                </a:solidFill>
                <a:latin typeface="Times New Roman" panose="02020603050405020304" pitchFamily="18" charset="0"/>
                <a:cs typeface="Times New Roman" panose="02020603050405020304" pitchFamily="18" charset="0"/>
              </a:rPr>
              <a:t>Buettner, Thiess, and </a:t>
            </a:r>
            <a:r>
              <a:rPr lang="en-US" sz="700" dirty="0" err="1">
                <a:solidFill>
                  <a:srgbClr val="000000"/>
                </a:solidFill>
                <a:latin typeface="Times New Roman" panose="02020603050405020304" pitchFamily="18" charset="0"/>
                <a:cs typeface="Times New Roman" panose="02020603050405020304" pitchFamily="18" charset="0"/>
              </a:rPr>
              <a:t>Boryana</a:t>
            </a:r>
            <a:r>
              <a:rPr lang="en-US" sz="700" dirty="0">
                <a:solidFill>
                  <a:srgbClr val="000000"/>
                </a:solidFill>
                <a:latin typeface="Times New Roman" panose="02020603050405020304" pitchFamily="18" charset="0"/>
                <a:cs typeface="Times New Roman" panose="02020603050405020304" pitchFamily="18" charset="0"/>
              </a:rPr>
              <a:t> </a:t>
            </a:r>
            <a:r>
              <a:rPr lang="en-US" sz="700" dirty="0" err="1">
                <a:solidFill>
                  <a:srgbClr val="000000"/>
                </a:solidFill>
                <a:latin typeface="Times New Roman" panose="02020603050405020304" pitchFamily="18" charset="0"/>
                <a:cs typeface="Times New Roman" panose="02020603050405020304" pitchFamily="18" charset="0"/>
              </a:rPr>
              <a:t>Madzharova</a:t>
            </a:r>
            <a:r>
              <a:rPr lang="en-US" sz="700" dirty="0">
                <a:solidFill>
                  <a:srgbClr val="000000"/>
                </a:solidFill>
                <a:latin typeface="Times New Roman" panose="02020603050405020304" pitchFamily="18" charset="0"/>
                <a:cs typeface="Times New Roman" panose="02020603050405020304" pitchFamily="18" charset="0"/>
              </a:rPr>
              <a:t>. 2021. “Promoting Sales of Energy Efficient Household Appliances: Outcomes and Cost Effectiveness of Rebate Programs.” SSRN Electronic Journal No. 9048. https://</a:t>
            </a:r>
            <a:r>
              <a:rPr lang="en-US" sz="700" dirty="0" err="1">
                <a:solidFill>
                  <a:srgbClr val="000000"/>
                </a:solidFill>
                <a:latin typeface="Times New Roman" panose="02020603050405020304" pitchFamily="18" charset="0"/>
                <a:cs typeface="Times New Roman" panose="02020603050405020304" pitchFamily="18" charset="0"/>
              </a:rPr>
              <a:t>doi.org</a:t>
            </a:r>
            <a:r>
              <a:rPr lang="en-US" sz="700" dirty="0">
                <a:solidFill>
                  <a:srgbClr val="000000"/>
                </a:solidFill>
                <a:latin typeface="Times New Roman" panose="02020603050405020304" pitchFamily="18" charset="0"/>
                <a:cs typeface="Times New Roman" panose="02020603050405020304" pitchFamily="18" charset="0"/>
              </a:rPr>
              <a:t>/10.2139/ssrn.3837776.</a:t>
            </a:r>
          </a:p>
          <a:p>
            <a:r>
              <a:rPr lang="en-US" sz="700" dirty="0">
                <a:solidFill>
                  <a:srgbClr val="000000"/>
                </a:solidFill>
                <a:latin typeface="Times New Roman" panose="02020603050405020304" pitchFamily="18" charset="0"/>
                <a:cs typeface="Times New Roman" panose="02020603050405020304" pitchFamily="18" charset="0"/>
              </a:rPr>
              <a:t>California Air Resources Board (CARB) . 2018. “Low-Income Barriers Study, Part B: Overcoming Barriers to Clean Transportation Access for Low-Income Residents FINAL GUIDANCE DOCUMENT.” https://ww2.arb.ca.gov/sites/default/files/2018-08/sb350_final_guidance_document_022118.pdf.</a:t>
            </a:r>
          </a:p>
          <a:p>
            <a:r>
              <a:rPr lang="en-US" sz="700" dirty="0">
                <a:solidFill>
                  <a:srgbClr val="000000"/>
                </a:solidFill>
                <a:latin typeface="Times New Roman" panose="02020603050405020304" pitchFamily="18" charset="0"/>
                <a:cs typeface="Times New Roman" panose="02020603050405020304" pitchFamily="18" charset="0"/>
              </a:rPr>
              <a:t>Campbell, Eryn, Lauren Lutzke, Heather Kostick, and Michael Mann. 2024. “Communicating Policy: Raising IRA Awareness in Philadelphia.” Kleinman Center for Energy Policy. September 18, 2024. https://</a:t>
            </a:r>
            <a:r>
              <a:rPr lang="en-US" sz="700" dirty="0" err="1">
                <a:solidFill>
                  <a:srgbClr val="000000"/>
                </a:solidFill>
                <a:latin typeface="Times New Roman" panose="02020603050405020304" pitchFamily="18" charset="0"/>
                <a:cs typeface="Times New Roman" panose="02020603050405020304" pitchFamily="18" charset="0"/>
              </a:rPr>
              <a:t>kleinmanenergy.upenn.edu</a:t>
            </a:r>
            <a:r>
              <a:rPr lang="en-US" sz="700" dirty="0">
                <a:solidFill>
                  <a:srgbClr val="000000"/>
                </a:solidFill>
                <a:latin typeface="Times New Roman" panose="02020603050405020304" pitchFamily="18" charset="0"/>
                <a:cs typeface="Times New Roman" panose="02020603050405020304" pitchFamily="18" charset="0"/>
              </a:rPr>
              <a:t>/commentary/blog/communicating-policy-raising-</a:t>
            </a:r>
            <a:r>
              <a:rPr lang="en-US" sz="700" dirty="0" err="1">
                <a:solidFill>
                  <a:srgbClr val="000000"/>
                </a:solidFill>
                <a:latin typeface="Times New Roman" panose="02020603050405020304" pitchFamily="18" charset="0"/>
                <a:cs typeface="Times New Roman" panose="02020603050405020304" pitchFamily="18" charset="0"/>
              </a:rPr>
              <a:t>ira</a:t>
            </a:r>
            <a:r>
              <a:rPr lang="en-US" sz="700" dirty="0">
                <a:solidFill>
                  <a:srgbClr val="000000"/>
                </a:solidFill>
                <a:latin typeface="Times New Roman" panose="02020603050405020304" pitchFamily="18" charset="0"/>
                <a:cs typeface="Times New Roman" panose="02020603050405020304" pitchFamily="18" charset="0"/>
              </a:rPr>
              <a:t>-</a:t>
            </a:r>
          </a:p>
          <a:p>
            <a:r>
              <a:rPr lang="en-US" sz="700" dirty="0">
                <a:solidFill>
                  <a:srgbClr val="000000"/>
                </a:solidFill>
                <a:latin typeface="Times New Roman" panose="02020603050405020304" pitchFamily="18" charset="0"/>
                <a:cs typeface="Times New Roman" panose="02020603050405020304" pitchFamily="18" charset="0"/>
              </a:rPr>
              <a:t>awareness-in-</a:t>
            </a:r>
            <a:r>
              <a:rPr lang="en-US" sz="700" dirty="0" err="1">
                <a:solidFill>
                  <a:srgbClr val="000000"/>
                </a:solidFill>
                <a:latin typeface="Times New Roman" panose="02020603050405020304" pitchFamily="18" charset="0"/>
                <a:cs typeface="Times New Roman" panose="02020603050405020304" pitchFamily="18" charset="0"/>
              </a:rPr>
              <a:t>philadelphia</a:t>
            </a:r>
            <a:r>
              <a:rPr lang="en-US" sz="700" dirty="0">
                <a:solidFill>
                  <a:srgbClr val="000000"/>
                </a:solidFill>
                <a:latin typeface="Times New Roman" panose="02020603050405020304" pitchFamily="18" charset="0"/>
                <a:cs typeface="Times New Roman" panose="02020603050405020304" pitchFamily="18" charset="0"/>
              </a:rPr>
              <a:t>/.</a:t>
            </a:r>
          </a:p>
          <a:p>
            <a:r>
              <a:rPr lang="en-US" sz="700" dirty="0">
                <a:solidFill>
                  <a:srgbClr val="000000"/>
                </a:solidFill>
                <a:latin typeface="Times New Roman" panose="02020603050405020304" pitchFamily="18" charset="0"/>
                <a:cs typeface="Times New Roman" panose="02020603050405020304" pitchFamily="18" charset="0"/>
              </a:rPr>
              <a:t>City of Philadelphia. 2024. “Alleviating Energy Poverty in Philadelphia.” https://</a:t>
            </a:r>
            <a:r>
              <a:rPr lang="en-US" sz="700" dirty="0" err="1">
                <a:solidFill>
                  <a:srgbClr val="000000"/>
                </a:solidFill>
                <a:latin typeface="Times New Roman" panose="02020603050405020304" pitchFamily="18" charset="0"/>
                <a:cs typeface="Times New Roman" panose="02020603050405020304" pitchFamily="18" charset="0"/>
              </a:rPr>
              <a:t>www.phila.gov</a:t>
            </a:r>
            <a:r>
              <a:rPr lang="en-US" sz="700" dirty="0">
                <a:solidFill>
                  <a:srgbClr val="000000"/>
                </a:solidFill>
                <a:latin typeface="Times New Roman" panose="02020603050405020304" pitchFamily="18" charset="0"/>
                <a:cs typeface="Times New Roman" panose="02020603050405020304" pitchFamily="18" charset="0"/>
              </a:rPr>
              <a:t>/media/20240701150359/Energy-Poverty-Alleviation-Strategy-</a:t>
            </a:r>
            <a:r>
              <a:rPr lang="en-US" sz="700" dirty="0" err="1">
                <a:solidFill>
                  <a:srgbClr val="000000"/>
                </a:solidFill>
                <a:latin typeface="Times New Roman" panose="02020603050405020304" pitchFamily="18" charset="0"/>
                <a:cs typeface="Times New Roman" panose="02020603050405020304" pitchFamily="18" charset="0"/>
              </a:rPr>
              <a:t>Final.pdf</a:t>
            </a:r>
            <a:r>
              <a:rPr lang="en-US" sz="700" dirty="0">
                <a:solidFill>
                  <a:srgbClr val="000000"/>
                </a:solidFill>
                <a:latin typeface="Times New Roman" panose="02020603050405020304" pitchFamily="18" charset="0"/>
                <a:cs typeface="Times New Roman" panose="02020603050405020304" pitchFamily="18" charset="0"/>
              </a:rPr>
              <a:t>.</a:t>
            </a:r>
          </a:p>
          <a:p>
            <a:r>
              <a:rPr lang="en-US" sz="700" dirty="0">
                <a:solidFill>
                  <a:srgbClr val="000000"/>
                </a:solidFill>
                <a:latin typeface="Times New Roman" panose="02020603050405020304" pitchFamily="18" charset="0"/>
                <a:cs typeface="Times New Roman" panose="02020603050405020304" pitchFamily="18" charset="0"/>
              </a:rPr>
              <a:t>Datta, Souvik, and Sumeet Gulati. 2014. “Utility Rebates for ENERGY STAR Appliances: Are They Effective?” Journal of Environmental Economics and Management 68 (3): 480–506. https://</a:t>
            </a:r>
            <a:r>
              <a:rPr lang="en-US" sz="700" dirty="0" err="1">
                <a:solidFill>
                  <a:srgbClr val="000000"/>
                </a:solidFill>
                <a:latin typeface="Times New Roman" panose="02020603050405020304" pitchFamily="18" charset="0"/>
                <a:cs typeface="Times New Roman" panose="02020603050405020304" pitchFamily="18" charset="0"/>
              </a:rPr>
              <a:t>doi.org</a:t>
            </a:r>
            <a:r>
              <a:rPr lang="en-US" sz="700" dirty="0">
                <a:solidFill>
                  <a:srgbClr val="000000"/>
                </a:solidFill>
                <a:latin typeface="Times New Roman" panose="02020603050405020304" pitchFamily="18" charset="0"/>
                <a:cs typeface="Times New Roman" panose="02020603050405020304" pitchFamily="18" charset="0"/>
              </a:rPr>
              <a:t>/10.1016/j.jeem.2014.09.003.</a:t>
            </a:r>
          </a:p>
          <a:p>
            <a:r>
              <a:rPr lang="en-US" sz="700" dirty="0">
                <a:solidFill>
                  <a:srgbClr val="000000"/>
                </a:solidFill>
                <a:latin typeface="Times New Roman" panose="02020603050405020304" pitchFamily="18" charset="0"/>
                <a:cs typeface="Times New Roman" panose="02020603050405020304" pitchFamily="18" charset="0"/>
              </a:rPr>
              <a:t>Eisenberg, Joel. 2010. “Weatherization Assistance Program Technical Memorandum Background Data and Statistics.” Oak Ridge, TN: Oak Ridge National Laboratory.</a:t>
            </a:r>
          </a:p>
          <a:p>
            <a:r>
              <a:rPr lang="en-US" sz="700" dirty="0">
                <a:solidFill>
                  <a:srgbClr val="000000"/>
                </a:solidFill>
                <a:latin typeface="Times New Roman" panose="02020603050405020304" pitchFamily="18" charset="0"/>
                <a:cs typeface="Times New Roman" panose="02020603050405020304" pitchFamily="18" charset="0"/>
              </a:rPr>
              <a:t>Energy Star . 2021. “Product Finder - ENERGY STAR Certified Refrigerators.” </a:t>
            </a:r>
            <a:r>
              <a:rPr lang="en-US" sz="700" dirty="0" err="1">
                <a:solidFill>
                  <a:srgbClr val="000000"/>
                </a:solidFill>
                <a:latin typeface="Times New Roman" panose="02020603050405020304" pitchFamily="18" charset="0"/>
                <a:cs typeface="Times New Roman" panose="02020603050405020304" pitchFamily="18" charset="0"/>
              </a:rPr>
              <a:t>Energystar.gov</a:t>
            </a:r>
            <a:r>
              <a:rPr lang="en-US" sz="700" dirty="0">
                <a:solidFill>
                  <a:srgbClr val="000000"/>
                </a:solidFill>
                <a:latin typeface="Times New Roman" panose="02020603050405020304" pitchFamily="18" charset="0"/>
                <a:cs typeface="Times New Roman" panose="02020603050405020304" pitchFamily="18" charset="0"/>
              </a:rPr>
              <a:t>. 2021. https://</a:t>
            </a:r>
            <a:r>
              <a:rPr lang="en-US" sz="700" dirty="0" err="1">
                <a:solidFill>
                  <a:srgbClr val="000000"/>
                </a:solidFill>
                <a:latin typeface="Times New Roman" panose="02020603050405020304" pitchFamily="18" charset="0"/>
                <a:cs typeface="Times New Roman" panose="02020603050405020304" pitchFamily="18" charset="0"/>
              </a:rPr>
              <a:t>www.energystar.gov</a:t>
            </a:r>
            <a:r>
              <a:rPr lang="en-US" sz="700" dirty="0">
                <a:solidFill>
                  <a:srgbClr val="000000"/>
                </a:solidFill>
                <a:latin typeface="Times New Roman" panose="02020603050405020304" pitchFamily="18" charset="0"/>
                <a:cs typeface="Times New Roman" panose="02020603050405020304" pitchFamily="18" charset="0"/>
              </a:rPr>
              <a:t>/</a:t>
            </a:r>
            <a:r>
              <a:rPr lang="en-US" sz="700" dirty="0" err="1">
                <a:solidFill>
                  <a:srgbClr val="000000"/>
                </a:solidFill>
                <a:latin typeface="Times New Roman" panose="02020603050405020304" pitchFamily="18" charset="0"/>
                <a:cs typeface="Times New Roman" panose="02020603050405020304" pitchFamily="18" charset="0"/>
              </a:rPr>
              <a:t>productfinder</a:t>
            </a:r>
            <a:r>
              <a:rPr lang="en-US" sz="700" dirty="0">
                <a:solidFill>
                  <a:srgbClr val="000000"/>
                </a:solidFill>
                <a:latin typeface="Times New Roman" panose="02020603050405020304" pitchFamily="18" charset="0"/>
                <a:cs typeface="Times New Roman" panose="02020603050405020304" pitchFamily="18" charset="0"/>
              </a:rPr>
              <a:t>/product/certified-residential-refrigerators/details-plus/2386226.</a:t>
            </a:r>
          </a:p>
          <a:p>
            <a:r>
              <a:rPr lang="en-US" sz="700" dirty="0">
                <a:solidFill>
                  <a:srgbClr val="000000"/>
                </a:solidFill>
                <a:latin typeface="Times New Roman" panose="02020603050405020304" pitchFamily="18" charset="0"/>
                <a:cs typeface="Times New Roman" panose="02020603050405020304" pitchFamily="18" charset="0"/>
              </a:rPr>
              <a:t>———. 2024. “Expanding Access to Whole-Building Energy Data.” 2024. https://</a:t>
            </a:r>
            <a:r>
              <a:rPr lang="en-US" sz="700" dirty="0" err="1">
                <a:solidFill>
                  <a:srgbClr val="000000"/>
                </a:solidFill>
                <a:latin typeface="Times New Roman" panose="02020603050405020304" pitchFamily="18" charset="0"/>
                <a:cs typeface="Times New Roman" panose="02020603050405020304" pitchFamily="18" charset="0"/>
              </a:rPr>
              <a:t>www.energystar.gov</a:t>
            </a:r>
            <a:r>
              <a:rPr lang="en-US" sz="700" dirty="0">
                <a:solidFill>
                  <a:srgbClr val="000000"/>
                </a:solidFill>
                <a:latin typeface="Times New Roman" panose="02020603050405020304" pitchFamily="18" charset="0"/>
                <a:cs typeface="Times New Roman" panose="02020603050405020304" pitchFamily="18" charset="0"/>
              </a:rPr>
              <a:t>/buildings/benchmark/</a:t>
            </a:r>
            <a:r>
              <a:rPr lang="en-US" sz="700" dirty="0" err="1">
                <a:solidFill>
                  <a:srgbClr val="000000"/>
                </a:solidFill>
                <a:latin typeface="Times New Roman" panose="02020603050405020304" pitchFamily="18" charset="0"/>
                <a:cs typeface="Times New Roman" panose="02020603050405020304" pitchFamily="18" charset="0"/>
              </a:rPr>
              <a:t>find_utilities_provide_data_benchmarking</a:t>
            </a:r>
            <a:r>
              <a:rPr lang="en-US" sz="700" dirty="0">
                <a:solidFill>
                  <a:srgbClr val="000000"/>
                </a:solidFill>
                <a:latin typeface="Times New Roman" panose="02020603050405020304" pitchFamily="18" charset="0"/>
                <a:cs typeface="Times New Roman" panose="02020603050405020304" pitchFamily="18" charset="0"/>
              </a:rPr>
              <a:t>/unlock-data.</a:t>
            </a:r>
          </a:p>
          <a:p>
            <a:r>
              <a:rPr lang="en-US" sz="700" dirty="0">
                <a:solidFill>
                  <a:srgbClr val="000000"/>
                </a:solidFill>
                <a:latin typeface="Times New Roman" panose="02020603050405020304" pitchFamily="18" charset="0"/>
                <a:cs typeface="Times New Roman" panose="02020603050405020304" pitchFamily="18" charset="0"/>
              </a:rPr>
              <a:t>———. n.d. “Energy Star Flip Your Fridge Calculator | Products .” </a:t>
            </a:r>
            <a:r>
              <a:rPr lang="en-US" sz="700" dirty="0" err="1">
                <a:solidFill>
                  <a:srgbClr val="000000"/>
                </a:solidFill>
                <a:latin typeface="Times New Roman" panose="02020603050405020304" pitchFamily="18" charset="0"/>
                <a:cs typeface="Times New Roman" panose="02020603050405020304" pitchFamily="18" charset="0"/>
              </a:rPr>
              <a:t>Www.energystar.gov</a:t>
            </a:r>
            <a:r>
              <a:rPr lang="en-US" sz="700" dirty="0">
                <a:solidFill>
                  <a:srgbClr val="000000"/>
                </a:solidFill>
                <a:latin typeface="Times New Roman" panose="02020603050405020304" pitchFamily="18" charset="0"/>
                <a:cs typeface="Times New Roman" panose="02020603050405020304" pitchFamily="18" charset="0"/>
              </a:rPr>
              <a:t>. https://</a:t>
            </a:r>
            <a:r>
              <a:rPr lang="en-US" sz="700" dirty="0" err="1">
                <a:solidFill>
                  <a:srgbClr val="000000"/>
                </a:solidFill>
                <a:latin typeface="Times New Roman" panose="02020603050405020304" pitchFamily="18" charset="0"/>
                <a:cs typeface="Times New Roman" panose="02020603050405020304" pitchFamily="18" charset="0"/>
              </a:rPr>
              <a:t>www.energystar.gov</a:t>
            </a:r>
            <a:r>
              <a:rPr lang="en-US" sz="700" dirty="0">
                <a:solidFill>
                  <a:srgbClr val="000000"/>
                </a:solidFill>
                <a:latin typeface="Times New Roman" panose="02020603050405020304" pitchFamily="18" charset="0"/>
                <a:cs typeface="Times New Roman" panose="02020603050405020304" pitchFamily="18" charset="0"/>
              </a:rPr>
              <a:t>/products/refrigerators/flip-your-fridge.</a:t>
            </a:r>
          </a:p>
          <a:p>
            <a:r>
              <a:rPr lang="en-US" sz="700" dirty="0">
                <a:solidFill>
                  <a:srgbClr val="000000"/>
                </a:solidFill>
                <a:latin typeface="Times New Roman" panose="02020603050405020304" pitchFamily="18" charset="0"/>
                <a:cs typeface="Times New Roman" panose="02020603050405020304" pitchFamily="18" charset="0"/>
              </a:rPr>
              <a:t>Gupta, </a:t>
            </a:r>
            <a:r>
              <a:rPr lang="en-US" sz="700" dirty="0" err="1">
                <a:solidFill>
                  <a:srgbClr val="000000"/>
                </a:solidFill>
                <a:latin typeface="Times New Roman" panose="02020603050405020304" pitchFamily="18" charset="0"/>
                <a:cs typeface="Times New Roman" panose="02020603050405020304" pitchFamily="18" charset="0"/>
              </a:rPr>
              <a:t>Vallary</a:t>
            </a:r>
            <a:r>
              <a:rPr lang="en-US" sz="700" dirty="0">
                <a:solidFill>
                  <a:srgbClr val="000000"/>
                </a:solidFill>
                <a:latin typeface="Times New Roman" panose="02020603050405020304" pitchFamily="18" charset="0"/>
                <a:cs typeface="Times New Roman" panose="02020603050405020304" pitchFamily="18" charset="0"/>
              </a:rPr>
              <a:t>, Ahana Sarkar, Aditya Saxena, Arnab Jana, and Santanu Bandyopadhyay. 2024. “Appliance Utility in Low-Income Housing: On the Relation between Socio-Economic Characteristics, Thermal Comfort and Appliance Usage Pattern.” Energy and Buildings 323 (114849): 114849. https://</a:t>
            </a:r>
            <a:r>
              <a:rPr lang="en-US" sz="700" dirty="0" err="1">
                <a:solidFill>
                  <a:srgbClr val="000000"/>
                </a:solidFill>
                <a:latin typeface="Times New Roman" panose="02020603050405020304" pitchFamily="18" charset="0"/>
                <a:cs typeface="Times New Roman" panose="02020603050405020304" pitchFamily="18" charset="0"/>
              </a:rPr>
              <a:t>doi.org</a:t>
            </a:r>
            <a:r>
              <a:rPr lang="en-US" sz="700" dirty="0">
                <a:solidFill>
                  <a:srgbClr val="000000"/>
                </a:solidFill>
                <a:latin typeface="Times New Roman" panose="02020603050405020304" pitchFamily="18" charset="0"/>
                <a:cs typeface="Times New Roman" panose="02020603050405020304" pitchFamily="18" charset="0"/>
              </a:rPr>
              <a:t>/10.1016/j.enbuild.2024.114849.</a:t>
            </a:r>
          </a:p>
          <a:p>
            <a:r>
              <a:rPr lang="en-US" sz="700" dirty="0">
                <a:solidFill>
                  <a:srgbClr val="000000"/>
                </a:solidFill>
                <a:latin typeface="Times New Roman" panose="02020603050405020304" pitchFamily="18" charset="0"/>
                <a:cs typeface="Times New Roman" panose="02020603050405020304" pitchFamily="18" charset="0"/>
              </a:rPr>
              <a:t>Houde, Sébastien, and Joseph E. Aldy. 2017. “Consumers’ Response to State Energy Efficient Appliance Rebate Programs.” American Economic Journal: Economic Policy 9 (4): 227–55. https://</a:t>
            </a:r>
            <a:r>
              <a:rPr lang="en-US" sz="700" dirty="0" err="1">
                <a:solidFill>
                  <a:srgbClr val="000000"/>
                </a:solidFill>
                <a:latin typeface="Times New Roman" panose="02020603050405020304" pitchFamily="18" charset="0"/>
                <a:cs typeface="Times New Roman" panose="02020603050405020304" pitchFamily="18" charset="0"/>
              </a:rPr>
              <a:t>doi.org</a:t>
            </a:r>
            <a:r>
              <a:rPr lang="en-US" sz="700" dirty="0">
                <a:solidFill>
                  <a:srgbClr val="000000"/>
                </a:solidFill>
                <a:latin typeface="Times New Roman" panose="02020603050405020304" pitchFamily="18" charset="0"/>
                <a:cs typeface="Times New Roman" panose="02020603050405020304" pitchFamily="18" charset="0"/>
              </a:rPr>
              <a:t>/10.1257/pol.20140383.</a:t>
            </a:r>
          </a:p>
          <a:p>
            <a:r>
              <a:rPr lang="en-US" sz="700" dirty="0">
                <a:solidFill>
                  <a:srgbClr val="000000"/>
                </a:solidFill>
                <a:latin typeface="Times New Roman" panose="02020603050405020304" pitchFamily="18" charset="0"/>
                <a:cs typeface="Times New Roman" panose="02020603050405020304" pitchFamily="18" charset="0"/>
              </a:rPr>
              <a:t>Huffman, Jared . 2023. “Huffman Leads 66 Members of Congress in Demanding Solution to Clean Energy Rollout Delays | U.S. Congressman Jared Huffman.” </a:t>
            </a:r>
            <a:r>
              <a:rPr lang="en-US" sz="700" dirty="0" err="1">
                <a:solidFill>
                  <a:srgbClr val="000000"/>
                </a:solidFill>
                <a:latin typeface="Times New Roman" panose="02020603050405020304" pitchFamily="18" charset="0"/>
                <a:cs typeface="Times New Roman" panose="02020603050405020304" pitchFamily="18" charset="0"/>
              </a:rPr>
              <a:t>House.gov</a:t>
            </a:r>
            <a:r>
              <a:rPr lang="en-US" sz="700" dirty="0">
                <a:solidFill>
                  <a:srgbClr val="000000"/>
                </a:solidFill>
                <a:latin typeface="Times New Roman" panose="02020603050405020304" pitchFamily="18" charset="0"/>
                <a:cs typeface="Times New Roman" panose="02020603050405020304" pitchFamily="18" charset="0"/>
              </a:rPr>
              <a:t>. September 18, 2023. https://</a:t>
            </a:r>
            <a:r>
              <a:rPr lang="en-US" sz="700" dirty="0" err="1">
                <a:solidFill>
                  <a:srgbClr val="000000"/>
                </a:solidFill>
                <a:latin typeface="Times New Roman" panose="02020603050405020304" pitchFamily="18" charset="0"/>
                <a:cs typeface="Times New Roman" panose="02020603050405020304" pitchFamily="18" charset="0"/>
              </a:rPr>
              <a:t>huffman.house.gov</a:t>
            </a:r>
            <a:r>
              <a:rPr lang="en-US" sz="700" dirty="0">
                <a:solidFill>
                  <a:srgbClr val="000000"/>
                </a:solidFill>
                <a:latin typeface="Times New Roman" panose="02020603050405020304" pitchFamily="18" charset="0"/>
                <a:cs typeface="Times New Roman" panose="02020603050405020304" pitchFamily="18" charset="0"/>
              </a:rPr>
              <a:t>/media-center/press-releases/huffman-leads-66-members-of-congress-in-demanding-solution-to-clean-energy-rollout-delays?utm_source=</a:t>
            </a:r>
            <a:r>
              <a:rPr lang="en-US" sz="700" dirty="0" err="1">
                <a:solidFill>
                  <a:srgbClr val="000000"/>
                </a:solidFill>
                <a:latin typeface="Times New Roman" panose="02020603050405020304" pitchFamily="18" charset="0"/>
                <a:cs typeface="Times New Roman" panose="02020603050405020304" pitchFamily="18" charset="0"/>
              </a:rPr>
              <a:t>chatgpt.com</a:t>
            </a:r>
            <a:r>
              <a:rPr lang="en-US" sz="700" dirty="0">
                <a:solidFill>
                  <a:srgbClr val="000000"/>
                </a:solidFill>
                <a:latin typeface="Times New Roman" panose="02020603050405020304" pitchFamily="18" charset="0"/>
                <a:cs typeface="Times New Roman" panose="02020603050405020304" pitchFamily="18" charset="0"/>
              </a:rPr>
              <a:t>.</a:t>
            </a:r>
          </a:p>
          <a:p>
            <a:r>
              <a:rPr lang="en-US" sz="700" dirty="0">
                <a:solidFill>
                  <a:srgbClr val="000000"/>
                </a:solidFill>
                <a:latin typeface="Times New Roman" panose="02020603050405020304" pitchFamily="18" charset="0"/>
                <a:cs typeface="Times New Roman" panose="02020603050405020304" pitchFamily="18" charset="0"/>
              </a:rPr>
              <a:t>International Energy Agency . 2023. “Energy Efficiency - the Decade for Action Ministerial Briefing IEA 8th Annual Global Conference on Energy Efficiency Versailles.” https://</a:t>
            </a:r>
            <a:r>
              <a:rPr lang="en-US" sz="700" dirty="0" err="1">
                <a:solidFill>
                  <a:srgbClr val="000000"/>
                </a:solidFill>
                <a:latin typeface="Times New Roman" panose="02020603050405020304" pitchFamily="18" charset="0"/>
                <a:cs typeface="Times New Roman" panose="02020603050405020304" pitchFamily="18" charset="0"/>
              </a:rPr>
              <a:t>iea.blob.core.windows.net</a:t>
            </a:r>
            <a:r>
              <a:rPr lang="en-US" sz="700" dirty="0">
                <a:solidFill>
                  <a:srgbClr val="000000"/>
                </a:solidFill>
                <a:latin typeface="Times New Roman" panose="02020603050405020304" pitchFamily="18" charset="0"/>
                <a:cs typeface="Times New Roman" panose="02020603050405020304" pitchFamily="18" charset="0"/>
              </a:rPr>
              <a:t>/assets/f6df3a56-2257-4f47-a130-bf0862c31065/</a:t>
            </a:r>
            <a:r>
              <a:rPr lang="en-US" sz="700" dirty="0" err="1">
                <a:solidFill>
                  <a:srgbClr val="000000"/>
                </a:solidFill>
                <a:latin typeface="Times New Roman" panose="02020603050405020304" pitchFamily="18" charset="0"/>
                <a:cs typeface="Times New Roman" panose="02020603050405020304" pitchFamily="18" charset="0"/>
              </a:rPr>
              <a:t>EnergyEfficiency-TheDecadeforAction.pdf</a:t>
            </a:r>
            <a:r>
              <a:rPr lang="en-US" sz="700" dirty="0">
                <a:solidFill>
                  <a:srgbClr val="000000"/>
                </a:solidFill>
                <a:latin typeface="Times New Roman" panose="02020603050405020304" pitchFamily="18" charset="0"/>
                <a:cs typeface="Times New Roman" panose="02020603050405020304" pitchFamily="18" charset="0"/>
              </a:rPr>
              <a:t>.</a:t>
            </a:r>
          </a:p>
          <a:p>
            <a:r>
              <a:rPr lang="en-US" sz="700" dirty="0" err="1">
                <a:solidFill>
                  <a:srgbClr val="000000"/>
                </a:solidFill>
                <a:latin typeface="Times New Roman" panose="02020603050405020304" pitchFamily="18" charset="0"/>
                <a:cs typeface="Times New Roman" panose="02020603050405020304" pitchFamily="18" charset="0"/>
              </a:rPr>
              <a:t>Lowenberger</a:t>
            </a:r>
            <a:r>
              <a:rPr lang="en-US" sz="700" dirty="0">
                <a:solidFill>
                  <a:srgbClr val="000000"/>
                </a:solidFill>
                <a:latin typeface="Times New Roman" panose="02020603050405020304" pitchFamily="18" charset="0"/>
                <a:cs typeface="Times New Roman" panose="02020603050405020304" pitchFamily="18" charset="0"/>
              </a:rPr>
              <a:t>, Amanda, Joanna Mauer, Andrew </a:t>
            </a:r>
            <a:r>
              <a:rPr lang="en-US" sz="700" dirty="0" err="1">
                <a:solidFill>
                  <a:srgbClr val="000000"/>
                </a:solidFill>
                <a:latin typeface="Times New Roman" panose="02020603050405020304" pitchFamily="18" charset="0"/>
                <a:cs typeface="Times New Roman" panose="02020603050405020304" pitchFamily="18" charset="0"/>
              </a:rPr>
              <a:t>Delaski</a:t>
            </a:r>
            <a:r>
              <a:rPr lang="en-US" sz="700" dirty="0">
                <a:solidFill>
                  <a:srgbClr val="000000"/>
                </a:solidFill>
                <a:latin typeface="Times New Roman" panose="02020603050405020304" pitchFamily="18" charset="0"/>
                <a:cs typeface="Times New Roman" panose="02020603050405020304" pitchFamily="18" charset="0"/>
              </a:rPr>
              <a:t>, Marianne </a:t>
            </a:r>
            <a:r>
              <a:rPr lang="en-US" sz="700" dirty="0" err="1">
                <a:solidFill>
                  <a:srgbClr val="000000"/>
                </a:solidFill>
                <a:latin typeface="Times New Roman" panose="02020603050405020304" pitchFamily="18" charset="0"/>
                <a:cs typeface="Times New Roman" panose="02020603050405020304" pitchFamily="18" charset="0"/>
              </a:rPr>
              <a:t>Dimascio</a:t>
            </a:r>
            <a:r>
              <a:rPr lang="en-US" sz="700" dirty="0">
                <a:solidFill>
                  <a:srgbClr val="000000"/>
                </a:solidFill>
                <a:latin typeface="Times New Roman" panose="02020603050405020304" pitchFamily="18" charset="0"/>
                <a:cs typeface="Times New Roman" panose="02020603050405020304" pitchFamily="18" charset="0"/>
              </a:rPr>
              <a:t>, Jennifer Amann, and Steven Nadel. 2004. “The Efficiency Boom: Cashing in on the Savings from Appliance Standards Updated from and Supersedes Report ASAP-7/ACEEE-A091” 202 (202): 429–2248. https://</a:t>
            </a:r>
            <a:r>
              <a:rPr lang="en-US" sz="700" dirty="0" err="1">
                <a:solidFill>
                  <a:srgbClr val="000000"/>
                </a:solidFill>
                <a:latin typeface="Times New Roman" panose="02020603050405020304" pitchFamily="18" charset="0"/>
                <a:cs typeface="Times New Roman" panose="02020603050405020304" pitchFamily="18" charset="0"/>
              </a:rPr>
              <a:t>www.aceee.org</a:t>
            </a:r>
            <a:r>
              <a:rPr lang="en-US" sz="700" dirty="0">
                <a:solidFill>
                  <a:srgbClr val="000000"/>
                </a:solidFill>
                <a:latin typeface="Times New Roman" panose="02020603050405020304" pitchFamily="18" charset="0"/>
                <a:cs typeface="Times New Roman" panose="02020603050405020304" pitchFamily="18" charset="0"/>
              </a:rPr>
              <a:t>/sites/default/files/publications/</a:t>
            </a:r>
            <a:r>
              <a:rPr lang="en-US" sz="700" dirty="0" err="1">
                <a:solidFill>
                  <a:srgbClr val="000000"/>
                </a:solidFill>
                <a:latin typeface="Times New Roman" panose="02020603050405020304" pitchFamily="18" charset="0"/>
                <a:cs typeface="Times New Roman" panose="02020603050405020304" pitchFamily="18" charset="0"/>
              </a:rPr>
              <a:t>researchreports</a:t>
            </a:r>
            <a:r>
              <a:rPr lang="en-US" sz="700" dirty="0">
                <a:solidFill>
                  <a:srgbClr val="000000"/>
                </a:solidFill>
                <a:latin typeface="Times New Roman" panose="02020603050405020304" pitchFamily="18" charset="0"/>
                <a:cs typeface="Times New Roman" panose="02020603050405020304" pitchFamily="18" charset="0"/>
              </a:rPr>
              <a:t>/a123.pdf.</a:t>
            </a:r>
          </a:p>
          <a:p>
            <a:r>
              <a:rPr lang="en-US" sz="700" dirty="0">
                <a:solidFill>
                  <a:srgbClr val="000000"/>
                </a:solidFill>
                <a:latin typeface="Times New Roman" panose="02020603050405020304" pitchFamily="18" charset="0"/>
                <a:cs typeface="Times New Roman" panose="02020603050405020304" pitchFamily="18" charset="0"/>
              </a:rPr>
              <a:t>McKinsey &amp; Company. 2023. “Global Energy Perspective 2023 | McKinsey.” </a:t>
            </a:r>
            <a:r>
              <a:rPr lang="en-US" sz="700" dirty="0" err="1">
                <a:solidFill>
                  <a:srgbClr val="000000"/>
                </a:solidFill>
                <a:latin typeface="Times New Roman" panose="02020603050405020304" pitchFamily="18" charset="0"/>
                <a:cs typeface="Times New Roman" panose="02020603050405020304" pitchFamily="18" charset="0"/>
              </a:rPr>
              <a:t>Www.mckinsey.com</a:t>
            </a:r>
            <a:r>
              <a:rPr lang="en-US" sz="700" dirty="0">
                <a:solidFill>
                  <a:srgbClr val="000000"/>
                </a:solidFill>
                <a:latin typeface="Times New Roman" panose="02020603050405020304" pitchFamily="18" charset="0"/>
                <a:cs typeface="Times New Roman" panose="02020603050405020304" pitchFamily="18" charset="0"/>
              </a:rPr>
              <a:t>. October 18, 2023. https://</a:t>
            </a:r>
            <a:r>
              <a:rPr lang="en-US" sz="700" dirty="0" err="1">
                <a:solidFill>
                  <a:srgbClr val="000000"/>
                </a:solidFill>
                <a:latin typeface="Times New Roman" panose="02020603050405020304" pitchFamily="18" charset="0"/>
                <a:cs typeface="Times New Roman" panose="02020603050405020304" pitchFamily="18" charset="0"/>
              </a:rPr>
              <a:t>www.mckinsey.com</a:t>
            </a:r>
            <a:r>
              <a:rPr lang="en-US" sz="700" dirty="0">
                <a:solidFill>
                  <a:srgbClr val="000000"/>
                </a:solidFill>
                <a:latin typeface="Times New Roman" panose="02020603050405020304" pitchFamily="18" charset="0"/>
                <a:cs typeface="Times New Roman" panose="02020603050405020304" pitchFamily="18" charset="0"/>
              </a:rPr>
              <a:t>/industries/oil-and-gas/our-insights/global-energy-perspective-2023.</a:t>
            </a:r>
          </a:p>
          <a:p>
            <a:r>
              <a:rPr lang="en-US" sz="700" dirty="0">
                <a:solidFill>
                  <a:srgbClr val="000000"/>
                </a:solidFill>
                <a:latin typeface="Times New Roman" panose="02020603050405020304" pitchFamily="18" charset="0"/>
                <a:cs typeface="Times New Roman" panose="02020603050405020304" pitchFamily="18" charset="0"/>
              </a:rPr>
              <a:t>Patterson, Murray G. 1996. “What Is Energy Efficiency?” Energy Policy 24 (5): 377–90. https://</a:t>
            </a:r>
            <a:r>
              <a:rPr lang="en-US" sz="700" dirty="0" err="1">
                <a:solidFill>
                  <a:srgbClr val="000000"/>
                </a:solidFill>
                <a:latin typeface="Times New Roman" panose="02020603050405020304" pitchFamily="18" charset="0"/>
                <a:cs typeface="Times New Roman" panose="02020603050405020304" pitchFamily="18" charset="0"/>
              </a:rPr>
              <a:t>doi.org</a:t>
            </a:r>
            <a:r>
              <a:rPr lang="en-US" sz="700" dirty="0">
                <a:solidFill>
                  <a:srgbClr val="000000"/>
                </a:solidFill>
                <a:latin typeface="Times New Roman" panose="02020603050405020304" pitchFamily="18" charset="0"/>
                <a:cs typeface="Times New Roman" panose="02020603050405020304" pitchFamily="18" charset="0"/>
              </a:rPr>
              <a:t>/10.1016/0301-4215(96)00017-1.</a:t>
            </a:r>
          </a:p>
          <a:p>
            <a:r>
              <a:rPr lang="en-US" sz="700" dirty="0">
                <a:solidFill>
                  <a:srgbClr val="000000"/>
                </a:solidFill>
                <a:latin typeface="Times New Roman" panose="02020603050405020304" pitchFamily="18" charset="0"/>
                <a:cs typeface="Times New Roman" panose="02020603050405020304" pitchFamily="18" charset="0"/>
              </a:rPr>
              <a:t>Paul, Andreas, Elmar </a:t>
            </a:r>
            <a:r>
              <a:rPr lang="en-US" sz="700" dirty="0" err="1">
                <a:solidFill>
                  <a:srgbClr val="000000"/>
                </a:solidFill>
                <a:latin typeface="Times New Roman" panose="02020603050405020304" pitchFamily="18" charset="0"/>
                <a:cs typeface="Times New Roman" panose="02020603050405020304" pitchFamily="18" charset="0"/>
              </a:rPr>
              <a:t>Baumhögger</a:t>
            </a:r>
            <a:r>
              <a:rPr lang="en-US" sz="700" dirty="0">
                <a:solidFill>
                  <a:srgbClr val="000000"/>
                </a:solidFill>
                <a:latin typeface="Times New Roman" panose="02020603050405020304" pitchFamily="18" charset="0"/>
                <a:cs typeface="Times New Roman" panose="02020603050405020304" pitchFamily="18" charset="0"/>
              </a:rPr>
              <a:t>, Andreas Elsner, Michael Reineke, Christian </a:t>
            </a:r>
            <a:r>
              <a:rPr lang="en-US" sz="700" dirty="0" err="1">
                <a:solidFill>
                  <a:srgbClr val="000000"/>
                </a:solidFill>
                <a:latin typeface="Times New Roman" panose="02020603050405020304" pitchFamily="18" charset="0"/>
                <a:cs typeface="Times New Roman" panose="02020603050405020304" pitchFamily="18" charset="0"/>
              </a:rPr>
              <a:t>Hueppe</a:t>
            </a:r>
            <a:r>
              <a:rPr lang="en-US" sz="700" dirty="0">
                <a:solidFill>
                  <a:srgbClr val="000000"/>
                </a:solidFill>
                <a:latin typeface="Times New Roman" panose="02020603050405020304" pitchFamily="18" charset="0"/>
                <a:cs typeface="Times New Roman" panose="02020603050405020304" pitchFamily="18" charset="0"/>
              </a:rPr>
              <a:t>, Rainer </a:t>
            </a:r>
            <a:r>
              <a:rPr lang="en-US" sz="700" dirty="0" err="1">
                <a:solidFill>
                  <a:srgbClr val="000000"/>
                </a:solidFill>
                <a:latin typeface="Times New Roman" panose="02020603050405020304" pitchFamily="18" charset="0"/>
                <a:cs typeface="Times New Roman" panose="02020603050405020304" pitchFamily="18" charset="0"/>
              </a:rPr>
              <a:t>Stamminger</a:t>
            </a:r>
            <a:r>
              <a:rPr lang="en-US" sz="700" dirty="0">
                <a:solidFill>
                  <a:srgbClr val="000000"/>
                </a:solidFill>
                <a:latin typeface="Times New Roman" panose="02020603050405020304" pitchFamily="18" charset="0"/>
                <a:cs typeface="Times New Roman" panose="02020603050405020304" pitchFamily="18" charset="0"/>
              </a:rPr>
              <a:t>, Heike Hoelscher, et al. 2022. “Impact of Aging on the Energy Efficiency of Household Refrigerating Appliances.” Applied Thermal Engineering 205 (March): 117992. https://</a:t>
            </a:r>
            <a:r>
              <a:rPr lang="en-US" sz="700" dirty="0" err="1">
                <a:solidFill>
                  <a:srgbClr val="000000"/>
                </a:solidFill>
                <a:latin typeface="Times New Roman" panose="02020603050405020304" pitchFamily="18" charset="0"/>
                <a:cs typeface="Times New Roman" panose="02020603050405020304" pitchFamily="18" charset="0"/>
              </a:rPr>
              <a:t>doi.org</a:t>
            </a:r>
            <a:r>
              <a:rPr lang="en-US" sz="700" dirty="0">
                <a:solidFill>
                  <a:srgbClr val="000000"/>
                </a:solidFill>
                <a:latin typeface="Times New Roman" panose="02020603050405020304" pitchFamily="18" charset="0"/>
                <a:cs typeface="Times New Roman" panose="02020603050405020304" pitchFamily="18" charset="0"/>
              </a:rPr>
              <a:t>/10.1016/j.applthermaleng.2021.117992.</a:t>
            </a:r>
          </a:p>
          <a:p>
            <a:r>
              <a:rPr lang="en-US" sz="700" dirty="0">
                <a:solidFill>
                  <a:srgbClr val="000000"/>
                </a:solidFill>
                <a:latin typeface="Times New Roman" panose="02020603050405020304" pitchFamily="18" charset="0"/>
                <a:cs typeface="Times New Roman" panose="02020603050405020304" pitchFamily="18" charset="0"/>
              </a:rPr>
              <a:t>Pechmann, Cornelia, and Tim Silk. 2013. “Policy and Research Related to Consumer Rebates: A Comprehensive Review.” Journal of Public Policy &amp; Marketing 32 (2): 255–70. https://</a:t>
            </a:r>
            <a:r>
              <a:rPr lang="en-US" sz="700" dirty="0" err="1">
                <a:solidFill>
                  <a:srgbClr val="000000"/>
                </a:solidFill>
                <a:latin typeface="Times New Roman" panose="02020603050405020304" pitchFamily="18" charset="0"/>
                <a:cs typeface="Times New Roman" panose="02020603050405020304" pitchFamily="18" charset="0"/>
              </a:rPr>
              <a:t>doi.org</a:t>
            </a:r>
            <a:r>
              <a:rPr lang="en-US" sz="700" dirty="0">
                <a:solidFill>
                  <a:srgbClr val="000000"/>
                </a:solidFill>
                <a:latin typeface="Times New Roman" panose="02020603050405020304" pitchFamily="18" charset="0"/>
                <a:cs typeface="Times New Roman" panose="02020603050405020304" pitchFamily="18" charset="0"/>
              </a:rPr>
              <a:t>/10.1509/jppm.08.155.</a:t>
            </a:r>
          </a:p>
          <a:p>
            <a:r>
              <a:rPr lang="en-US" sz="700" dirty="0">
                <a:solidFill>
                  <a:srgbClr val="000000"/>
                </a:solidFill>
                <a:latin typeface="Times New Roman" panose="02020603050405020304" pitchFamily="18" charset="0"/>
                <a:cs typeface="Times New Roman" panose="02020603050405020304" pitchFamily="18" charset="0"/>
              </a:rPr>
              <a:t>Ramseur, Jonathan L. 2022. “Inflation Reduction Act of 2022 (IRA): Provisions Related to Climate Change.” </a:t>
            </a:r>
            <a:r>
              <a:rPr lang="en-US" sz="700" dirty="0" err="1">
                <a:solidFill>
                  <a:srgbClr val="000000"/>
                </a:solidFill>
                <a:latin typeface="Times New Roman" panose="02020603050405020304" pitchFamily="18" charset="0"/>
                <a:cs typeface="Times New Roman" panose="02020603050405020304" pitchFamily="18" charset="0"/>
              </a:rPr>
              <a:t>Congress.gov</a:t>
            </a:r>
            <a:r>
              <a:rPr lang="en-US" sz="700" dirty="0">
                <a:solidFill>
                  <a:srgbClr val="000000"/>
                </a:solidFill>
                <a:latin typeface="Times New Roman" panose="02020603050405020304" pitchFamily="18" charset="0"/>
                <a:cs typeface="Times New Roman" panose="02020603050405020304" pitchFamily="18" charset="0"/>
              </a:rPr>
              <a:t>. 2022. https://</a:t>
            </a:r>
            <a:r>
              <a:rPr lang="en-US" sz="700" dirty="0" err="1">
                <a:solidFill>
                  <a:srgbClr val="000000"/>
                </a:solidFill>
                <a:latin typeface="Times New Roman" panose="02020603050405020304" pitchFamily="18" charset="0"/>
                <a:cs typeface="Times New Roman" panose="02020603050405020304" pitchFamily="18" charset="0"/>
              </a:rPr>
              <a:t>www.congress.gov</a:t>
            </a:r>
            <a:r>
              <a:rPr lang="en-US" sz="700" dirty="0">
                <a:solidFill>
                  <a:srgbClr val="000000"/>
                </a:solidFill>
                <a:latin typeface="Times New Roman" panose="02020603050405020304" pitchFamily="18" charset="0"/>
                <a:cs typeface="Times New Roman" panose="02020603050405020304" pitchFamily="18" charset="0"/>
              </a:rPr>
              <a:t>/</a:t>
            </a:r>
            <a:r>
              <a:rPr lang="en-US" sz="700" dirty="0" err="1">
                <a:solidFill>
                  <a:srgbClr val="000000"/>
                </a:solidFill>
                <a:latin typeface="Times New Roman" panose="02020603050405020304" pitchFamily="18" charset="0"/>
                <a:cs typeface="Times New Roman" panose="02020603050405020304" pitchFamily="18" charset="0"/>
              </a:rPr>
              <a:t>crs</a:t>
            </a:r>
            <a:r>
              <a:rPr lang="en-US" sz="700" dirty="0">
                <a:solidFill>
                  <a:srgbClr val="000000"/>
                </a:solidFill>
                <a:latin typeface="Times New Roman" panose="02020603050405020304" pitchFamily="18" charset="0"/>
                <a:cs typeface="Times New Roman" panose="02020603050405020304" pitchFamily="18" charset="0"/>
              </a:rPr>
              <a:t>-product/R47262.</a:t>
            </a:r>
          </a:p>
          <a:p>
            <a:r>
              <a:rPr lang="en-US" sz="700" dirty="0">
                <a:solidFill>
                  <a:srgbClr val="000000"/>
                </a:solidFill>
                <a:latin typeface="Times New Roman" panose="02020603050405020304" pitchFamily="18" charset="0"/>
                <a:cs typeface="Times New Roman" panose="02020603050405020304" pitchFamily="18" charset="0"/>
              </a:rPr>
              <a:t>Silicon Valley Power. 2023. “Appliance Energy Use Chart .” </a:t>
            </a:r>
            <a:r>
              <a:rPr lang="en-US" sz="700" dirty="0" err="1">
                <a:solidFill>
                  <a:srgbClr val="000000"/>
                </a:solidFill>
                <a:latin typeface="Times New Roman" panose="02020603050405020304" pitchFamily="18" charset="0"/>
                <a:cs typeface="Times New Roman" panose="02020603050405020304" pitchFamily="18" charset="0"/>
              </a:rPr>
              <a:t>Www.siliconvalleypower.com</a:t>
            </a:r>
            <a:r>
              <a:rPr lang="en-US" sz="700" dirty="0">
                <a:solidFill>
                  <a:srgbClr val="000000"/>
                </a:solidFill>
                <a:latin typeface="Times New Roman" panose="02020603050405020304" pitchFamily="18" charset="0"/>
                <a:cs typeface="Times New Roman" panose="02020603050405020304" pitchFamily="18" charset="0"/>
              </a:rPr>
              <a:t>. August 28, 2023. https://</a:t>
            </a:r>
            <a:r>
              <a:rPr lang="en-US" sz="700" dirty="0" err="1">
                <a:solidFill>
                  <a:srgbClr val="000000"/>
                </a:solidFill>
                <a:latin typeface="Times New Roman" panose="02020603050405020304" pitchFamily="18" charset="0"/>
                <a:cs typeface="Times New Roman" panose="02020603050405020304" pitchFamily="18" charset="0"/>
              </a:rPr>
              <a:t>www.siliconvalleypower.com</a:t>
            </a:r>
            <a:r>
              <a:rPr lang="en-US" sz="700" dirty="0">
                <a:solidFill>
                  <a:srgbClr val="000000"/>
                </a:solidFill>
                <a:latin typeface="Times New Roman" panose="02020603050405020304" pitchFamily="18" charset="0"/>
                <a:cs typeface="Times New Roman" panose="02020603050405020304" pitchFamily="18" charset="0"/>
              </a:rPr>
              <a:t>/residents/save-energy/appliance-energy-use-chart.</a:t>
            </a:r>
          </a:p>
          <a:p>
            <a:r>
              <a:rPr lang="en-US" sz="700" dirty="0">
                <a:solidFill>
                  <a:srgbClr val="000000"/>
                </a:solidFill>
                <a:latin typeface="Times New Roman" panose="02020603050405020304" pitchFamily="18" charset="0"/>
                <a:cs typeface="Times New Roman" panose="02020603050405020304" pitchFamily="18" charset="0"/>
              </a:rPr>
              <a:t>The Washington Post . 2023. “July 13-23, 2023, Washington Post-University of Maryland Climate Poll.” Washington Post, October 3, 2023. https://</a:t>
            </a:r>
            <a:r>
              <a:rPr lang="en-US" sz="700" dirty="0" err="1">
                <a:solidFill>
                  <a:srgbClr val="000000"/>
                </a:solidFill>
                <a:latin typeface="Times New Roman" panose="02020603050405020304" pitchFamily="18" charset="0"/>
                <a:cs typeface="Times New Roman" panose="02020603050405020304" pitchFamily="18" charset="0"/>
              </a:rPr>
              <a:t>www.washingtonpost.com</a:t>
            </a:r>
            <a:r>
              <a:rPr lang="en-US" sz="700" dirty="0">
                <a:solidFill>
                  <a:srgbClr val="000000"/>
                </a:solidFill>
                <a:latin typeface="Times New Roman" panose="02020603050405020304" pitchFamily="18" charset="0"/>
                <a:cs typeface="Times New Roman" panose="02020603050405020304" pitchFamily="18" charset="0"/>
              </a:rPr>
              <a:t>/tablet/2023/08/04/july-13-23-2023-washington-post-university-maryland-climate-poll/.</a:t>
            </a:r>
          </a:p>
          <a:p>
            <a:r>
              <a:rPr lang="en-US" sz="700" dirty="0">
                <a:solidFill>
                  <a:srgbClr val="000000"/>
                </a:solidFill>
                <a:latin typeface="Times New Roman" panose="02020603050405020304" pitchFamily="18" charset="0"/>
                <a:cs typeface="Times New Roman" panose="02020603050405020304" pitchFamily="18" charset="0"/>
              </a:rPr>
              <a:t>The White House . 2023. “Building a Clean Energy Economy: A Guidebook to the Inflation Reduction Act’s Investments in Clean Energy and Climate Action.” https://</a:t>
            </a:r>
            <a:r>
              <a:rPr lang="en-US" sz="700" dirty="0" err="1">
                <a:solidFill>
                  <a:srgbClr val="000000"/>
                </a:solidFill>
                <a:latin typeface="Times New Roman" panose="02020603050405020304" pitchFamily="18" charset="0"/>
                <a:cs typeface="Times New Roman" panose="02020603050405020304" pitchFamily="18" charset="0"/>
              </a:rPr>
              <a:t>bidenwhitehouse.archives.gov</a:t>
            </a:r>
            <a:r>
              <a:rPr lang="en-US" sz="700" dirty="0">
                <a:solidFill>
                  <a:srgbClr val="000000"/>
                </a:solidFill>
                <a:latin typeface="Times New Roman" panose="02020603050405020304" pitchFamily="18" charset="0"/>
                <a:cs typeface="Times New Roman" panose="02020603050405020304" pitchFamily="18" charset="0"/>
              </a:rPr>
              <a:t>/wp-content/uploads/2022/12/Inflation-Reduction-Act-</a:t>
            </a:r>
            <a:r>
              <a:rPr lang="en-US" sz="700" dirty="0" err="1">
                <a:solidFill>
                  <a:srgbClr val="000000"/>
                </a:solidFill>
                <a:latin typeface="Times New Roman" panose="02020603050405020304" pitchFamily="18" charset="0"/>
                <a:cs typeface="Times New Roman" panose="02020603050405020304" pitchFamily="18" charset="0"/>
              </a:rPr>
              <a:t>Guidebook.pdf</a:t>
            </a:r>
            <a:r>
              <a:rPr lang="en-US" sz="700" dirty="0">
                <a:solidFill>
                  <a:srgbClr val="000000"/>
                </a:solidFill>
                <a:latin typeface="Times New Roman" panose="02020603050405020304" pitchFamily="18" charset="0"/>
                <a:cs typeface="Times New Roman" panose="02020603050405020304" pitchFamily="18" charset="0"/>
              </a:rPr>
              <a:t>.</a:t>
            </a:r>
          </a:p>
          <a:p>
            <a:r>
              <a:rPr lang="en-US" sz="700" dirty="0">
                <a:solidFill>
                  <a:srgbClr val="000000"/>
                </a:solidFill>
                <a:latin typeface="Times New Roman" panose="02020603050405020304" pitchFamily="18" charset="0"/>
                <a:cs typeface="Times New Roman" panose="02020603050405020304" pitchFamily="18" charset="0"/>
              </a:rPr>
              <a:t>Transue, Morghan, and Frank A. Felder. 2010. “Comparison of Energy Efficiency Incentive Programs: Rebates and White Certificates.” Utilities Policy 18 (2): 103–11. https://</a:t>
            </a:r>
            <a:r>
              <a:rPr lang="en-US" sz="700" dirty="0" err="1">
                <a:solidFill>
                  <a:srgbClr val="000000"/>
                </a:solidFill>
                <a:latin typeface="Times New Roman" panose="02020603050405020304" pitchFamily="18" charset="0"/>
                <a:cs typeface="Times New Roman" panose="02020603050405020304" pitchFamily="18" charset="0"/>
              </a:rPr>
              <a:t>doi.org</a:t>
            </a:r>
            <a:r>
              <a:rPr lang="en-US" sz="700" dirty="0">
                <a:solidFill>
                  <a:srgbClr val="000000"/>
                </a:solidFill>
                <a:latin typeface="Times New Roman" panose="02020603050405020304" pitchFamily="18" charset="0"/>
                <a:cs typeface="Times New Roman" panose="02020603050405020304" pitchFamily="18" charset="0"/>
              </a:rPr>
              <a:t>/10.1016/j.jup.2009.12.003.</a:t>
            </a:r>
          </a:p>
          <a:p>
            <a:r>
              <a:rPr lang="en-US" sz="700" dirty="0">
                <a:solidFill>
                  <a:srgbClr val="000000"/>
                </a:solidFill>
                <a:latin typeface="Times New Roman" panose="02020603050405020304" pitchFamily="18" charset="0"/>
                <a:cs typeface="Times New Roman" panose="02020603050405020304" pitchFamily="18" charset="0"/>
              </a:rPr>
              <a:t>U.S. Department of Energy (DOE). 2021. “Low-Income Energy Affordability Data (LEAD) Tool.” </a:t>
            </a:r>
            <a:r>
              <a:rPr lang="en-US" sz="700" dirty="0" err="1">
                <a:solidFill>
                  <a:srgbClr val="000000"/>
                </a:solidFill>
                <a:latin typeface="Times New Roman" panose="02020603050405020304" pitchFamily="18" charset="0"/>
                <a:cs typeface="Times New Roman" panose="02020603050405020304" pitchFamily="18" charset="0"/>
              </a:rPr>
              <a:t>Energy.gov</a:t>
            </a:r>
            <a:r>
              <a:rPr lang="en-US" sz="700" dirty="0">
                <a:solidFill>
                  <a:srgbClr val="000000"/>
                </a:solidFill>
                <a:latin typeface="Times New Roman" panose="02020603050405020304" pitchFamily="18" charset="0"/>
                <a:cs typeface="Times New Roman" panose="02020603050405020304" pitchFamily="18" charset="0"/>
              </a:rPr>
              <a:t>. 2021. https://</a:t>
            </a:r>
            <a:r>
              <a:rPr lang="en-US" sz="700" dirty="0" err="1">
                <a:solidFill>
                  <a:srgbClr val="000000"/>
                </a:solidFill>
                <a:latin typeface="Times New Roman" panose="02020603050405020304" pitchFamily="18" charset="0"/>
                <a:cs typeface="Times New Roman" panose="02020603050405020304" pitchFamily="18" charset="0"/>
              </a:rPr>
              <a:t>www.energy.gov</a:t>
            </a:r>
            <a:r>
              <a:rPr lang="en-US" sz="700" dirty="0">
                <a:solidFill>
                  <a:srgbClr val="000000"/>
                </a:solidFill>
                <a:latin typeface="Times New Roman" panose="02020603050405020304" pitchFamily="18" charset="0"/>
                <a:cs typeface="Times New Roman" panose="02020603050405020304" pitchFamily="18" charset="0"/>
              </a:rPr>
              <a:t>/</a:t>
            </a:r>
            <a:r>
              <a:rPr lang="en-US" sz="700" dirty="0" err="1">
                <a:solidFill>
                  <a:srgbClr val="000000"/>
                </a:solidFill>
                <a:latin typeface="Times New Roman" panose="02020603050405020304" pitchFamily="18" charset="0"/>
                <a:cs typeface="Times New Roman" panose="02020603050405020304" pitchFamily="18" charset="0"/>
              </a:rPr>
              <a:t>indianenergy</a:t>
            </a:r>
            <a:r>
              <a:rPr lang="en-US" sz="700" dirty="0">
                <a:solidFill>
                  <a:srgbClr val="000000"/>
                </a:solidFill>
                <a:latin typeface="Times New Roman" panose="02020603050405020304" pitchFamily="18" charset="0"/>
                <a:cs typeface="Times New Roman" panose="02020603050405020304" pitchFamily="18" charset="0"/>
              </a:rPr>
              <a:t>/low-income-energy-affordability-data-lead-tool.</a:t>
            </a:r>
          </a:p>
          <a:p>
            <a:r>
              <a:rPr lang="en-US" sz="700" dirty="0">
                <a:solidFill>
                  <a:srgbClr val="000000"/>
                </a:solidFill>
                <a:latin typeface="Times New Roman" panose="02020603050405020304" pitchFamily="18" charset="0"/>
                <a:cs typeface="Times New Roman" panose="02020603050405020304" pitchFamily="18" charset="0"/>
              </a:rPr>
              <a:t>———. 2025. “State Energy-Efficient Appliance Rebate Program.” </a:t>
            </a:r>
            <a:r>
              <a:rPr lang="en-US" sz="700" dirty="0" err="1">
                <a:solidFill>
                  <a:srgbClr val="000000"/>
                </a:solidFill>
                <a:latin typeface="Times New Roman" panose="02020603050405020304" pitchFamily="18" charset="0"/>
                <a:cs typeface="Times New Roman" panose="02020603050405020304" pitchFamily="18" charset="0"/>
              </a:rPr>
              <a:t>Energy.gov</a:t>
            </a:r>
            <a:r>
              <a:rPr lang="en-US" sz="700" dirty="0">
                <a:solidFill>
                  <a:srgbClr val="000000"/>
                </a:solidFill>
                <a:latin typeface="Times New Roman" panose="02020603050405020304" pitchFamily="18" charset="0"/>
                <a:cs typeface="Times New Roman" panose="02020603050405020304" pitchFamily="18" charset="0"/>
              </a:rPr>
              <a:t>. 2025. https://</a:t>
            </a:r>
            <a:r>
              <a:rPr lang="en-US" sz="700" dirty="0" err="1">
                <a:solidFill>
                  <a:srgbClr val="000000"/>
                </a:solidFill>
                <a:latin typeface="Times New Roman" panose="02020603050405020304" pitchFamily="18" charset="0"/>
                <a:cs typeface="Times New Roman" panose="02020603050405020304" pitchFamily="18" charset="0"/>
              </a:rPr>
              <a:t>www.energy.gov</a:t>
            </a:r>
            <a:r>
              <a:rPr lang="en-US" sz="700" dirty="0">
                <a:solidFill>
                  <a:srgbClr val="000000"/>
                </a:solidFill>
                <a:latin typeface="Times New Roman" panose="02020603050405020304" pitchFamily="18" charset="0"/>
                <a:cs typeface="Times New Roman" panose="02020603050405020304" pitchFamily="18" charset="0"/>
              </a:rPr>
              <a:t>/</a:t>
            </a:r>
            <a:r>
              <a:rPr lang="en-US" sz="700" dirty="0" err="1">
                <a:solidFill>
                  <a:srgbClr val="000000"/>
                </a:solidFill>
                <a:latin typeface="Times New Roman" panose="02020603050405020304" pitchFamily="18" charset="0"/>
                <a:cs typeface="Times New Roman" panose="02020603050405020304" pitchFamily="18" charset="0"/>
              </a:rPr>
              <a:t>eere</a:t>
            </a:r>
            <a:r>
              <a:rPr lang="en-US" sz="700" dirty="0">
                <a:solidFill>
                  <a:srgbClr val="000000"/>
                </a:solidFill>
                <a:latin typeface="Times New Roman" panose="02020603050405020304" pitchFamily="18" charset="0"/>
                <a:cs typeface="Times New Roman" panose="02020603050405020304" pitchFamily="18" charset="0"/>
              </a:rPr>
              <a:t>/buildings/state-energy-efficient-appliance-rebate-program.</a:t>
            </a:r>
          </a:p>
          <a:p>
            <a:r>
              <a:rPr lang="en-US" sz="700" dirty="0">
                <a:solidFill>
                  <a:srgbClr val="000000"/>
                </a:solidFill>
                <a:latin typeface="Times New Roman" panose="02020603050405020304" pitchFamily="18" charset="0"/>
                <a:cs typeface="Times New Roman" panose="02020603050405020304" pitchFamily="18" charset="0"/>
              </a:rPr>
              <a:t>U.S. Energy Information Administration (EIA). 2019. “Electricity Use in Homes.” </a:t>
            </a:r>
            <a:r>
              <a:rPr lang="en-US" sz="700" dirty="0" err="1">
                <a:solidFill>
                  <a:srgbClr val="000000"/>
                </a:solidFill>
                <a:latin typeface="Times New Roman" panose="02020603050405020304" pitchFamily="18" charset="0"/>
                <a:cs typeface="Times New Roman" panose="02020603050405020304" pitchFamily="18" charset="0"/>
              </a:rPr>
              <a:t>Www.eia.gov</a:t>
            </a:r>
            <a:r>
              <a:rPr lang="en-US" sz="700" dirty="0">
                <a:solidFill>
                  <a:srgbClr val="000000"/>
                </a:solidFill>
                <a:latin typeface="Times New Roman" panose="02020603050405020304" pitchFamily="18" charset="0"/>
                <a:cs typeface="Times New Roman" panose="02020603050405020304" pitchFamily="18" charset="0"/>
              </a:rPr>
              <a:t>. May 9, 2019. https://</a:t>
            </a:r>
            <a:r>
              <a:rPr lang="en-US" sz="700" dirty="0" err="1">
                <a:solidFill>
                  <a:srgbClr val="000000"/>
                </a:solidFill>
                <a:latin typeface="Times New Roman" panose="02020603050405020304" pitchFamily="18" charset="0"/>
                <a:cs typeface="Times New Roman" panose="02020603050405020304" pitchFamily="18" charset="0"/>
              </a:rPr>
              <a:t>www.eia.gov</a:t>
            </a:r>
            <a:r>
              <a:rPr lang="en-US" sz="700" dirty="0">
                <a:solidFill>
                  <a:srgbClr val="000000"/>
                </a:solidFill>
                <a:latin typeface="Times New Roman" panose="02020603050405020304" pitchFamily="18" charset="0"/>
                <a:cs typeface="Times New Roman" panose="02020603050405020304" pitchFamily="18" charset="0"/>
              </a:rPr>
              <a:t>/</a:t>
            </a:r>
            <a:r>
              <a:rPr lang="en-US" sz="700" dirty="0" err="1">
                <a:solidFill>
                  <a:srgbClr val="000000"/>
                </a:solidFill>
                <a:latin typeface="Times New Roman" panose="02020603050405020304" pitchFamily="18" charset="0"/>
                <a:cs typeface="Times New Roman" panose="02020603050405020304" pitchFamily="18" charset="0"/>
              </a:rPr>
              <a:t>energyexplained</a:t>
            </a:r>
            <a:r>
              <a:rPr lang="en-US" sz="700" dirty="0">
                <a:solidFill>
                  <a:srgbClr val="000000"/>
                </a:solidFill>
                <a:latin typeface="Times New Roman" panose="02020603050405020304" pitchFamily="18" charset="0"/>
                <a:cs typeface="Times New Roman" panose="02020603050405020304" pitchFamily="18" charset="0"/>
              </a:rPr>
              <a:t>/use-of-energy/electricity-use-in-</a:t>
            </a:r>
            <a:r>
              <a:rPr lang="en-US" sz="700" dirty="0" err="1">
                <a:solidFill>
                  <a:srgbClr val="000000"/>
                </a:solidFill>
                <a:latin typeface="Times New Roman" panose="02020603050405020304" pitchFamily="18" charset="0"/>
                <a:cs typeface="Times New Roman" panose="02020603050405020304" pitchFamily="18" charset="0"/>
              </a:rPr>
              <a:t>homes.php</a:t>
            </a:r>
            <a:r>
              <a:rPr lang="en-US" sz="700" dirty="0">
                <a:solidFill>
                  <a:srgbClr val="000000"/>
                </a:solidFill>
                <a:latin typeface="Times New Roman" panose="02020603050405020304" pitchFamily="18" charset="0"/>
                <a:cs typeface="Times New Roman" panose="02020603050405020304" pitchFamily="18" charset="0"/>
              </a:rPr>
              <a:t>.</a:t>
            </a:r>
          </a:p>
          <a:p>
            <a:r>
              <a:rPr lang="en-US" sz="700" dirty="0">
                <a:solidFill>
                  <a:srgbClr val="000000"/>
                </a:solidFill>
                <a:latin typeface="Times New Roman" panose="02020603050405020304" pitchFamily="18" charset="0"/>
                <a:cs typeface="Times New Roman" panose="02020603050405020304" pitchFamily="18" charset="0"/>
              </a:rPr>
              <a:t>U.S. Environmental Protection Agency (EPA). 2006. “National Action Plan for Energy Efficiency.”</a:t>
            </a:r>
          </a:p>
          <a:p>
            <a:r>
              <a:rPr lang="en-US" sz="700" dirty="0">
                <a:solidFill>
                  <a:srgbClr val="000000"/>
                </a:solidFill>
                <a:latin typeface="Times New Roman" panose="02020603050405020304" pitchFamily="18" charset="0"/>
                <a:cs typeface="Times New Roman" panose="02020603050405020304" pitchFamily="18" charset="0"/>
              </a:rPr>
              <a:t>US Census Bureau. 2024. “U.S. Department of Energy Uses ACS Data to Power the Low-Income Energy Affordability Data (LEAD) Tool.” </a:t>
            </a:r>
            <a:r>
              <a:rPr lang="en-US" sz="700" dirty="0" err="1">
                <a:solidFill>
                  <a:srgbClr val="000000"/>
                </a:solidFill>
                <a:latin typeface="Times New Roman" panose="02020603050405020304" pitchFamily="18" charset="0"/>
                <a:cs typeface="Times New Roman" panose="02020603050405020304" pitchFamily="18" charset="0"/>
              </a:rPr>
              <a:t>Census.gov</a:t>
            </a:r>
            <a:r>
              <a:rPr lang="en-US" sz="700" dirty="0">
                <a:solidFill>
                  <a:srgbClr val="000000"/>
                </a:solidFill>
                <a:latin typeface="Times New Roman" panose="02020603050405020304" pitchFamily="18" charset="0"/>
                <a:cs typeface="Times New Roman" panose="02020603050405020304" pitchFamily="18" charset="0"/>
              </a:rPr>
              <a:t>. May 14, 2024. https://</a:t>
            </a:r>
            <a:r>
              <a:rPr lang="en-US" sz="700" dirty="0" err="1">
                <a:solidFill>
                  <a:srgbClr val="000000"/>
                </a:solidFill>
                <a:latin typeface="Times New Roman" panose="02020603050405020304" pitchFamily="18" charset="0"/>
                <a:cs typeface="Times New Roman" panose="02020603050405020304" pitchFamily="18" charset="0"/>
              </a:rPr>
              <a:t>www.census.gov</a:t>
            </a:r>
            <a:r>
              <a:rPr lang="en-US" sz="700" dirty="0">
                <a:solidFill>
                  <a:srgbClr val="000000"/>
                </a:solidFill>
                <a:latin typeface="Times New Roman" panose="02020603050405020304" pitchFamily="18" charset="0"/>
                <a:cs typeface="Times New Roman" panose="02020603050405020304" pitchFamily="18" charset="0"/>
              </a:rPr>
              <a:t>/programs-surveys/</a:t>
            </a:r>
            <a:r>
              <a:rPr lang="en-US" sz="700" dirty="0" err="1">
                <a:solidFill>
                  <a:srgbClr val="000000"/>
                </a:solidFill>
                <a:latin typeface="Times New Roman" panose="02020603050405020304" pitchFamily="18" charset="0"/>
                <a:cs typeface="Times New Roman" panose="02020603050405020304" pitchFamily="18" charset="0"/>
              </a:rPr>
              <a:t>acs</a:t>
            </a:r>
            <a:r>
              <a:rPr lang="en-US" sz="700" dirty="0">
                <a:solidFill>
                  <a:srgbClr val="000000"/>
                </a:solidFill>
                <a:latin typeface="Times New Roman" panose="02020603050405020304" pitchFamily="18" charset="0"/>
                <a:cs typeface="Times New Roman" panose="02020603050405020304" pitchFamily="18" charset="0"/>
              </a:rPr>
              <a:t>/about/</a:t>
            </a:r>
            <a:r>
              <a:rPr lang="en-US" sz="700" dirty="0" err="1">
                <a:solidFill>
                  <a:srgbClr val="000000"/>
                </a:solidFill>
                <a:latin typeface="Times New Roman" panose="02020603050405020304" pitchFamily="18" charset="0"/>
                <a:cs typeface="Times New Roman" panose="02020603050405020304" pitchFamily="18" charset="0"/>
              </a:rPr>
              <a:t>acs</a:t>
            </a:r>
            <a:r>
              <a:rPr lang="en-US" sz="700" dirty="0">
                <a:solidFill>
                  <a:srgbClr val="000000"/>
                </a:solidFill>
                <a:latin typeface="Times New Roman" panose="02020603050405020304" pitchFamily="18" charset="0"/>
                <a:cs typeface="Times New Roman" panose="02020603050405020304" pitchFamily="18" charset="0"/>
              </a:rPr>
              <a:t>-data-stories/lead-</a:t>
            </a:r>
            <a:r>
              <a:rPr lang="en-US" sz="700" dirty="0" err="1">
                <a:solidFill>
                  <a:srgbClr val="000000"/>
                </a:solidFill>
                <a:latin typeface="Times New Roman" panose="02020603050405020304" pitchFamily="18" charset="0"/>
                <a:cs typeface="Times New Roman" panose="02020603050405020304" pitchFamily="18" charset="0"/>
              </a:rPr>
              <a:t>tool.html</a:t>
            </a:r>
            <a:r>
              <a:rPr lang="en-US" sz="700" dirty="0">
                <a:solidFill>
                  <a:srgbClr val="000000"/>
                </a:solidFill>
                <a:latin typeface="Times New Roman" panose="02020603050405020304" pitchFamily="18" charset="0"/>
                <a:cs typeface="Times New Roman" panose="02020603050405020304" pitchFamily="18" charset="0"/>
              </a:rPr>
              <a:t>.</a:t>
            </a:r>
          </a:p>
          <a:p>
            <a:r>
              <a:rPr lang="en-US" sz="700" dirty="0">
                <a:solidFill>
                  <a:srgbClr val="000000"/>
                </a:solidFill>
                <a:latin typeface="Times New Roman" panose="02020603050405020304" pitchFamily="18" charset="0"/>
                <a:cs typeface="Times New Roman" panose="02020603050405020304" pitchFamily="18" charset="0"/>
              </a:rPr>
              <a:t>Wingenroth, Jordan, Brian Prest, Lisa Rennels, Kevin Rennert, Frank Errickson, and David Anthoff. 2024. “Accounting for Biodiversity Loss Raises the Social Cost of CO 2.”</a:t>
            </a:r>
          </a:p>
          <a:p>
            <a:endParaRPr lang="en-US" sz="800" dirty="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952402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TotalTime>
  <Words>2146</Words>
  <Application>Microsoft Macintosh PowerPoint</Application>
  <PresentationFormat>Custom</PresentationFormat>
  <Paragraphs>126</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Times New Roman</vt:lpstr>
      <vt:lpstr>Office Theme</vt:lpstr>
      <vt:lpstr>PowerPoint Presentation</vt:lpstr>
    </vt:vector>
  </TitlesOfParts>
  <Company>University of Pennsylvania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Biomedical Library</dc:creator>
  <cp:lastModifiedBy>Bianca Montanez</cp:lastModifiedBy>
  <cp:revision>214</cp:revision>
  <dcterms:created xsi:type="dcterms:W3CDTF">2011-08-19T15:53:02Z</dcterms:created>
  <dcterms:modified xsi:type="dcterms:W3CDTF">2025-05-07T18:00:58Z</dcterms:modified>
</cp:coreProperties>
</file>