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56" r:id="rId2"/>
  </p:sldIdLst>
  <p:sldSz cx="34747200" cy="256032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vette Bordeaux" initials="YB" lastIdx="1" clrIdx="0">
    <p:extLst>
      <p:ext uri="{19B8F6BF-5375-455C-9EA6-DF929625EA0E}">
        <p15:presenceInfo xmlns:p15="http://schemas.microsoft.com/office/powerpoint/2012/main" userId="Yvette Bordeaux"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011F5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86" autoAdjust="0"/>
    <p:restoredTop sz="94660"/>
  </p:normalViewPr>
  <p:slideViewPr>
    <p:cSldViewPr snapToGrid="0">
      <p:cViewPr varScale="1">
        <p:scale>
          <a:sx n="26" d="100"/>
          <a:sy n="26" d="100"/>
        </p:scale>
        <p:origin x="1449" y="6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48A47433-A659-4D8D-B611-78C8E409CCC6}" type="datetimeFigureOut">
              <a:rPr lang="en-US" smtClean="0"/>
              <a:t>5/2/2023</a:t>
            </a:fld>
            <a:endParaRPr lang="en-US"/>
          </a:p>
        </p:txBody>
      </p:sp>
      <p:sp>
        <p:nvSpPr>
          <p:cNvPr id="4" name="Slide Image Placeholder 3"/>
          <p:cNvSpPr>
            <a:spLocks noGrp="1" noRot="1" noChangeAspect="1"/>
          </p:cNvSpPr>
          <p:nvPr>
            <p:ph type="sldImg" idx="2"/>
          </p:nvPr>
        </p:nvSpPr>
        <p:spPr>
          <a:xfrm>
            <a:off x="3001963" y="857250"/>
            <a:ext cx="3140075" cy="23145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E69DB114-1F33-479B-B988-57BE8358CC94}" type="slidenum">
              <a:rPr lang="en-US" smtClean="0"/>
              <a:t>‹#›</a:t>
            </a:fld>
            <a:endParaRPr lang="en-US"/>
          </a:p>
        </p:txBody>
      </p:sp>
    </p:spTree>
    <p:extLst>
      <p:ext uri="{BB962C8B-B14F-4D97-AF65-F5344CB8AC3E}">
        <p14:creationId xmlns:p14="http://schemas.microsoft.com/office/powerpoint/2010/main" val="835209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606040" y="4190155"/>
            <a:ext cx="29535120" cy="8913707"/>
          </a:xfrm>
        </p:spPr>
        <p:txBody>
          <a:bodyPr anchor="b"/>
          <a:lstStyle>
            <a:lvl1pPr algn="ctr">
              <a:defRPr sz="22400"/>
            </a:lvl1pPr>
          </a:lstStyle>
          <a:p>
            <a:r>
              <a:rPr lang="en-US"/>
              <a:t>Click to edit Master title style</a:t>
            </a:r>
            <a:endParaRPr lang="en-US" dirty="0"/>
          </a:p>
        </p:txBody>
      </p:sp>
      <p:sp>
        <p:nvSpPr>
          <p:cNvPr id="3" name="Subtitle 2"/>
          <p:cNvSpPr>
            <a:spLocks noGrp="1"/>
          </p:cNvSpPr>
          <p:nvPr>
            <p:ph type="subTitle" idx="1"/>
          </p:nvPr>
        </p:nvSpPr>
        <p:spPr>
          <a:xfrm>
            <a:off x="4343400" y="13447609"/>
            <a:ext cx="26060400" cy="6181511"/>
          </a:xfrm>
        </p:spPr>
        <p:txBody>
          <a:bodyPr/>
          <a:lstStyle>
            <a:lvl1pPr marL="0" indent="0" algn="ctr">
              <a:buNone/>
              <a:defRPr sz="8960"/>
            </a:lvl1pPr>
            <a:lvl2pPr marL="1706865" indent="0" algn="ctr">
              <a:buNone/>
              <a:defRPr sz="7467"/>
            </a:lvl2pPr>
            <a:lvl3pPr marL="3413730" indent="0" algn="ctr">
              <a:buNone/>
              <a:defRPr sz="6720"/>
            </a:lvl3pPr>
            <a:lvl4pPr marL="5120594" indent="0" algn="ctr">
              <a:buNone/>
              <a:defRPr sz="5973"/>
            </a:lvl4pPr>
            <a:lvl5pPr marL="6827459" indent="0" algn="ctr">
              <a:buNone/>
              <a:defRPr sz="5973"/>
            </a:lvl5pPr>
            <a:lvl6pPr marL="8534324" indent="0" algn="ctr">
              <a:buNone/>
              <a:defRPr sz="5973"/>
            </a:lvl6pPr>
            <a:lvl7pPr marL="10241189" indent="0" algn="ctr">
              <a:buNone/>
              <a:defRPr sz="5973"/>
            </a:lvl7pPr>
            <a:lvl8pPr marL="11948053" indent="0" algn="ctr">
              <a:buNone/>
              <a:defRPr sz="5973"/>
            </a:lvl8pPr>
            <a:lvl9pPr marL="13654918" indent="0" algn="ctr">
              <a:buNone/>
              <a:defRPr sz="597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4E524D5-1DD4-4B08-A24D-42FDE84E716A}" type="datetime1">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341828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C47C258-F940-4CCC-9251-6D257FA1F400}" type="datetime1">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464797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4865967" y="1363133"/>
            <a:ext cx="7492365" cy="2169752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388872" y="1363133"/>
            <a:ext cx="22042755" cy="216975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2A73F0B-7243-4054-8DD0-68E92FEBEF9B}" type="datetime1">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468125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2025C51-6468-4AA1-8845-32B6B262AA12}" type="datetime1">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1116356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70774" y="6383028"/>
            <a:ext cx="29969460" cy="10650218"/>
          </a:xfrm>
        </p:spPr>
        <p:txBody>
          <a:bodyPr anchor="b"/>
          <a:lstStyle>
            <a:lvl1pPr>
              <a:defRPr sz="22400"/>
            </a:lvl1pPr>
          </a:lstStyle>
          <a:p>
            <a:r>
              <a:rPr lang="en-US"/>
              <a:t>Click to edit Master title style</a:t>
            </a:r>
            <a:endParaRPr lang="en-US" dirty="0"/>
          </a:p>
        </p:txBody>
      </p:sp>
      <p:sp>
        <p:nvSpPr>
          <p:cNvPr id="3" name="Text Placeholder 2"/>
          <p:cNvSpPr>
            <a:spLocks noGrp="1"/>
          </p:cNvSpPr>
          <p:nvPr>
            <p:ph type="body" idx="1"/>
          </p:nvPr>
        </p:nvSpPr>
        <p:spPr>
          <a:xfrm>
            <a:off x="2370774" y="17134001"/>
            <a:ext cx="29969460" cy="5600698"/>
          </a:xfrm>
        </p:spPr>
        <p:txBody>
          <a:bodyPr/>
          <a:lstStyle>
            <a:lvl1pPr marL="0" indent="0">
              <a:buNone/>
              <a:defRPr sz="8960">
                <a:solidFill>
                  <a:schemeClr val="tx1"/>
                </a:solidFill>
              </a:defRPr>
            </a:lvl1pPr>
            <a:lvl2pPr marL="1706865" indent="0">
              <a:buNone/>
              <a:defRPr sz="7467">
                <a:solidFill>
                  <a:schemeClr val="tx1">
                    <a:tint val="75000"/>
                  </a:schemeClr>
                </a:solidFill>
              </a:defRPr>
            </a:lvl2pPr>
            <a:lvl3pPr marL="3413730" indent="0">
              <a:buNone/>
              <a:defRPr sz="6720">
                <a:solidFill>
                  <a:schemeClr val="tx1">
                    <a:tint val="75000"/>
                  </a:schemeClr>
                </a:solidFill>
              </a:defRPr>
            </a:lvl3pPr>
            <a:lvl4pPr marL="5120594" indent="0">
              <a:buNone/>
              <a:defRPr sz="5973">
                <a:solidFill>
                  <a:schemeClr val="tx1">
                    <a:tint val="75000"/>
                  </a:schemeClr>
                </a:solidFill>
              </a:defRPr>
            </a:lvl4pPr>
            <a:lvl5pPr marL="6827459" indent="0">
              <a:buNone/>
              <a:defRPr sz="5973">
                <a:solidFill>
                  <a:schemeClr val="tx1">
                    <a:tint val="75000"/>
                  </a:schemeClr>
                </a:solidFill>
              </a:defRPr>
            </a:lvl5pPr>
            <a:lvl6pPr marL="8534324" indent="0">
              <a:buNone/>
              <a:defRPr sz="5973">
                <a:solidFill>
                  <a:schemeClr val="tx1">
                    <a:tint val="75000"/>
                  </a:schemeClr>
                </a:solidFill>
              </a:defRPr>
            </a:lvl6pPr>
            <a:lvl7pPr marL="10241189" indent="0">
              <a:buNone/>
              <a:defRPr sz="5973">
                <a:solidFill>
                  <a:schemeClr val="tx1">
                    <a:tint val="75000"/>
                  </a:schemeClr>
                </a:solidFill>
              </a:defRPr>
            </a:lvl7pPr>
            <a:lvl8pPr marL="11948053" indent="0">
              <a:buNone/>
              <a:defRPr sz="5973">
                <a:solidFill>
                  <a:schemeClr val="tx1">
                    <a:tint val="75000"/>
                  </a:schemeClr>
                </a:solidFill>
              </a:defRPr>
            </a:lvl8pPr>
            <a:lvl9pPr marL="13654918" indent="0">
              <a:buNone/>
              <a:defRPr sz="597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90A0DD0-A245-474A-8610-BB5CF7F21370}" type="datetime1">
              <a:rPr lang="en-US" smtClean="0"/>
              <a:t>5/2/2023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2924789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3888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7590770" y="6815667"/>
            <a:ext cx="14767560" cy="162449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88B60EC-8E17-49A1-B158-DF088AD7B3C1}" type="datetime1">
              <a:rPr lang="en-US" smtClean="0"/>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20464858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363139"/>
            <a:ext cx="29969460" cy="4948769"/>
          </a:xfrm>
        </p:spPr>
        <p:txBody>
          <a:bodyPr/>
          <a:lstStyle/>
          <a:p>
            <a:r>
              <a:rPr lang="en-US"/>
              <a:t>Click to edit Master title style</a:t>
            </a:r>
            <a:endParaRPr lang="en-US" dirty="0"/>
          </a:p>
        </p:txBody>
      </p:sp>
      <p:sp>
        <p:nvSpPr>
          <p:cNvPr id="3" name="Text Placeholder 2"/>
          <p:cNvSpPr>
            <a:spLocks noGrp="1"/>
          </p:cNvSpPr>
          <p:nvPr>
            <p:ph type="body" idx="1"/>
          </p:nvPr>
        </p:nvSpPr>
        <p:spPr>
          <a:xfrm>
            <a:off x="2393400" y="6276342"/>
            <a:ext cx="14699692"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4" name="Content Placeholder 3"/>
          <p:cNvSpPr>
            <a:spLocks noGrp="1"/>
          </p:cNvSpPr>
          <p:nvPr>
            <p:ph sz="half" idx="2"/>
          </p:nvPr>
        </p:nvSpPr>
        <p:spPr>
          <a:xfrm>
            <a:off x="2393400" y="9352280"/>
            <a:ext cx="14699692"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7590772" y="6276342"/>
            <a:ext cx="14772086" cy="3075938"/>
          </a:xfrm>
        </p:spPr>
        <p:txBody>
          <a:bodyPr anchor="b"/>
          <a:lstStyle>
            <a:lvl1pPr marL="0" indent="0">
              <a:buNone/>
              <a:defRPr sz="8960" b="1"/>
            </a:lvl1pPr>
            <a:lvl2pPr marL="1706865" indent="0">
              <a:buNone/>
              <a:defRPr sz="7467" b="1"/>
            </a:lvl2pPr>
            <a:lvl3pPr marL="3413730" indent="0">
              <a:buNone/>
              <a:defRPr sz="6720" b="1"/>
            </a:lvl3pPr>
            <a:lvl4pPr marL="5120594" indent="0">
              <a:buNone/>
              <a:defRPr sz="5973" b="1"/>
            </a:lvl4pPr>
            <a:lvl5pPr marL="6827459" indent="0">
              <a:buNone/>
              <a:defRPr sz="5973" b="1"/>
            </a:lvl5pPr>
            <a:lvl6pPr marL="8534324" indent="0">
              <a:buNone/>
              <a:defRPr sz="5973" b="1"/>
            </a:lvl6pPr>
            <a:lvl7pPr marL="10241189" indent="0">
              <a:buNone/>
              <a:defRPr sz="5973" b="1"/>
            </a:lvl7pPr>
            <a:lvl8pPr marL="11948053" indent="0">
              <a:buNone/>
              <a:defRPr sz="5973" b="1"/>
            </a:lvl8pPr>
            <a:lvl9pPr marL="13654918" indent="0">
              <a:buNone/>
              <a:defRPr sz="5973" b="1"/>
            </a:lvl9pPr>
          </a:lstStyle>
          <a:p>
            <a:pPr lvl="0"/>
            <a:r>
              <a:rPr lang="en-US"/>
              <a:t>Click to edit Master text styles</a:t>
            </a:r>
          </a:p>
        </p:txBody>
      </p:sp>
      <p:sp>
        <p:nvSpPr>
          <p:cNvPr id="6" name="Content Placeholder 5"/>
          <p:cNvSpPr>
            <a:spLocks noGrp="1"/>
          </p:cNvSpPr>
          <p:nvPr>
            <p:ph sz="quarter" idx="4"/>
          </p:nvPr>
        </p:nvSpPr>
        <p:spPr>
          <a:xfrm>
            <a:off x="17590772" y="9352280"/>
            <a:ext cx="14772086" cy="1375579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1773156-EBA3-4340-B9DB-C9F787EAAF13}" type="datetime1">
              <a:rPr lang="en-US" smtClean="0"/>
              <a:t>5/2/2023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37933297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01EDD29-4AD1-4F45-A056-8E4C4EAC0988}" type="datetime1">
              <a:rPr lang="en-US" smtClean="0"/>
              <a:t>5/2/2023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34132776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4ADE7A-A129-4E9D-906D-2E715B56F9A5}" type="datetime1">
              <a:rPr lang="en-US" smtClean="0"/>
              <a:t>5/2/2023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2239419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Content Placeholder 2"/>
          <p:cNvSpPr>
            <a:spLocks noGrp="1"/>
          </p:cNvSpPr>
          <p:nvPr>
            <p:ph idx="1"/>
          </p:nvPr>
        </p:nvSpPr>
        <p:spPr>
          <a:xfrm>
            <a:off x="14772086" y="3686392"/>
            <a:ext cx="17590770" cy="18194867"/>
          </a:xfrm>
        </p:spPr>
        <p:txBody>
          <a:bodyPr/>
          <a:lstStyle>
            <a:lvl1pPr>
              <a:defRPr sz="11947"/>
            </a:lvl1pPr>
            <a:lvl2pPr>
              <a:defRPr sz="10453"/>
            </a:lvl2pPr>
            <a:lvl3pPr>
              <a:defRPr sz="8960"/>
            </a:lvl3pPr>
            <a:lvl4pPr>
              <a:defRPr sz="7467"/>
            </a:lvl4pPr>
            <a:lvl5pPr>
              <a:defRPr sz="7467"/>
            </a:lvl5pPr>
            <a:lvl6pPr>
              <a:defRPr sz="7467"/>
            </a:lvl6pPr>
            <a:lvl7pPr>
              <a:defRPr sz="7467"/>
            </a:lvl7pPr>
            <a:lvl8pPr>
              <a:defRPr sz="7467"/>
            </a:lvl8pPr>
            <a:lvl9pPr>
              <a:defRPr sz="74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483A89B8-0A1E-4F1B-BA10-D9EE1072F4F2}" type="datetime1">
              <a:rPr lang="en-US" smtClean="0"/>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21949440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93396" y="1706880"/>
            <a:ext cx="11206876" cy="5974080"/>
          </a:xfrm>
        </p:spPr>
        <p:txBody>
          <a:bodyPr anchor="b"/>
          <a:lstStyle>
            <a:lvl1pPr>
              <a:defRPr sz="11947"/>
            </a:lvl1pPr>
          </a:lstStyle>
          <a:p>
            <a:r>
              <a:rPr lang="en-US"/>
              <a:t>Click to edit Master title style</a:t>
            </a:r>
            <a:endParaRPr lang="en-US" dirty="0"/>
          </a:p>
        </p:txBody>
      </p:sp>
      <p:sp>
        <p:nvSpPr>
          <p:cNvPr id="3" name="Picture Placeholder 2"/>
          <p:cNvSpPr>
            <a:spLocks noGrp="1" noChangeAspect="1"/>
          </p:cNvSpPr>
          <p:nvPr>
            <p:ph type="pic" idx="1"/>
          </p:nvPr>
        </p:nvSpPr>
        <p:spPr>
          <a:xfrm>
            <a:off x="14772086" y="3686392"/>
            <a:ext cx="17590770" cy="18194867"/>
          </a:xfrm>
        </p:spPr>
        <p:txBody>
          <a:bodyPr anchor="t"/>
          <a:lstStyle>
            <a:lvl1pPr marL="0" indent="0">
              <a:buNone/>
              <a:defRPr sz="11947"/>
            </a:lvl1pPr>
            <a:lvl2pPr marL="1706865" indent="0">
              <a:buNone/>
              <a:defRPr sz="10453"/>
            </a:lvl2pPr>
            <a:lvl3pPr marL="3413730" indent="0">
              <a:buNone/>
              <a:defRPr sz="8960"/>
            </a:lvl3pPr>
            <a:lvl4pPr marL="5120594" indent="0">
              <a:buNone/>
              <a:defRPr sz="7467"/>
            </a:lvl4pPr>
            <a:lvl5pPr marL="6827459" indent="0">
              <a:buNone/>
              <a:defRPr sz="7467"/>
            </a:lvl5pPr>
            <a:lvl6pPr marL="8534324" indent="0">
              <a:buNone/>
              <a:defRPr sz="7467"/>
            </a:lvl6pPr>
            <a:lvl7pPr marL="10241189" indent="0">
              <a:buNone/>
              <a:defRPr sz="7467"/>
            </a:lvl7pPr>
            <a:lvl8pPr marL="11948053" indent="0">
              <a:buNone/>
              <a:defRPr sz="7467"/>
            </a:lvl8pPr>
            <a:lvl9pPr marL="13654918" indent="0">
              <a:buNone/>
              <a:defRPr sz="7467"/>
            </a:lvl9pPr>
          </a:lstStyle>
          <a:p>
            <a:r>
              <a:rPr lang="en-US"/>
              <a:t>Click icon to add picture</a:t>
            </a:r>
            <a:endParaRPr lang="en-US" dirty="0"/>
          </a:p>
        </p:txBody>
      </p:sp>
      <p:sp>
        <p:nvSpPr>
          <p:cNvPr id="4" name="Text Placeholder 3"/>
          <p:cNvSpPr>
            <a:spLocks noGrp="1"/>
          </p:cNvSpPr>
          <p:nvPr>
            <p:ph type="body" sz="half" idx="2"/>
          </p:nvPr>
        </p:nvSpPr>
        <p:spPr>
          <a:xfrm>
            <a:off x="2393396" y="7680960"/>
            <a:ext cx="11206876" cy="14229929"/>
          </a:xfrm>
        </p:spPr>
        <p:txBody>
          <a:bodyPr/>
          <a:lstStyle>
            <a:lvl1pPr marL="0" indent="0">
              <a:buNone/>
              <a:defRPr sz="5973"/>
            </a:lvl1pPr>
            <a:lvl2pPr marL="1706865" indent="0">
              <a:buNone/>
              <a:defRPr sz="5227"/>
            </a:lvl2pPr>
            <a:lvl3pPr marL="3413730" indent="0">
              <a:buNone/>
              <a:defRPr sz="4480"/>
            </a:lvl3pPr>
            <a:lvl4pPr marL="5120594" indent="0">
              <a:buNone/>
              <a:defRPr sz="3733"/>
            </a:lvl4pPr>
            <a:lvl5pPr marL="6827459" indent="0">
              <a:buNone/>
              <a:defRPr sz="3733"/>
            </a:lvl5pPr>
            <a:lvl6pPr marL="8534324" indent="0">
              <a:buNone/>
              <a:defRPr sz="3733"/>
            </a:lvl6pPr>
            <a:lvl7pPr marL="10241189" indent="0">
              <a:buNone/>
              <a:defRPr sz="3733"/>
            </a:lvl7pPr>
            <a:lvl8pPr marL="11948053" indent="0">
              <a:buNone/>
              <a:defRPr sz="3733"/>
            </a:lvl8pPr>
            <a:lvl9pPr marL="13654918" indent="0">
              <a:buNone/>
              <a:defRPr sz="3733"/>
            </a:lvl9pPr>
          </a:lstStyle>
          <a:p>
            <a:pPr lvl="0"/>
            <a:r>
              <a:rPr lang="en-US"/>
              <a:t>Click to edit Master text styles</a:t>
            </a:r>
          </a:p>
        </p:txBody>
      </p:sp>
      <p:sp>
        <p:nvSpPr>
          <p:cNvPr id="5" name="Date Placeholder 4"/>
          <p:cNvSpPr>
            <a:spLocks noGrp="1"/>
          </p:cNvSpPr>
          <p:nvPr>
            <p:ph type="dt" sz="half" idx="10"/>
          </p:nvPr>
        </p:nvSpPr>
        <p:spPr/>
        <p:txBody>
          <a:bodyPr/>
          <a:lstStyle/>
          <a:p>
            <a:fld id="{51278B21-AF8D-442E-BDD5-236BED780F96}" type="datetime1">
              <a:rPr lang="en-US" smtClean="0"/>
              <a:t>5/2/2023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5E475F-1CF2-40B3-B2B4-7D136F2D7F89}" type="slidenum">
              <a:rPr lang="en-US" smtClean="0"/>
              <a:t>‹#›</a:t>
            </a:fld>
            <a:endParaRPr lang="en-US"/>
          </a:p>
        </p:txBody>
      </p:sp>
    </p:spTree>
    <p:extLst>
      <p:ext uri="{BB962C8B-B14F-4D97-AF65-F5344CB8AC3E}">
        <p14:creationId xmlns:p14="http://schemas.microsoft.com/office/powerpoint/2010/main" val="8098335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388870" y="1363139"/>
            <a:ext cx="29969460" cy="4948769"/>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388870" y="6815667"/>
            <a:ext cx="29969460" cy="1624499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388870" y="23730379"/>
            <a:ext cx="7818120" cy="1363133"/>
          </a:xfrm>
          <a:prstGeom prst="rect">
            <a:avLst/>
          </a:prstGeom>
        </p:spPr>
        <p:txBody>
          <a:bodyPr vert="horz" lIns="91440" tIns="45720" rIns="91440" bIns="45720" rtlCol="0" anchor="ctr"/>
          <a:lstStyle>
            <a:lvl1pPr algn="l">
              <a:defRPr sz="4480">
                <a:solidFill>
                  <a:schemeClr val="tx1">
                    <a:tint val="75000"/>
                  </a:schemeClr>
                </a:solidFill>
              </a:defRPr>
            </a:lvl1pPr>
          </a:lstStyle>
          <a:p>
            <a:fld id="{08156DEA-2ACD-4B10-BDA8-C2C577528C39}" type="datetime1">
              <a:rPr lang="en-US" smtClean="0"/>
              <a:t>5/2/2023</a:t>
            </a:fld>
            <a:endParaRPr lang="en-US"/>
          </a:p>
        </p:txBody>
      </p:sp>
      <p:sp>
        <p:nvSpPr>
          <p:cNvPr id="5" name="Footer Placeholder 4"/>
          <p:cNvSpPr>
            <a:spLocks noGrp="1"/>
          </p:cNvSpPr>
          <p:nvPr>
            <p:ph type="ftr" sz="quarter" idx="3"/>
          </p:nvPr>
        </p:nvSpPr>
        <p:spPr>
          <a:xfrm>
            <a:off x="11510010" y="23730379"/>
            <a:ext cx="11727180" cy="1363133"/>
          </a:xfrm>
          <a:prstGeom prst="rect">
            <a:avLst/>
          </a:prstGeom>
        </p:spPr>
        <p:txBody>
          <a:bodyPr vert="horz" lIns="91440" tIns="45720" rIns="91440" bIns="45720" rtlCol="0" anchor="ctr"/>
          <a:lstStyle>
            <a:lvl1pPr algn="ctr">
              <a:defRPr sz="44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4540210" y="23730379"/>
            <a:ext cx="7818120" cy="1363133"/>
          </a:xfrm>
          <a:prstGeom prst="rect">
            <a:avLst/>
          </a:prstGeom>
        </p:spPr>
        <p:txBody>
          <a:bodyPr vert="horz" lIns="91440" tIns="45720" rIns="91440" bIns="45720" rtlCol="0" anchor="ctr"/>
          <a:lstStyle>
            <a:lvl1pPr algn="r">
              <a:defRPr sz="4480">
                <a:solidFill>
                  <a:schemeClr val="tx1">
                    <a:tint val="75000"/>
                  </a:schemeClr>
                </a:solidFill>
              </a:defRPr>
            </a:lvl1pPr>
          </a:lstStyle>
          <a:p>
            <a:fld id="{505E475F-1CF2-40B3-B2B4-7D136F2D7F89}" type="slidenum">
              <a:rPr lang="en-US" smtClean="0"/>
              <a:t>‹#›</a:t>
            </a:fld>
            <a:endParaRPr lang="en-US"/>
          </a:p>
        </p:txBody>
      </p:sp>
    </p:spTree>
    <p:extLst>
      <p:ext uri="{BB962C8B-B14F-4D97-AF65-F5344CB8AC3E}">
        <p14:creationId xmlns:p14="http://schemas.microsoft.com/office/powerpoint/2010/main" val="15752381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3413730" rtl="0" eaLnBrk="1" latinLnBrk="0" hangingPunct="1">
        <a:lnSpc>
          <a:spcPct val="90000"/>
        </a:lnSpc>
        <a:spcBef>
          <a:spcPct val="0"/>
        </a:spcBef>
        <a:buNone/>
        <a:defRPr sz="16427" kern="1200">
          <a:solidFill>
            <a:schemeClr val="tx1"/>
          </a:solidFill>
          <a:latin typeface="+mj-lt"/>
          <a:ea typeface="+mj-ea"/>
          <a:cs typeface="+mj-cs"/>
        </a:defRPr>
      </a:lvl1pPr>
    </p:titleStyle>
    <p:bodyStyle>
      <a:lvl1pPr marL="853432" indent="-853432" algn="l" defTabSz="3413730" rtl="0" eaLnBrk="1" latinLnBrk="0" hangingPunct="1">
        <a:lnSpc>
          <a:spcPct val="90000"/>
        </a:lnSpc>
        <a:spcBef>
          <a:spcPts val="3733"/>
        </a:spcBef>
        <a:buFont typeface="Arial" panose="020B0604020202020204" pitchFamily="34" charset="0"/>
        <a:buChar char="•"/>
        <a:defRPr sz="10453" kern="1200">
          <a:solidFill>
            <a:schemeClr val="tx1"/>
          </a:solidFill>
          <a:latin typeface="+mn-lt"/>
          <a:ea typeface="+mn-ea"/>
          <a:cs typeface="+mn-cs"/>
        </a:defRPr>
      </a:lvl1pPr>
      <a:lvl2pPr marL="2560297" indent="-853432" algn="l" defTabSz="3413730" rtl="0" eaLnBrk="1" latinLnBrk="0" hangingPunct="1">
        <a:lnSpc>
          <a:spcPct val="90000"/>
        </a:lnSpc>
        <a:spcBef>
          <a:spcPts val="1867"/>
        </a:spcBef>
        <a:buFont typeface="Arial" panose="020B0604020202020204" pitchFamily="34" charset="0"/>
        <a:buChar char="•"/>
        <a:defRPr sz="8960" kern="1200">
          <a:solidFill>
            <a:schemeClr val="tx1"/>
          </a:solidFill>
          <a:latin typeface="+mn-lt"/>
          <a:ea typeface="+mn-ea"/>
          <a:cs typeface="+mn-cs"/>
        </a:defRPr>
      </a:lvl2pPr>
      <a:lvl3pPr marL="4267162" indent="-853432" algn="l" defTabSz="3413730" rtl="0" eaLnBrk="1" latinLnBrk="0" hangingPunct="1">
        <a:lnSpc>
          <a:spcPct val="90000"/>
        </a:lnSpc>
        <a:spcBef>
          <a:spcPts val="1867"/>
        </a:spcBef>
        <a:buFont typeface="Arial" panose="020B0604020202020204" pitchFamily="34" charset="0"/>
        <a:buChar char="•"/>
        <a:defRPr sz="7467" kern="1200">
          <a:solidFill>
            <a:schemeClr val="tx1"/>
          </a:solidFill>
          <a:latin typeface="+mn-lt"/>
          <a:ea typeface="+mn-ea"/>
          <a:cs typeface="+mn-cs"/>
        </a:defRPr>
      </a:lvl3pPr>
      <a:lvl4pPr marL="5974027"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4pPr>
      <a:lvl5pPr marL="768089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5pPr>
      <a:lvl6pPr marL="938775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6pPr>
      <a:lvl7pPr marL="11094621"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7pPr>
      <a:lvl8pPr marL="12801486"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8pPr>
      <a:lvl9pPr marL="14508350" indent="-853432" algn="l" defTabSz="3413730" rtl="0" eaLnBrk="1" latinLnBrk="0" hangingPunct="1">
        <a:lnSpc>
          <a:spcPct val="90000"/>
        </a:lnSpc>
        <a:spcBef>
          <a:spcPts val="1867"/>
        </a:spcBef>
        <a:buFont typeface="Arial" panose="020B0604020202020204" pitchFamily="34" charset="0"/>
        <a:buChar char="•"/>
        <a:defRPr sz="6720" kern="1200">
          <a:solidFill>
            <a:schemeClr val="tx1"/>
          </a:solidFill>
          <a:latin typeface="+mn-lt"/>
          <a:ea typeface="+mn-ea"/>
          <a:cs typeface="+mn-cs"/>
        </a:defRPr>
      </a:lvl9pPr>
    </p:bodyStyle>
    <p:otherStyle>
      <a:defPPr>
        <a:defRPr lang="en-US"/>
      </a:defPPr>
      <a:lvl1pPr marL="0" algn="l" defTabSz="3413730" rtl="0" eaLnBrk="1" latinLnBrk="0" hangingPunct="1">
        <a:defRPr sz="6720" kern="1200">
          <a:solidFill>
            <a:schemeClr val="tx1"/>
          </a:solidFill>
          <a:latin typeface="+mn-lt"/>
          <a:ea typeface="+mn-ea"/>
          <a:cs typeface="+mn-cs"/>
        </a:defRPr>
      </a:lvl1pPr>
      <a:lvl2pPr marL="1706865" algn="l" defTabSz="3413730" rtl="0" eaLnBrk="1" latinLnBrk="0" hangingPunct="1">
        <a:defRPr sz="6720" kern="1200">
          <a:solidFill>
            <a:schemeClr val="tx1"/>
          </a:solidFill>
          <a:latin typeface="+mn-lt"/>
          <a:ea typeface="+mn-ea"/>
          <a:cs typeface="+mn-cs"/>
        </a:defRPr>
      </a:lvl2pPr>
      <a:lvl3pPr marL="3413730" algn="l" defTabSz="3413730" rtl="0" eaLnBrk="1" latinLnBrk="0" hangingPunct="1">
        <a:defRPr sz="6720" kern="1200">
          <a:solidFill>
            <a:schemeClr val="tx1"/>
          </a:solidFill>
          <a:latin typeface="+mn-lt"/>
          <a:ea typeface="+mn-ea"/>
          <a:cs typeface="+mn-cs"/>
        </a:defRPr>
      </a:lvl3pPr>
      <a:lvl4pPr marL="5120594" algn="l" defTabSz="3413730" rtl="0" eaLnBrk="1" latinLnBrk="0" hangingPunct="1">
        <a:defRPr sz="6720" kern="1200">
          <a:solidFill>
            <a:schemeClr val="tx1"/>
          </a:solidFill>
          <a:latin typeface="+mn-lt"/>
          <a:ea typeface="+mn-ea"/>
          <a:cs typeface="+mn-cs"/>
        </a:defRPr>
      </a:lvl4pPr>
      <a:lvl5pPr marL="6827459" algn="l" defTabSz="3413730" rtl="0" eaLnBrk="1" latinLnBrk="0" hangingPunct="1">
        <a:defRPr sz="6720" kern="1200">
          <a:solidFill>
            <a:schemeClr val="tx1"/>
          </a:solidFill>
          <a:latin typeface="+mn-lt"/>
          <a:ea typeface="+mn-ea"/>
          <a:cs typeface="+mn-cs"/>
        </a:defRPr>
      </a:lvl5pPr>
      <a:lvl6pPr marL="8534324" algn="l" defTabSz="3413730" rtl="0" eaLnBrk="1" latinLnBrk="0" hangingPunct="1">
        <a:defRPr sz="6720" kern="1200">
          <a:solidFill>
            <a:schemeClr val="tx1"/>
          </a:solidFill>
          <a:latin typeface="+mn-lt"/>
          <a:ea typeface="+mn-ea"/>
          <a:cs typeface="+mn-cs"/>
        </a:defRPr>
      </a:lvl6pPr>
      <a:lvl7pPr marL="10241189" algn="l" defTabSz="3413730" rtl="0" eaLnBrk="1" latinLnBrk="0" hangingPunct="1">
        <a:defRPr sz="6720" kern="1200">
          <a:solidFill>
            <a:schemeClr val="tx1"/>
          </a:solidFill>
          <a:latin typeface="+mn-lt"/>
          <a:ea typeface="+mn-ea"/>
          <a:cs typeface="+mn-cs"/>
        </a:defRPr>
      </a:lvl7pPr>
      <a:lvl8pPr marL="11948053" algn="l" defTabSz="3413730" rtl="0" eaLnBrk="1" latinLnBrk="0" hangingPunct="1">
        <a:defRPr sz="6720" kern="1200">
          <a:solidFill>
            <a:schemeClr val="tx1"/>
          </a:solidFill>
          <a:latin typeface="+mn-lt"/>
          <a:ea typeface="+mn-ea"/>
          <a:cs typeface="+mn-cs"/>
        </a:defRPr>
      </a:lvl8pPr>
      <a:lvl9pPr marL="13654918" algn="l" defTabSz="3413730" rtl="0" eaLnBrk="1" latinLnBrk="0" hangingPunct="1">
        <a:defRPr sz="67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eb.uri.edu/offshore-renewable-energy/wp-content/uploads/sites/1487/x.png" TargetMode="External"/><Relationship Id="rId3" Type="http://schemas.openxmlformats.org/officeDocument/2006/relationships/hyperlink" Target="https://doi.org/10.1016/j.enpol.2010.05.062" TargetMode="External"/><Relationship Id="rId7" Type="http://schemas.openxmlformats.org/officeDocument/2006/relationships/hyperlink" Target="https://www.heavyliftnews.com/wp-content/uploads/2022/05/0513-scotwind-map-april-2022.jpg" TargetMode="External"/><Relationship Id="rId12"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hyperlink" Target="https://www.boem.gov/sites/default/files/renewable-energy-program/Strengthening-the-Task-Forces-Final-4.2-%281%29.pdf" TargetMode="External"/><Relationship Id="rId11" Type="http://schemas.openxmlformats.org/officeDocument/2006/relationships/image" Target="../media/image3.png"/><Relationship Id="rId5" Type="http://schemas.openxmlformats.org/officeDocument/2006/relationships/hyperlink" Target="https://www.boem.gov/sites/default/files/renewable-energy-program/KW-CG-Broch.pdf" TargetMode="External"/><Relationship Id="rId10" Type="http://schemas.openxmlformats.org/officeDocument/2006/relationships/image" Target="../media/image2.jpg"/><Relationship Id="rId4" Type="http://schemas.openxmlformats.org/officeDocument/2006/relationships/hyperlink" Target="https://doi.org/10.1016/j.eiar.2022.106783" TargetMode="External"/><Relationship Id="rId9" Type="http://schemas.openxmlformats.org/officeDocument/2006/relationships/hyperlink" Target="https://images.squarespace-cdn.com/content/v1/5d87dc688ef6cb38a6767f97/a607d9b4-4fa9-4fc6-8af8-c477c4534260/CA+Wind+Energy+Areas+-+Dec+21%2C+2021.p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252FE24-112E-4BD1-8B5C-01C47A2E0749}"/>
              </a:ext>
            </a:extLst>
          </p:cNvPr>
          <p:cNvSpPr/>
          <p:nvPr/>
        </p:nvSpPr>
        <p:spPr>
          <a:xfrm>
            <a:off x="0" y="9330"/>
            <a:ext cx="34747200" cy="4357397"/>
          </a:xfrm>
          <a:prstGeom prst="rect">
            <a:avLst/>
          </a:prstGeom>
          <a:solidFill>
            <a:srgbClr val="011F5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6000" b="1" u="sng" dirty="0"/>
              <a:t>Reviewing Mechanisms for Stakeholder Engagement  </a:t>
            </a:r>
          </a:p>
          <a:p>
            <a:pPr algn="ctr"/>
            <a:r>
              <a:rPr lang="en-US" sz="6000" b="1" u="sng" dirty="0"/>
              <a:t>With Local Governments During Offshore Wind Development</a:t>
            </a:r>
          </a:p>
          <a:p>
            <a:pPr algn="ctr"/>
            <a:endParaRPr lang="en-US" sz="6000" dirty="0"/>
          </a:p>
        </p:txBody>
      </p:sp>
      <p:pic>
        <p:nvPicPr>
          <p:cNvPr id="7" name="Picture 6" descr="Logo&#10;&#10;Description automatically generated">
            <a:extLst>
              <a:ext uri="{FF2B5EF4-FFF2-40B4-BE49-F238E27FC236}">
                <a16:creationId xmlns:a16="http://schemas.microsoft.com/office/drawing/2014/main" id="{2FEC9557-2799-44D0-A2EA-2E49487330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935" y="1140653"/>
            <a:ext cx="6501154" cy="2131936"/>
          </a:xfrm>
          <a:prstGeom prst="rect">
            <a:avLst/>
          </a:prstGeom>
        </p:spPr>
      </p:pic>
      <p:sp>
        <p:nvSpPr>
          <p:cNvPr id="9" name="TextBox 8">
            <a:extLst>
              <a:ext uri="{FF2B5EF4-FFF2-40B4-BE49-F238E27FC236}">
                <a16:creationId xmlns:a16="http://schemas.microsoft.com/office/drawing/2014/main" id="{19974B80-3490-485A-869B-99995CAF3FBD}"/>
              </a:ext>
            </a:extLst>
          </p:cNvPr>
          <p:cNvSpPr txBox="1"/>
          <p:nvPr/>
        </p:nvSpPr>
        <p:spPr>
          <a:xfrm>
            <a:off x="11097912" y="2836504"/>
            <a:ext cx="12909753" cy="1200329"/>
          </a:xfrm>
          <a:prstGeom prst="rect">
            <a:avLst/>
          </a:prstGeom>
          <a:noFill/>
        </p:spPr>
        <p:txBody>
          <a:bodyPr wrap="none" rtlCol="0">
            <a:spAutoFit/>
          </a:bodyPr>
          <a:lstStyle/>
          <a:p>
            <a:r>
              <a:rPr lang="en-US" sz="3600" dirty="0">
                <a:solidFill>
                  <a:schemeClr val="bg2"/>
                </a:solidFill>
              </a:rPr>
              <a:t>By R. Graham Barrett, </a:t>
            </a:r>
            <a:r>
              <a:rPr lang="en-US" sz="3400" dirty="0">
                <a:solidFill>
                  <a:schemeClr val="bg2"/>
                </a:solidFill>
              </a:rPr>
              <a:t>Master of Environmental Studies, Spring 2023</a:t>
            </a:r>
          </a:p>
          <a:p>
            <a:r>
              <a:rPr lang="en-US" sz="3400" dirty="0">
                <a:solidFill>
                  <a:schemeClr val="bg2"/>
                </a:solidFill>
              </a:rPr>
              <a:t>Readers: Brandon Burke, Esq., Yvette Bordeaux, Ph.D. </a:t>
            </a:r>
          </a:p>
        </p:txBody>
      </p:sp>
      <p:grpSp>
        <p:nvGrpSpPr>
          <p:cNvPr id="2" name="Group 1">
            <a:extLst>
              <a:ext uri="{FF2B5EF4-FFF2-40B4-BE49-F238E27FC236}">
                <a16:creationId xmlns:a16="http://schemas.microsoft.com/office/drawing/2014/main" id="{7AD2DD50-A21A-4F01-BFA6-3A2BB0083B76}"/>
              </a:ext>
            </a:extLst>
          </p:cNvPr>
          <p:cNvGrpSpPr/>
          <p:nvPr/>
        </p:nvGrpSpPr>
        <p:grpSpPr>
          <a:xfrm>
            <a:off x="223935" y="4383514"/>
            <a:ext cx="10515600" cy="6260136"/>
            <a:chOff x="223935" y="4383514"/>
            <a:chExt cx="10515600" cy="7651199"/>
          </a:xfrm>
        </p:grpSpPr>
        <p:sp>
          <p:nvSpPr>
            <p:cNvPr id="10" name="Rectangle 9">
              <a:extLst>
                <a:ext uri="{FF2B5EF4-FFF2-40B4-BE49-F238E27FC236}">
                  <a16:creationId xmlns:a16="http://schemas.microsoft.com/office/drawing/2014/main" id="{9E7D2D07-606F-4ACD-A151-EA466940557F}"/>
                </a:ext>
              </a:extLst>
            </p:cNvPr>
            <p:cNvSpPr/>
            <p:nvPr/>
          </p:nvSpPr>
          <p:spPr>
            <a:xfrm>
              <a:off x="223935" y="4383514"/>
              <a:ext cx="10515600" cy="7651199"/>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sz="2300" dirty="0">
                  <a:solidFill>
                    <a:schemeClr val="tx1"/>
                  </a:solidFill>
                </a:rPr>
                <a:t>In both domestic and international offshore wind (OSW) markets, project developers have invested significant resources on stakeholder engagement activities to accommodate the concerns and needs of nearby coastal communities. Yet as OSW becomes more essential to nations’ renewable energy agendas, it is even more critical that stakeholder engagement activities and negotiations with local communities and governments are successful. National governments have thus begun offering mechanisms to developers that help with stakeholder engagement practices.</a:t>
              </a:r>
            </a:p>
            <a:p>
              <a:pPr algn="just"/>
              <a:endParaRPr lang="en-US" sz="2300" dirty="0">
                <a:solidFill>
                  <a:schemeClr val="tx1"/>
                </a:solidFill>
              </a:endParaRPr>
            </a:p>
            <a:p>
              <a:pPr algn="just"/>
              <a:r>
                <a:rPr lang="en-US" sz="2300" dirty="0">
                  <a:solidFill>
                    <a:schemeClr val="tx1"/>
                  </a:solidFill>
                </a:rPr>
                <a:t>This project examines the following research question: </a:t>
              </a:r>
              <a:r>
                <a:rPr lang="en-US" sz="2300" i="1" u="sng" dirty="0">
                  <a:solidFill>
                    <a:schemeClr val="tx1"/>
                  </a:solidFill>
                </a:rPr>
                <a:t>If Offshore Wind Energy project developers want to foster relationships with local governments, what types of government and regulatory mechanisms can developers use for productive stakeholder engagement activities with local governments?</a:t>
              </a:r>
            </a:p>
            <a:p>
              <a:pPr algn="just"/>
              <a:r>
                <a:rPr lang="en-US" sz="2300" dirty="0">
                  <a:solidFill>
                    <a:schemeClr val="tx1"/>
                  </a:solidFill>
                </a:rPr>
                <a:t>To answer this question, two mechanisms were examined, a Scottish Government document that outlines voluntary community benefit schemes (CBS), and the American Bureau of Ocean Energy Management’s (BOEM) OSW permitting process. </a:t>
              </a:r>
            </a:p>
          </p:txBody>
        </p:sp>
        <p:sp>
          <p:nvSpPr>
            <p:cNvPr id="15" name="Rectangle 14">
              <a:extLst>
                <a:ext uri="{FF2B5EF4-FFF2-40B4-BE49-F238E27FC236}">
                  <a16:creationId xmlns:a16="http://schemas.microsoft.com/office/drawing/2014/main" id="{2437242A-8DCF-4751-9E7E-6D553275B424}"/>
                </a:ext>
              </a:extLst>
            </p:cNvPr>
            <p:cNvSpPr/>
            <p:nvPr/>
          </p:nvSpPr>
          <p:spPr>
            <a:xfrm>
              <a:off x="223935" y="4383514"/>
              <a:ext cx="10515600" cy="640080"/>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b="1" u="sng" dirty="0"/>
                <a:t>Introduction</a:t>
              </a:r>
            </a:p>
          </p:txBody>
        </p:sp>
      </p:grpSp>
      <p:grpSp>
        <p:nvGrpSpPr>
          <p:cNvPr id="3" name="Group 2">
            <a:extLst>
              <a:ext uri="{FF2B5EF4-FFF2-40B4-BE49-F238E27FC236}">
                <a16:creationId xmlns:a16="http://schemas.microsoft.com/office/drawing/2014/main" id="{1620BED6-06E4-4B46-8FAC-061BC2387849}"/>
              </a:ext>
            </a:extLst>
          </p:cNvPr>
          <p:cNvGrpSpPr/>
          <p:nvPr/>
        </p:nvGrpSpPr>
        <p:grpSpPr>
          <a:xfrm>
            <a:off x="12115800" y="4383514"/>
            <a:ext cx="10515600" cy="6272299"/>
            <a:chOff x="12115800" y="4383514"/>
            <a:chExt cx="10515600" cy="7695884"/>
          </a:xfrm>
        </p:grpSpPr>
        <p:sp>
          <p:nvSpPr>
            <p:cNvPr id="11" name="Rectangle 10">
              <a:extLst>
                <a:ext uri="{FF2B5EF4-FFF2-40B4-BE49-F238E27FC236}">
                  <a16:creationId xmlns:a16="http://schemas.microsoft.com/office/drawing/2014/main" id="{87693E88-A0EE-4AAE-9F9A-46862EB71E12}"/>
                </a:ext>
              </a:extLst>
            </p:cNvPr>
            <p:cNvSpPr/>
            <p:nvPr/>
          </p:nvSpPr>
          <p:spPr>
            <a:xfrm>
              <a:off x="12115800" y="4398438"/>
              <a:ext cx="10515600" cy="76809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just" defTabSz="457200" rtl="0" eaLnBrk="1" fontAlgn="auto" latinLnBrk="0" hangingPunct="1">
                <a:lnSpc>
                  <a:spcPct val="100000"/>
                </a:lnSpc>
                <a:spcBef>
                  <a:spcPts val="0"/>
                </a:spcBef>
                <a:spcAft>
                  <a:spcPts val="0"/>
                </a:spcAft>
                <a:buClrTx/>
                <a:buSzTx/>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Before 2015, developers in Scotland lacked institutional guidance on how best to engage with local communities (Aitken, 2010). In response, the Scottish government published “Good Practice Principles for Community Benefits from Offshore Renewable Energy Developments”. These guidelines encourage OSW developers to voluntarily create CBS packages that offer benefits (i.e., monetary funds) to local communities (Energy and Climate Change Directorate, 2018)</a:t>
              </a:r>
              <a:r>
                <a:rPr lang="en-US" sz="2200" dirty="0">
                  <a:solidFill>
                    <a:prstClr val="black"/>
                  </a:solidFill>
                  <a:latin typeface="Calibri" panose="020F0502020204030204"/>
                </a:rPr>
                <a:t>. The guidelines recommend that OSW developers introduce CBS packages early in the development cycle and to let local authorities dictate what benefits their communities receive (Energy and Climate Change Directorate, 2018).</a:t>
              </a:r>
            </a:p>
            <a:p>
              <a:pPr marR="0" lvl="0" algn="just" defTabSz="457200" rtl="0" eaLnBrk="1" fontAlgn="auto" latinLnBrk="0" hangingPunct="1">
                <a:lnSpc>
                  <a:spcPct val="100000"/>
                </a:lnSpc>
                <a:spcBef>
                  <a:spcPts val="0"/>
                </a:spcBef>
                <a:spcAft>
                  <a:spcPts val="0"/>
                </a:spcAft>
                <a:buClrTx/>
                <a:buSzTx/>
                <a:tabLst/>
                <a:defRPr/>
              </a:pPr>
              <a:endParaRPr lang="en-US" sz="2200" dirty="0">
                <a:solidFill>
                  <a:prstClr val="black"/>
                </a:solidFill>
                <a:latin typeface="Calibri" panose="020F0502020204030204"/>
              </a:endParaRPr>
            </a:p>
            <a:p>
              <a:pPr marR="0" lvl="0" algn="just" defTabSz="457200" rtl="0" eaLnBrk="1" fontAlgn="auto" latinLnBrk="0" hangingPunct="1">
                <a:lnSpc>
                  <a:spcPct val="100000"/>
                </a:lnSpc>
                <a:spcBef>
                  <a:spcPts val="0"/>
                </a:spcBef>
                <a:spcAft>
                  <a:spcPts val="0"/>
                </a:spcAft>
                <a:buClrTx/>
                <a:buSzTx/>
                <a:tabLst/>
                <a:defRPr/>
              </a:pPr>
              <a:r>
                <a:rPr lang="en-US" sz="2200" dirty="0">
                  <a:solidFill>
                    <a:prstClr val="black"/>
                  </a:solidFill>
                  <a:latin typeface="Calibri" panose="020F0502020204030204"/>
                </a:rPr>
                <a:t>Scottish OSW developers have subsequently benefitted from the document. The Aberdeen Bay Wind Farm’s </a:t>
              </a:r>
              <a:r>
                <a:rPr lang="en-US" sz="2200" dirty="0">
                  <a:solidFill>
                    <a:schemeClr val="tx1"/>
                  </a:solidFill>
                </a:rPr>
                <a:t>(</a:t>
              </a:r>
              <a:r>
                <a:rPr kumimoji="0" lang="en-US" sz="2200" b="1" i="0" u="none" strike="noStrike" kern="1200" cap="none" spc="0" normalizeH="0" baseline="0" noProof="0" dirty="0">
                  <a:ln>
                    <a:noFill/>
                  </a:ln>
                  <a:solidFill>
                    <a:srgbClr val="990000"/>
                  </a:solidFill>
                  <a:effectLst/>
                  <a:uLnTx/>
                  <a:uFillTx/>
                  <a:latin typeface="Calibri" panose="020F0502020204030204"/>
                  <a:ea typeface="+mn-ea"/>
                  <a:cs typeface="+mn-cs"/>
                </a:rPr>
                <a:t>Figure 1.</a:t>
              </a:r>
              <a:r>
                <a:rPr lang="en-US" sz="2200" dirty="0">
                  <a:solidFill>
                    <a:schemeClr val="tx1"/>
                  </a:solidFill>
                </a:rPr>
                <a:t>) developer, Vattenfall</a:t>
              </a:r>
              <a:r>
                <a:rPr lang="en-US" sz="2200" dirty="0">
                  <a:solidFill>
                    <a:prstClr val="black"/>
                  </a:solidFill>
                  <a:latin typeface="Calibri" panose="020F0502020204030204"/>
                </a:rPr>
                <a:t>, used the document to create a CBS and a Local Community Liaison Officer (LCLO) position to build a mutually-beneficial relationship with Aberdeen officials (Glasson et al., 2022). Aberdeen is now seen as an exemplary Scottish OSW project, due in part to following to the Government’s framework for CBS packages (Glasson et al., 2022).</a:t>
              </a: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6" name="Rectangle 15">
              <a:extLst>
                <a:ext uri="{FF2B5EF4-FFF2-40B4-BE49-F238E27FC236}">
                  <a16:creationId xmlns:a16="http://schemas.microsoft.com/office/drawing/2014/main" id="{A559B553-CE0B-4BA1-99FA-7F6C32899C19}"/>
                </a:ext>
              </a:extLst>
            </p:cNvPr>
            <p:cNvSpPr/>
            <p:nvPr/>
          </p:nvSpPr>
          <p:spPr>
            <a:xfrm>
              <a:off x="12115800" y="4383514"/>
              <a:ext cx="10515600" cy="640080"/>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600" b="1" i="0" u="sng" strike="noStrike" kern="1200" cap="none" spc="0" normalizeH="0" baseline="0" noProof="0" dirty="0">
                  <a:ln>
                    <a:noFill/>
                  </a:ln>
                  <a:solidFill>
                    <a:prstClr val="white"/>
                  </a:solidFill>
                  <a:effectLst/>
                  <a:uLnTx/>
                  <a:uFillTx/>
                  <a:latin typeface="Calibri" panose="020F0502020204030204"/>
                  <a:ea typeface="+mn-ea"/>
                  <a:cs typeface="+mn-cs"/>
                </a:rPr>
                <a:t>Scotland  </a:t>
              </a:r>
            </a:p>
          </p:txBody>
        </p:sp>
      </p:grpSp>
      <p:grpSp>
        <p:nvGrpSpPr>
          <p:cNvPr id="5" name="Group 4">
            <a:extLst>
              <a:ext uri="{FF2B5EF4-FFF2-40B4-BE49-F238E27FC236}">
                <a16:creationId xmlns:a16="http://schemas.microsoft.com/office/drawing/2014/main" id="{73697BE6-E12A-4639-8E7A-7C01C10853DE}"/>
              </a:ext>
            </a:extLst>
          </p:cNvPr>
          <p:cNvGrpSpPr/>
          <p:nvPr/>
        </p:nvGrpSpPr>
        <p:grpSpPr>
          <a:xfrm>
            <a:off x="24007665" y="4383513"/>
            <a:ext cx="10515600" cy="6296671"/>
            <a:chOff x="24007665" y="4383514"/>
            <a:chExt cx="10515600" cy="7695884"/>
          </a:xfrm>
        </p:grpSpPr>
        <p:sp>
          <p:nvSpPr>
            <p:cNvPr id="12" name="Rectangle 11">
              <a:extLst>
                <a:ext uri="{FF2B5EF4-FFF2-40B4-BE49-F238E27FC236}">
                  <a16:creationId xmlns:a16="http://schemas.microsoft.com/office/drawing/2014/main" id="{2C2EE2B9-3109-47FE-8D56-ECF329340AE7}"/>
                </a:ext>
              </a:extLst>
            </p:cNvPr>
            <p:cNvSpPr/>
            <p:nvPr/>
          </p:nvSpPr>
          <p:spPr>
            <a:xfrm>
              <a:off x="24007665" y="4398438"/>
              <a:ext cx="10515600" cy="76809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just" defTabSz="457200" rtl="0" eaLnBrk="1" fontAlgn="auto" latinLnBrk="0" hangingPunct="1">
                <a:lnSpc>
                  <a:spcPct val="100000"/>
                </a:lnSpc>
                <a:spcBef>
                  <a:spcPts val="0"/>
                </a:spcBef>
                <a:spcAft>
                  <a:spcPts val="0"/>
                </a:spcAft>
                <a:buClrTx/>
                <a:buSzTx/>
                <a:tabLst/>
                <a:defRPr/>
              </a:pP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As part of BOEM’s regulatory framework (</a:t>
              </a:r>
              <a:r>
                <a:rPr kumimoji="0" lang="en-US" sz="2200" b="1" i="0" u="none" strike="noStrike" kern="1200" cap="none" spc="0" normalizeH="0" baseline="0" noProof="0" dirty="0">
                  <a:ln>
                    <a:noFill/>
                  </a:ln>
                  <a:solidFill>
                    <a:srgbClr val="990000"/>
                  </a:solidFill>
                  <a:effectLst/>
                  <a:uLnTx/>
                  <a:uFillTx/>
                  <a:latin typeface="Calibri" panose="020F0502020204030204"/>
                  <a:ea typeface="+mn-ea"/>
                  <a:cs typeface="+mn-cs"/>
                </a:rPr>
                <a:t>Figure 2.</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the agency has provided two features that provide opportunities for OSW developers and stakeholders to engage with each other on future projects.  First there are the Intergovernmental Renewable Energy Task Forces, which coordinates engagement between relevant authorities on projects’ development (BOEM, 2016). </a:t>
              </a:r>
              <a:r>
                <a:rPr lang="en-US" sz="2200" dirty="0">
                  <a:solidFill>
                    <a:prstClr val="black"/>
                  </a:solidFill>
                  <a:latin typeface="Calibri" panose="020F0502020204030204"/>
                </a:rPr>
                <a:t>Over the years BOEM has worked to improve the Task Forces to make them more transparent and to enhance the role of local governments</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in them (BOEM, 2018). </a:t>
              </a:r>
            </a:p>
            <a:p>
              <a:pPr marR="0" lvl="0" algn="just" defTabSz="457200" rtl="0" eaLnBrk="1" fontAlgn="auto" latinLnBrk="0" hangingPunct="1">
                <a:lnSpc>
                  <a:spcPct val="100000"/>
                </a:lnSpc>
                <a:spcBef>
                  <a:spcPts val="0"/>
                </a:spcBef>
                <a:spcAft>
                  <a:spcPts val="0"/>
                </a:spcAft>
                <a:buClrTx/>
                <a:buSzTx/>
                <a:tabLst/>
                <a:defRPr/>
              </a:pPr>
              <a:endPar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just" defTabSz="457200" rtl="0" eaLnBrk="1" fontAlgn="auto" latinLnBrk="0" hangingPunct="1">
                <a:lnSpc>
                  <a:spcPct val="100000"/>
                </a:lnSpc>
                <a:spcBef>
                  <a:spcPts val="0"/>
                </a:spcBef>
                <a:spcAft>
                  <a:spcPts val="0"/>
                </a:spcAft>
                <a:buClrTx/>
                <a:buSzTx/>
                <a:tabLst/>
                <a:defRPr/>
              </a:pPr>
              <a:r>
                <a:rPr lang="en-US" sz="2200" dirty="0">
                  <a:solidFill>
                    <a:prstClr val="black"/>
                  </a:solidFill>
                  <a:latin typeface="Calibri" panose="020F0502020204030204"/>
                </a:rPr>
                <a:t>The second feature is BOEM’s sale notices for leases in Wind Energy Areas in markets like California </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a:t>
              </a:r>
              <a:r>
                <a:rPr kumimoji="0" lang="en-US" sz="2200" b="1" i="0" u="none" strike="noStrike" kern="1200" cap="none" spc="0" normalizeH="0" baseline="0" noProof="0" dirty="0">
                  <a:ln>
                    <a:noFill/>
                  </a:ln>
                  <a:solidFill>
                    <a:srgbClr val="990000"/>
                  </a:solidFill>
                  <a:effectLst/>
                  <a:uLnTx/>
                  <a:uFillTx/>
                  <a:latin typeface="Calibri" panose="020F0502020204030204"/>
                  <a:ea typeface="+mn-ea"/>
                  <a:cs typeface="+mn-cs"/>
                </a:rPr>
                <a:t>Figure 3.</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 Each </a:t>
              </a:r>
              <a:r>
                <a:rPr lang="en-US" sz="2200" dirty="0">
                  <a:solidFill>
                    <a:prstClr val="black"/>
                  </a:solidFill>
                  <a:latin typeface="Calibri" panose="020F0502020204030204"/>
                </a:rPr>
                <a:t>sale notice includes a public comment period where stakeholders can provide input on the potential lease (BOEM, 2022). BOEM often incorporates stakeholder feedback from the public comment periods into the auction process, such as in a recent sale notice where BOEM offered credits in the California auction to developers that offer community benefit agreements (CBAs) as part of their project bid </a:t>
              </a:r>
              <a:r>
                <a:rPr kumimoji="0" lang="en-US" sz="2200" b="0" i="0" u="none" strike="noStrike" kern="1200" cap="none" spc="0" normalizeH="0" baseline="0" noProof="0" dirty="0">
                  <a:ln>
                    <a:noFill/>
                  </a:ln>
                  <a:solidFill>
                    <a:prstClr val="black"/>
                  </a:solidFill>
                  <a:effectLst/>
                  <a:uLnTx/>
                  <a:uFillTx/>
                  <a:latin typeface="Calibri" panose="020F0502020204030204"/>
                  <a:ea typeface="+mn-ea"/>
                  <a:cs typeface="+mn-cs"/>
                </a:rPr>
                <a:t>(BOEM, 2022).</a:t>
              </a:r>
            </a:p>
          </p:txBody>
        </p:sp>
        <p:sp>
          <p:nvSpPr>
            <p:cNvPr id="18" name="Rectangle 17">
              <a:extLst>
                <a:ext uri="{FF2B5EF4-FFF2-40B4-BE49-F238E27FC236}">
                  <a16:creationId xmlns:a16="http://schemas.microsoft.com/office/drawing/2014/main" id="{DEF2079C-21FD-458E-B305-F78B85AF4344}"/>
                </a:ext>
              </a:extLst>
            </p:cNvPr>
            <p:cNvSpPr/>
            <p:nvPr/>
          </p:nvSpPr>
          <p:spPr>
            <a:xfrm>
              <a:off x="24007665" y="4383514"/>
              <a:ext cx="10515600" cy="640080"/>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600" b="1" i="0" u="sng" strike="noStrike" kern="1200" cap="none" spc="0" normalizeH="0" baseline="0" noProof="0" dirty="0">
                  <a:ln>
                    <a:noFill/>
                  </a:ln>
                  <a:solidFill>
                    <a:prstClr val="white"/>
                  </a:solidFill>
                  <a:effectLst/>
                  <a:uLnTx/>
                  <a:uFillTx/>
                  <a:latin typeface="Calibri" panose="020F0502020204030204"/>
                  <a:ea typeface="+mn-ea"/>
                  <a:cs typeface="+mn-cs"/>
                </a:rPr>
                <a:t>United States</a:t>
              </a:r>
            </a:p>
          </p:txBody>
        </p:sp>
      </p:grpSp>
      <p:grpSp>
        <p:nvGrpSpPr>
          <p:cNvPr id="8" name="Group 7">
            <a:extLst>
              <a:ext uri="{FF2B5EF4-FFF2-40B4-BE49-F238E27FC236}">
                <a16:creationId xmlns:a16="http://schemas.microsoft.com/office/drawing/2014/main" id="{6E84E635-4260-4B8C-A123-D147F6650B7B}"/>
              </a:ext>
            </a:extLst>
          </p:cNvPr>
          <p:cNvGrpSpPr/>
          <p:nvPr/>
        </p:nvGrpSpPr>
        <p:grpSpPr>
          <a:xfrm>
            <a:off x="12115800" y="20202998"/>
            <a:ext cx="10515600" cy="5348739"/>
            <a:chOff x="12115800" y="17724421"/>
            <a:chExt cx="10515600" cy="7680960"/>
          </a:xfrm>
        </p:grpSpPr>
        <p:sp>
          <p:nvSpPr>
            <p:cNvPr id="14" name="Rectangle 13">
              <a:extLst>
                <a:ext uri="{FF2B5EF4-FFF2-40B4-BE49-F238E27FC236}">
                  <a16:creationId xmlns:a16="http://schemas.microsoft.com/office/drawing/2014/main" id="{D9C794E4-FD04-4458-BDA7-A19FE301382C}"/>
                </a:ext>
              </a:extLst>
            </p:cNvPr>
            <p:cNvSpPr/>
            <p:nvPr/>
          </p:nvSpPr>
          <p:spPr>
            <a:xfrm>
              <a:off x="12115800" y="17724421"/>
              <a:ext cx="10515600" cy="768096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algn="just" defTabSz="457200" rtl="0" eaLnBrk="1" fontAlgn="auto" latinLnBrk="0" hangingPunct="1">
                <a:lnSpc>
                  <a:spcPct val="100000"/>
                </a:lnSpc>
                <a:spcBef>
                  <a:spcPts val="0"/>
                </a:spcBef>
                <a:spcAft>
                  <a:spcPts val="0"/>
                </a:spcAft>
                <a:buClrTx/>
                <a:buSzTx/>
                <a:tabLst/>
                <a:defRPr/>
              </a:pP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Both case studies about these stakeholder engagement mechanisms demonstrate their potential to create positive working relationships between OSW developers and local authorities and communities. It is suggested that OSW developers follow these mechanisms’ example and emphasize the following actions in stakeholder engagement work with local governments:</a:t>
              </a:r>
            </a:p>
            <a:p>
              <a:pPr marR="0" lvl="0" algn="just" defTabSz="457200" rtl="0" eaLnBrk="1" fontAlgn="auto" latinLnBrk="0" hangingPunct="1">
                <a:lnSpc>
                  <a:spcPct val="100000"/>
                </a:lnSpc>
                <a:spcBef>
                  <a:spcPts val="0"/>
                </a:spcBef>
                <a:spcAft>
                  <a:spcPts val="0"/>
                </a:spcAft>
                <a:buClrTx/>
                <a:buSzTx/>
                <a:tabLst/>
                <a:defRPr/>
              </a:pPr>
              <a:endPar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just" defTabSz="457200" rtl="0" eaLnBrk="1" fontAlgn="auto" latinLnBrk="0" hangingPunct="1">
                <a:lnSpc>
                  <a:spcPct val="100000"/>
                </a:lnSpc>
                <a:spcBef>
                  <a:spcPts val="0"/>
                </a:spcBef>
                <a:spcAft>
                  <a:spcPts val="0"/>
                </a:spcAft>
                <a:buClrTx/>
                <a:buSzTx/>
                <a:tabLst/>
                <a:defRPr/>
              </a:pPr>
              <a:r>
                <a:rPr lang="en-US" sz="2300" b="1" u="sng" dirty="0">
                  <a:solidFill>
                    <a:prstClr val="black"/>
                  </a:solidFill>
                  <a:latin typeface="Calibri" panose="020F0502020204030204"/>
                </a:rPr>
                <a:t>Recommendation #1</a:t>
              </a:r>
              <a:r>
                <a:rPr lang="en-US" sz="2300" dirty="0">
                  <a:solidFill>
                    <a:prstClr val="black"/>
                  </a:solidFill>
                  <a:latin typeface="Calibri" panose="020F0502020204030204"/>
                </a:rPr>
                <a:t>: Start engagement with local authorities as early as possible.</a:t>
              </a:r>
            </a:p>
            <a:p>
              <a:pPr marR="0" lvl="0" algn="just" defTabSz="457200" rtl="0" eaLnBrk="1" fontAlgn="auto" latinLnBrk="0" hangingPunct="1">
                <a:lnSpc>
                  <a:spcPct val="100000"/>
                </a:lnSpc>
                <a:spcBef>
                  <a:spcPts val="0"/>
                </a:spcBef>
                <a:spcAft>
                  <a:spcPts val="0"/>
                </a:spcAft>
                <a:buClrTx/>
                <a:buSzTx/>
                <a:tabLst/>
                <a:defRPr/>
              </a:pPr>
              <a:endPar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just" defTabSz="457200" rtl="0" eaLnBrk="1" fontAlgn="auto" latinLnBrk="0" hangingPunct="1">
                <a:lnSpc>
                  <a:spcPct val="100000"/>
                </a:lnSpc>
                <a:spcBef>
                  <a:spcPts val="0"/>
                </a:spcBef>
                <a:spcAft>
                  <a:spcPts val="0"/>
                </a:spcAft>
                <a:buClrTx/>
                <a:buSzTx/>
                <a:tabLst/>
                <a:defRPr/>
              </a:pPr>
              <a:r>
                <a:rPr kumimoji="0" lang="en-US" sz="2300" b="1" i="0" u="sng" strike="noStrike" kern="1200" cap="none" spc="0" normalizeH="0" baseline="0" noProof="0" dirty="0">
                  <a:ln>
                    <a:noFill/>
                  </a:ln>
                  <a:solidFill>
                    <a:prstClr val="black"/>
                  </a:solidFill>
                  <a:effectLst/>
                  <a:uLnTx/>
                  <a:uFillTx/>
                  <a:latin typeface="Calibri" panose="020F0502020204030204"/>
                  <a:ea typeface="+mn-ea"/>
                  <a:cs typeface="+mn-cs"/>
                </a:rPr>
                <a:t>Recommendation #2</a:t>
              </a: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 </a:t>
              </a:r>
              <a:r>
                <a:rPr lang="en-US" sz="2300" dirty="0">
                  <a:solidFill>
                    <a:prstClr val="black"/>
                  </a:solidFill>
                  <a:latin typeface="Calibri" panose="020F0502020204030204"/>
                </a:rPr>
                <a:t>Voluntarily create CBS packages that supplement legally required community benefits.</a:t>
              </a:r>
            </a:p>
            <a:p>
              <a:pPr marR="0" lvl="0" algn="just" defTabSz="457200" rtl="0" eaLnBrk="1" fontAlgn="auto" latinLnBrk="0" hangingPunct="1">
                <a:lnSpc>
                  <a:spcPct val="100000"/>
                </a:lnSpc>
                <a:spcBef>
                  <a:spcPts val="0"/>
                </a:spcBef>
                <a:spcAft>
                  <a:spcPts val="0"/>
                </a:spcAft>
                <a:buClrTx/>
                <a:buSzTx/>
                <a:tabLst/>
                <a:defRPr/>
              </a:pPr>
              <a:endPar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algn="just" defTabSz="457200" rtl="0" eaLnBrk="1" fontAlgn="auto" latinLnBrk="0" hangingPunct="1">
                <a:lnSpc>
                  <a:spcPct val="100000"/>
                </a:lnSpc>
                <a:spcBef>
                  <a:spcPts val="0"/>
                </a:spcBef>
                <a:spcAft>
                  <a:spcPts val="0"/>
                </a:spcAft>
                <a:buClrTx/>
                <a:buSzTx/>
                <a:tabLst/>
                <a:defRPr/>
              </a:pPr>
              <a:r>
                <a:rPr kumimoji="0" lang="en-US" sz="2300" b="1" i="0" u="sng" strike="noStrike" kern="1200" cap="none" spc="0" normalizeH="0" baseline="0" noProof="0" dirty="0">
                  <a:ln>
                    <a:noFill/>
                  </a:ln>
                  <a:solidFill>
                    <a:prstClr val="black"/>
                  </a:solidFill>
                  <a:effectLst/>
                  <a:uLnTx/>
                  <a:uFillTx/>
                  <a:latin typeface="Calibri" panose="020F0502020204030204"/>
                  <a:ea typeface="+mn-ea"/>
                  <a:cs typeface="+mn-cs"/>
                </a:rPr>
                <a:t>Recommendation #</a:t>
              </a:r>
              <a:r>
                <a:rPr lang="en-US" sz="2300" b="1" u="sng" dirty="0">
                  <a:solidFill>
                    <a:prstClr val="black"/>
                  </a:solidFill>
                  <a:latin typeface="Calibri" panose="020F0502020204030204"/>
                </a:rPr>
                <a:t>3</a:t>
              </a:r>
              <a:r>
                <a:rPr lang="en-US" sz="2300" dirty="0">
                  <a:solidFill>
                    <a:prstClr val="black"/>
                  </a:solidFill>
                  <a:latin typeface="Calibri" panose="020F0502020204030204"/>
                </a:rPr>
                <a:t>: </a:t>
              </a:r>
              <a:r>
                <a:rPr kumimoji="0" lang="en-US" sz="2300" b="0" i="0" u="none" strike="noStrike" kern="1200" cap="none" spc="0" normalizeH="0" baseline="0" noProof="0" dirty="0">
                  <a:ln>
                    <a:noFill/>
                  </a:ln>
                  <a:solidFill>
                    <a:prstClr val="black"/>
                  </a:solidFill>
                  <a:effectLst/>
                  <a:uLnTx/>
                  <a:uFillTx/>
                  <a:latin typeface="Calibri" panose="020F0502020204030204"/>
                  <a:ea typeface="+mn-ea"/>
                  <a:cs typeface="+mn-cs"/>
                </a:rPr>
                <a:t> Invite local authorities to provide feedback on preferred benefits offered in CBS packages.</a:t>
              </a:r>
            </a:p>
          </p:txBody>
        </p:sp>
        <p:sp>
          <p:nvSpPr>
            <p:cNvPr id="19" name="Rectangle 18">
              <a:extLst>
                <a:ext uri="{FF2B5EF4-FFF2-40B4-BE49-F238E27FC236}">
                  <a16:creationId xmlns:a16="http://schemas.microsoft.com/office/drawing/2014/main" id="{F245E420-7ACA-4B93-9D25-70E036A6DF75}"/>
                </a:ext>
              </a:extLst>
            </p:cNvPr>
            <p:cNvSpPr/>
            <p:nvPr/>
          </p:nvSpPr>
          <p:spPr>
            <a:xfrm>
              <a:off x="12115800" y="17724421"/>
              <a:ext cx="10515600" cy="640080"/>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600" b="1" i="0" u="sng" strike="noStrike" kern="1200" cap="none" spc="0" normalizeH="0" baseline="0" noProof="0" dirty="0">
                  <a:ln>
                    <a:noFill/>
                  </a:ln>
                  <a:solidFill>
                    <a:prstClr val="white"/>
                  </a:solidFill>
                  <a:effectLst/>
                  <a:uLnTx/>
                  <a:uFillTx/>
                  <a:latin typeface="Calibri" panose="020F0502020204030204"/>
                  <a:ea typeface="+mn-ea"/>
                  <a:cs typeface="+mn-cs"/>
                </a:rPr>
                <a:t>Conclusion</a:t>
              </a:r>
            </a:p>
          </p:txBody>
        </p:sp>
      </p:grpSp>
      <p:grpSp>
        <p:nvGrpSpPr>
          <p:cNvPr id="25" name="Group 24">
            <a:extLst>
              <a:ext uri="{FF2B5EF4-FFF2-40B4-BE49-F238E27FC236}">
                <a16:creationId xmlns:a16="http://schemas.microsoft.com/office/drawing/2014/main" id="{5CE18CDD-801B-42F9-AA16-CFE550B52AE0}"/>
              </a:ext>
            </a:extLst>
          </p:cNvPr>
          <p:cNvGrpSpPr/>
          <p:nvPr/>
        </p:nvGrpSpPr>
        <p:grpSpPr>
          <a:xfrm>
            <a:off x="24007665" y="20408699"/>
            <a:ext cx="10515600" cy="5143038"/>
            <a:chOff x="23975581" y="20243684"/>
            <a:chExt cx="10515600" cy="5161697"/>
          </a:xfrm>
        </p:grpSpPr>
        <p:sp>
          <p:nvSpPr>
            <p:cNvPr id="20" name="Rectangle 19">
              <a:extLst>
                <a:ext uri="{FF2B5EF4-FFF2-40B4-BE49-F238E27FC236}">
                  <a16:creationId xmlns:a16="http://schemas.microsoft.com/office/drawing/2014/main" id="{41FFFA55-88B5-4320-ACD9-0D7F1A23C25C}"/>
                </a:ext>
              </a:extLst>
            </p:cNvPr>
            <p:cNvSpPr/>
            <p:nvPr/>
          </p:nvSpPr>
          <p:spPr>
            <a:xfrm>
              <a:off x="23975581" y="20243685"/>
              <a:ext cx="10515600" cy="51616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u="sng" dirty="0">
                  <a:solidFill>
                    <a:schemeClr val="tx1"/>
                  </a:solidFill>
                </a:rPr>
                <a:t>Text</a:t>
              </a:r>
            </a:p>
            <a:p>
              <a:pPr marL="285750" indent="-285750" algn="just">
                <a:buFontTx/>
                <a:buChar char="-"/>
              </a:pPr>
              <a:r>
                <a:rPr lang="en-US" sz="1200" dirty="0">
                  <a:solidFill>
                    <a:schemeClr val="tx1"/>
                  </a:solidFill>
                </a:rPr>
                <a:t>Aitken, M. (2010). Wind Power and Community Benefits: Challenges and Opportunities. Energy Policy, 38(10), 6066–6075. </a:t>
              </a:r>
              <a:r>
                <a:rPr lang="en-US" sz="1200" dirty="0">
                  <a:solidFill>
                    <a:schemeClr val="tx1"/>
                  </a:solidFill>
                  <a:hlinkClick r:id="rId3"/>
                </a:rPr>
                <a:t>https://doi.org/10.1016/j.enpol.2010.05.062</a:t>
              </a:r>
              <a:r>
                <a:rPr lang="en-US" sz="1200" dirty="0">
                  <a:solidFill>
                    <a:schemeClr val="tx1"/>
                  </a:solidFill>
                </a:rPr>
                <a:t> </a:t>
              </a:r>
            </a:p>
            <a:p>
              <a:pPr marL="285750" indent="-285750" algn="just">
                <a:buFontTx/>
                <a:buChar char="-"/>
              </a:pPr>
              <a:r>
                <a:rPr lang="en-US" sz="1200" dirty="0">
                  <a:solidFill>
                    <a:schemeClr val="tx1"/>
                  </a:solidFill>
                </a:rPr>
                <a:t>Energy and Climate Change Directorate. (2018) Scottish Government Good Practice Principles for Community Benefits from Offshore Renewable Energy Developments. Scottish Government. 1–34. Edinburgh.</a:t>
              </a:r>
            </a:p>
            <a:p>
              <a:pPr marL="285750" indent="-285750" algn="just">
                <a:buFontTx/>
                <a:buChar char="-"/>
              </a:pPr>
              <a:r>
                <a:rPr lang="en-US" sz="1200" dirty="0">
                  <a:solidFill>
                    <a:schemeClr val="tx1"/>
                  </a:solidFill>
                </a:rPr>
                <a:t>Glasson, J., </a:t>
              </a:r>
              <a:r>
                <a:rPr lang="en-US" sz="1200" dirty="0" err="1">
                  <a:solidFill>
                    <a:schemeClr val="tx1"/>
                  </a:solidFill>
                </a:rPr>
                <a:t>Durning</a:t>
              </a:r>
              <a:r>
                <a:rPr lang="en-US" sz="1200" dirty="0">
                  <a:solidFill>
                    <a:schemeClr val="tx1"/>
                  </a:solidFill>
                </a:rPr>
                <a:t>, B., Welch, K., &amp; </a:t>
              </a:r>
              <a:r>
                <a:rPr lang="en-US" sz="1200" dirty="0" err="1">
                  <a:solidFill>
                    <a:schemeClr val="tx1"/>
                  </a:solidFill>
                </a:rPr>
                <a:t>Olorundami</a:t>
              </a:r>
              <a:r>
                <a:rPr lang="en-US" sz="1200" dirty="0">
                  <a:solidFill>
                    <a:schemeClr val="tx1"/>
                  </a:solidFill>
                </a:rPr>
                <a:t>, T. (2022). The local socio-economic impacts of offshore wind farms. Environmental Impact Assessment Review, 95, 1–11. </a:t>
              </a:r>
              <a:r>
                <a:rPr lang="en-US" sz="1200" dirty="0">
                  <a:solidFill>
                    <a:schemeClr val="tx1"/>
                  </a:solidFill>
                  <a:hlinkClick r:id="rId4"/>
                </a:rPr>
                <a:t>https://doi.org/10.1016/j.eiar.2022.106783</a:t>
              </a:r>
              <a:r>
                <a:rPr lang="en-US" sz="1200" dirty="0">
                  <a:solidFill>
                    <a:schemeClr val="tx1"/>
                  </a:solidFill>
                </a:rPr>
                <a:t> </a:t>
              </a:r>
            </a:p>
            <a:p>
              <a:pPr marL="285750" indent="-285750" algn="just">
                <a:buFontTx/>
                <a:buChar char="-"/>
              </a:pPr>
              <a:r>
                <a:rPr lang="en-US" sz="1200" dirty="0">
                  <a:solidFill>
                    <a:schemeClr val="tx1"/>
                  </a:solidFill>
                </a:rPr>
                <a:t>Bureau of Ocean Energy Management (BOEM). (2016, December). A Citizen’s Guide to the Bureau of Ocean Energy Management’s Renewable Energy Authorization Process. Retrieved February 21, 2023, from </a:t>
              </a:r>
              <a:r>
                <a:rPr lang="en-US" sz="1200" dirty="0">
                  <a:solidFill>
                    <a:schemeClr val="tx1"/>
                  </a:solidFill>
                  <a:hlinkClick r:id="rId5"/>
                </a:rPr>
                <a:t>https://www.boem.gov/sites/default/files/renewable-energy-program/KW-CG-Broch.pdf</a:t>
              </a:r>
              <a:r>
                <a:rPr lang="en-US" sz="1200" dirty="0">
                  <a:solidFill>
                    <a:schemeClr val="tx1"/>
                  </a:solidFill>
                </a:rPr>
                <a:t> </a:t>
              </a:r>
            </a:p>
            <a:p>
              <a:pPr marL="285750" indent="-285750" algn="just">
                <a:buFontTx/>
                <a:buChar char="-"/>
              </a:pPr>
              <a:r>
                <a:rPr lang="en-US" sz="1200" dirty="0">
                  <a:solidFill>
                    <a:schemeClr val="tx1"/>
                  </a:solidFill>
                </a:rPr>
                <a:t>Bureau of Ocean Energy Management (BOEM). (2018, February). Strengthening the Intergovernmental Renewable Energy Task Forces. Retrieved February 21, 2023, from </a:t>
              </a:r>
              <a:r>
                <a:rPr lang="en-US" sz="1200" dirty="0">
                  <a:solidFill>
                    <a:schemeClr val="tx1"/>
                  </a:solidFill>
                  <a:hlinkClick r:id="rId6"/>
                </a:rPr>
                <a:t>https://www.boem.gov/sites/default/files/renewable-energy-program/Strengthening-the-Task-Forces-Final-4.2-%281%29.pdf</a:t>
              </a:r>
              <a:r>
                <a:rPr lang="en-US" sz="1200" dirty="0">
                  <a:solidFill>
                    <a:schemeClr val="tx1"/>
                  </a:solidFill>
                </a:rPr>
                <a:t> </a:t>
              </a:r>
            </a:p>
            <a:p>
              <a:pPr marL="285750" indent="-285750" algn="just">
                <a:buFontTx/>
                <a:buChar char="-"/>
              </a:pPr>
              <a:r>
                <a:rPr lang="en-US" sz="1200" dirty="0">
                  <a:solidFill>
                    <a:schemeClr val="tx1"/>
                  </a:solidFill>
                </a:rPr>
                <a:t> Bureau of Ocean Energy Management (BOEM) Pacific Wind Lease Sale 1 (PACW–1) for Commercial Leasing for Wind Power on the Outer Continental Shelf in California—Final Sale Notice, 87 Fed. Reg. 64093-64110 (October 21, 2022)  </a:t>
              </a:r>
            </a:p>
            <a:p>
              <a:pPr algn="ctr"/>
              <a:r>
                <a:rPr lang="en-US" sz="1400" b="1" u="sng" dirty="0">
                  <a:solidFill>
                    <a:schemeClr val="tx1"/>
                  </a:solidFill>
                </a:rPr>
                <a:t>Figures</a:t>
              </a:r>
            </a:p>
            <a:p>
              <a:pPr marL="285750" indent="-285750" algn="just">
                <a:buFontTx/>
                <a:buChar char="-"/>
              </a:pPr>
              <a:r>
                <a:rPr lang="en-US" sz="1200" i="1" dirty="0">
                  <a:solidFill>
                    <a:schemeClr val="tx1"/>
                  </a:solidFill>
                </a:rPr>
                <a:t>Figure 1</a:t>
              </a:r>
              <a:r>
                <a:rPr lang="en-US" sz="1200" dirty="0">
                  <a:solidFill>
                    <a:schemeClr val="tx1"/>
                  </a:solidFill>
                </a:rPr>
                <a:t>: Scottish Enterprise (n.d.). Map of operational and in development offshore wind farms in Scotland [Map]. Heavy Lift News. </a:t>
              </a:r>
              <a:r>
                <a:rPr lang="en-US" sz="1200" dirty="0">
                  <a:solidFill>
                    <a:schemeClr val="tx1"/>
                  </a:solidFill>
                  <a:hlinkClick r:id="rId7"/>
                </a:rPr>
                <a:t>https://www.heavyliftnews.com/wp-content/uploads/2022/05/0513-scotwind-map-april-2022.jpg</a:t>
              </a:r>
              <a:r>
                <a:rPr lang="en-US" sz="1200" dirty="0">
                  <a:solidFill>
                    <a:schemeClr val="tx1"/>
                  </a:solidFill>
                </a:rPr>
                <a:t> </a:t>
              </a:r>
            </a:p>
            <a:p>
              <a:pPr marL="285750" indent="-285750" algn="just">
                <a:buFontTx/>
                <a:buChar char="-"/>
              </a:pPr>
              <a:r>
                <a:rPr lang="en-US" sz="1200" i="1" dirty="0">
                  <a:solidFill>
                    <a:schemeClr val="tx1"/>
                  </a:solidFill>
                </a:rPr>
                <a:t>Figure 2</a:t>
              </a:r>
              <a:r>
                <a:rPr lang="en-US" sz="1200" dirty="0">
                  <a:solidFill>
                    <a:schemeClr val="tx1"/>
                  </a:solidFill>
                </a:rPr>
                <a:t>: Bureau of Ocean Energy Management (BOEM) (n.d.) Diagram of BOEM’s Renewable Energy Leasing Process [Diagram]. The University of Rhode Island. </a:t>
              </a:r>
              <a:r>
                <a:rPr lang="en-US" sz="1200" dirty="0">
                  <a:solidFill>
                    <a:schemeClr val="tx1"/>
                  </a:solidFill>
                  <a:hlinkClick r:id="rId8"/>
                </a:rPr>
                <a:t>https://web.uri.edu/offshore-renewable-energy/wp-content/uploads/sites/1487/x.png</a:t>
              </a:r>
              <a:r>
                <a:rPr lang="en-US" sz="1200" dirty="0">
                  <a:solidFill>
                    <a:schemeClr val="tx1"/>
                  </a:solidFill>
                </a:rPr>
                <a:t> </a:t>
              </a:r>
            </a:p>
            <a:p>
              <a:pPr marL="285750" indent="-285750" algn="just">
                <a:buFontTx/>
                <a:buChar char="-"/>
              </a:pPr>
              <a:r>
                <a:rPr lang="en-US" sz="1200" i="1" dirty="0">
                  <a:solidFill>
                    <a:schemeClr val="tx1"/>
                  </a:solidFill>
                </a:rPr>
                <a:t>Figure 3</a:t>
              </a:r>
              <a:r>
                <a:rPr lang="en-US" sz="1200" dirty="0">
                  <a:solidFill>
                    <a:schemeClr val="tx1"/>
                  </a:solidFill>
                </a:rPr>
                <a:t>: Bureau of Ocean Energy Management (BOEM) (n.d.). A series of maps showing the location and composition of BOEM designated areas for offshore wind farm development. [Map] Offshore Wind California. </a:t>
              </a:r>
              <a:r>
                <a:rPr lang="en-US" sz="1200" dirty="0">
                  <a:solidFill>
                    <a:schemeClr val="tx1"/>
                  </a:solidFill>
                  <a:hlinkClick r:id="rId9"/>
                </a:rPr>
                <a:t>https://images.squarespace-cdn.com/content/v1/5d87dc688ef6cb38a6767f97/a607d9b4-4fa9-4fc6-8af8-c477c4534260/CA+Wind+Energy+Areas+-+Dec+21%2C+2021.png</a:t>
              </a:r>
              <a:r>
                <a:rPr lang="en-US" sz="1200" dirty="0">
                  <a:solidFill>
                    <a:schemeClr val="tx1"/>
                  </a:solidFill>
                </a:rPr>
                <a:t> </a:t>
              </a:r>
            </a:p>
          </p:txBody>
        </p:sp>
        <p:sp>
          <p:nvSpPr>
            <p:cNvPr id="21" name="Rectangle 20">
              <a:extLst>
                <a:ext uri="{FF2B5EF4-FFF2-40B4-BE49-F238E27FC236}">
                  <a16:creationId xmlns:a16="http://schemas.microsoft.com/office/drawing/2014/main" id="{7A9A5911-04E9-4E17-A768-252DCC03D17E}"/>
                </a:ext>
              </a:extLst>
            </p:cNvPr>
            <p:cNvSpPr/>
            <p:nvPr/>
          </p:nvSpPr>
          <p:spPr>
            <a:xfrm>
              <a:off x="23975581" y="20243684"/>
              <a:ext cx="10515600" cy="634131"/>
            </a:xfrm>
            <a:prstGeom prst="rect">
              <a:avLst/>
            </a:prstGeom>
            <a:solidFill>
              <a:srgbClr val="99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3600" b="1" i="0" u="sng" strike="noStrike" kern="1200" cap="none" spc="0" normalizeH="0" baseline="0" noProof="0" dirty="0">
                  <a:ln>
                    <a:noFill/>
                  </a:ln>
                  <a:solidFill>
                    <a:prstClr val="white"/>
                  </a:solidFill>
                  <a:effectLst/>
                  <a:uLnTx/>
                  <a:uFillTx/>
                  <a:latin typeface="Calibri" panose="020F0502020204030204"/>
                  <a:ea typeface="+mn-ea"/>
                  <a:cs typeface="+mn-cs"/>
                </a:rPr>
                <a:t>Works Cited</a:t>
              </a:r>
            </a:p>
          </p:txBody>
        </p:sp>
      </p:grpSp>
      <p:pic>
        <p:nvPicPr>
          <p:cNvPr id="23" name="Picture 22">
            <a:extLst>
              <a:ext uri="{FF2B5EF4-FFF2-40B4-BE49-F238E27FC236}">
                <a16:creationId xmlns:a16="http://schemas.microsoft.com/office/drawing/2014/main" id="{7358FF10-A908-475A-93E3-58C975D2247C}"/>
              </a:ext>
            </a:extLst>
          </p:cNvPr>
          <p:cNvPicPr>
            <a:picLocks noChangeAspect="1"/>
          </p:cNvPicPr>
          <p:nvPr/>
        </p:nvPicPr>
        <p:blipFill>
          <a:blip r:embed="rId10">
            <a:extLst>
              <a:ext uri="{28A0092B-C50C-407E-A947-70E740481C1C}">
                <a14:useLocalDpi xmlns:a14="http://schemas.microsoft.com/office/drawing/2010/main" val="0"/>
              </a:ext>
            </a:extLst>
          </a:blip>
          <a:srcRect/>
          <a:stretch/>
        </p:blipFill>
        <p:spPr>
          <a:xfrm>
            <a:off x="1347537" y="10857114"/>
            <a:ext cx="8638674" cy="10751602"/>
          </a:xfrm>
          <a:prstGeom prst="rect">
            <a:avLst/>
          </a:prstGeom>
        </p:spPr>
      </p:pic>
      <p:sp>
        <p:nvSpPr>
          <p:cNvPr id="24" name="TextBox 23">
            <a:extLst>
              <a:ext uri="{FF2B5EF4-FFF2-40B4-BE49-F238E27FC236}">
                <a16:creationId xmlns:a16="http://schemas.microsoft.com/office/drawing/2014/main" id="{E36FA7E7-D2A3-4ED7-BA25-6D6BD844743E}"/>
              </a:ext>
            </a:extLst>
          </p:cNvPr>
          <p:cNvSpPr txBox="1"/>
          <p:nvPr/>
        </p:nvSpPr>
        <p:spPr>
          <a:xfrm>
            <a:off x="868733" y="21728127"/>
            <a:ext cx="9596281" cy="369332"/>
          </a:xfrm>
          <a:prstGeom prst="rect">
            <a:avLst/>
          </a:prstGeom>
          <a:noFill/>
        </p:spPr>
        <p:txBody>
          <a:bodyPr wrap="none" rtlCol="0">
            <a:spAutoFit/>
          </a:bodyPr>
          <a:lstStyle/>
          <a:p>
            <a:r>
              <a:rPr lang="en-US" b="1" dirty="0">
                <a:solidFill>
                  <a:srgbClr val="990000"/>
                </a:solidFill>
              </a:rPr>
              <a:t>Figure 1. A map showing offshore wind farms off the coast of Scotland. Source: Scottish Enterprise </a:t>
            </a:r>
          </a:p>
        </p:txBody>
      </p:sp>
      <p:sp>
        <p:nvSpPr>
          <p:cNvPr id="27" name="TextBox 26">
            <a:extLst>
              <a:ext uri="{FF2B5EF4-FFF2-40B4-BE49-F238E27FC236}">
                <a16:creationId xmlns:a16="http://schemas.microsoft.com/office/drawing/2014/main" id="{35542732-1764-4A5E-9CEE-FC0000F4730E}"/>
              </a:ext>
            </a:extLst>
          </p:cNvPr>
          <p:cNvSpPr txBox="1"/>
          <p:nvPr/>
        </p:nvSpPr>
        <p:spPr>
          <a:xfrm>
            <a:off x="11466754" y="19718304"/>
            <a:ext cx="11639725" cy="353943"/>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a:ln>
                  <a:noFill/>
                </a:ln>
                <a:solidFill>
                  <a:srgbClr val="990000"/>
                </a:solidFill>
                <a:effectLst/>
                <a:uLnTx/>
                <a:uFillTx/>
                <a:latin typeface="Calibri" panose="020F0502020204030204"/>
                <a:ea typeface="+mn-ea"/>
                <a:cs typeface="+mn-cs"/>
              </a:rPr>
              <a:t>Figure 2. A diagram of </a:t>
            </a:r>
            <a:r>
              <a:rPr lang="en-US" sz="1700" b="1" dirty="0">
                <a:solidFill>
                  <a:srgbClr val="990000"/>
                </a:solidFill>
                <a:latin typeface="Calibri" panose="020F0502020204030204"/>
              </a:rPr>
              <a:t>BOEM’s OSW permitting and leasing process, including stakeholder engagement periods.  </a:t>
            </a:r>
            <a:r>
              <a:rPr kumimoji="0" lang="en-US" sz="1700" b="1" i="0" u="none" strike="noStrike" kern="1200" cap="none" spc="0" normalizeH="0" baseline="0" noProof="0" dirty="0">
                <a:ln>
                  <a:noFill/>
                </a:ln>
                <a:solidFill>
                  <a:srgbClr val="990000"/>
                </a:solidFill>
                <a:effectLst/>
                <a:uLnTx/>
                <a:uFillTx/>
                <a:latin typeface="Calibri" panose="020F0502020204030204"/>
                <a:ea typeface="+mn-ea"/>
                <a:cs typeface="+mn-cs"/>
              </a:rPr>
              <a:t>Source: BOEM</a:t>
            </a:r>
            <a:r>
              <a:rPr kumimoji="0" lang="en-US" sz="1600" b="1" i="0" u="none" strike="noStrike" kern="1200" cap="none" spc="0" normalizeH="0" baseline="0" noProof="0" dirty="0">
                <a:ln>
                  <a:noFill/>
                </a:ln>
                <a:solidFill>
                  <a:srgbClr val="990000"/>
                </a:solidFill>
                <a:effectLst/>
                <a:uLnTx/>
                <a:uFillTx/>
                <a:latin typeface="Calibri" panose="020F0502020204030204"/>
                <a:ea typeface="+mn-ea"/>
                <a:cs typeface="+mn-cs"/>
              </a:rPr>
              <a:t>.</a:t>
            </a:r>
            <a:endParaRPr lang="en-US" sz="2000" b="1" dirty="0">
              <a:solidFill>
                <a:srgbClr val="990000"/>
              </a:solidFill>
            </a:endParaRPr>
          </a:p>
        </p:txBody>
      </p:sp>
      <p:pic>
        <p:nvPicPr>
          <p:cNvPr id="29" name="Picture 28">
            <a:extLst>
              <a:ext uri="{FF2B5EF4-FFF2-40B4-BE49-F238E27FC236}">
                <a16:creationId xmlns:a16="http://schemas.microsoft.com/office/drawing/2014/main" id="{A3392987-8093-4221-92D0-8D74B17A63E8}"/>
              </a:ext>
            </a:extLst>
          </p:cNvPr>
          <p:cNvPicPr>
            <a:picLocks noChangeAspect="1"/>
          </p:cNvPicPr>
          <p:nvPr/>
        </p:nvPicPr>
        <p:blipFill>
          <a:blip r:embed="rId11">
            <a:extLst>
              <a:ext uri="{28A0092B-C50C-407E-A947-70E740481C1C}">
                <a14:useLocalDpi xmlns:a14="http://schemas.microsoft.com/office/drawing/2010/main" val="0"/>
              </a:ext>
            </a:extLst>
          </a:blip>
          <a:srcRect/>
          <a:stretch/>
        </p:blipFill>
        <p:spPr>
          <a:xfrm>
            <a:off x="25221472" y="10857114"/>
            <a:ext cx="8087985" cy="8861188"/>
          </a:xfrm>
          <a:prstGeom prst="rect">
            <a:avLst/>
          </a:prstGeom>
        </p:spPr>
      </p:pic>
      <p:sp>
        <p:nvSpPr>
          <p:cNvPr id="30" name="TextBox 29">
            <a:extLst>
              <a:ext uri="{FF2B5EF4-FFF2-40B4-BE49-F238E27FC236}">
                <a16:creationId xmlns:a16="http://schemas.microsoft.com/office/drawing/2014/main" id="{8096FD3D-E2F9-4817-BD74-4DE7F88504C4}"/>
              </a:ext>
            </a:extLst>
          </p:cNvPr>
          <p:cNvSpPr txBox="1"/>
          <p:nvPr/>
        </p:nvSpPr>
        <p:spPr>
          <a:xfrm>
            <a:off x="24293237" y="19710566"/>
            <a:ext cx="10194522" cy="369332"/>
          </a:xfrm>
          <a:prstGeom prst="rect">
            <a:avLst/>
          </a:prstGeom>
          <a:noFill/>
        </p:spPr>
        <p:txBody>
          <a:bodyPr wrap="none" rtlCol="0">
            <a:spAutoFit/>
          </a:bodyPr>
          <a:lstStyle/>
          <a:p>
            <a:r>
              <a:rPr lang="en-US" b="1" dirty="0">
                <a:solidFill>
                  <a:srgbClr val="990000"/>
                </a:solidFill>
              </a:rPr>
              <a:t>Figure 3. A series of maps showing areas off the California coast designated for wind farms. Source: BOEM</a:t>
            </a:r>
          </a:p>
        </p:txBody>
      </p:sp>
      <p:pic>
        <p:nvPicPr>
          <p:cNvPr id="1026" name="Picture 2">
            <a:extLst>
              <a:ext uri="{FF2B5EF4-FFF2-40B4-BE49-F238E27FC236}">
                <a16:creationId xmlns:a16="http://schemas.microsoft.com/office/drawing/2014/main" id="{D3645FC8-11C6-F2F1-84FD-A44AFAE8F07D}"/>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000833" y="11144251"/>
            <a:ext cx="12697116" cy="85740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675653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14551</TotalTime>
  <Words>1180</Words>
  <Application>Microsoft Office PowerPoint</Application>
  <PresentationFormat>Custom</PresentationFormat>
  <Paragraphs>40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Graham Barrett</dc:creator>
  <cp:lastModifiedBy>Graham Barrett</cp:lastModifiedBy>
  <cp:revision>42</cp:revision>
  <dcterms:created xsi:type="dcterms:W3CDTF">2022-04-12T17:24:43Z</dcterms:created>
  <dcterms:modified xsi:type="dcterms:W3CDTF">2023-05-02T19:24:19Z</dcterms:modified>
</cp:coreProperties>
</file>