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61" r:id="rId2"/>
    <p:sldId id="284" r:id="rId3"/>
    <p:sldId id="278" r:id="rId4"/>
    <p:sldId id="279" r:id="rId5"/>
    <p:sldId id="264" r:id="rId6"/>
    <p:sldId id="257" r:id="rId7"/>
    <p:sldId id="258" r:id="rId8"/>
    <p:sldId id="280" r:id="rId9"/>
    <p:sldId id="281" r:id="rId10"/>
    <p:sldId id="285" r:id="rId11"/>
    <p:sldId id="265" r:id="rId12"/>
    <p:sldId id="282" r:id="rId13"/>
    <p:sldId id="283" r:id="rId14"/>
    <p:sldId id="262" r:id="rId15"/>
    <p:sldId id="263" r:id="rId16"/>
    <p:sldId id="275" r:id="rId17"/>
    <p:sldId id="271" r:id="rId18"/>
    <p:sldId id="272" r:id="rId19"/>
    <p:sldId id="273" r:id="rId20"/>
    <p:sldId id="274" r:id="rId21"/>
    <p:sldId id="276" r:id="rId22"/>
    <p:sldId id="270" r:id="rId23"/>
  </p:sldIdLst>
  <p:sldSz cx="9144000" cy="6858000" type="screen4x3"/>
  <p:notesSz cx="7010400" cy="9296400"/>
  <p:custDataLst>
    <p:tags r:id="rId2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421" autoAdjust="0"/>
    <p:restoredTop sz="86863" autoAdjust="0"/>
  </p:normalViewPr>
  <p:slideViewPr>
    <p:cSldViewPr snapToGrid="0" snapToObjects="1">
      <p:cViewPr varScale="1">
        <p:scale>
          <a:sx n="75" d="100"/>
          <a:sy n="75" d="100"/>
        </p:scale>
        <p:origin x="6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5951C46B-3F56-40E7-A207-7BE66896D325}" type="datetimeFigureOut">
              <a:rPr lang="en-US" smtClean="0"/>
              <a:t>3/16/2017</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BA0EAD44-5B69-4C31-B2F0-BAB901195EB2}" type="slidenum">
              <a:rPr lang="en-US" smtClean="0"/>
              <a:t>‹#›</a:t>
            </a:fld>
            <a:endParaRPr lang="en-US"/>
          </a:p>
        </p:txBody>
      </p:sp>
    </p:spTree>
    <p:extLst>
      <p:ext uri="{BB962C8B-B14F-4D97-AF65-F5344CB8AC3E}">
        <p14:creationId xmlns:p14="http://schemas.microsoft.com/office/powerpoint/2010/main" val="7004265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CDE13140-583E-E94F-845B-C8AA38D69FF3}" type="datetimeFigureOut">
              <a:rPr lang="en-US" smtClean="0"/>
              <a:pPr/>
              <a:t>3/16/2017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C2DC6E6-994E-0643-96D0-33B75BAAADCD}" type="slidenum">
              <a:rPr lang="en-US" smtClean="0"/>
              <a:pPr/>
              <a:t>‹#›</a:t>
            </a:fld>
            <a:endParaRPr lang="en-US"/>
          </a:p>
        </p:txBody>
      </p:sp>
    </p:spTree>
    <p:extLst>
      <p:ext uri="{BB962C8B-B14F-4D97-AF65-F5344CB8AC3E}">
        <p14:creationId xmlns:p14="http://schemas.microsoft.com/office/powerpoint/2010/main" val="89290398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arxiv.org/archive/math" TargetMode="External"/><Relationship Id="rId7" Type="http://schemas.openxmlformats.org/officeDocument/2006/relationships/hyperlink" Target="https://arxiv.org/archive/stat" TargetMode="External"/><Relationship Id="rId2" Type="http://schemas.openxmlformats.org/officeDocument/2006/relationships/slide" Target="../slides/slide3.xml"/><Relationship Id="rId1" Type="http://schemas.openxmlformats.org/officeDocument/2006/relationships/notesMaster" Target="../notesMasters/notesMaster1.xml"/><Relationship Id="rId6" Type="http://schemas.openxmlformats.org/officeDocument/2006/relationships/hyperlink" Target="https://arxiv.org/archive/q-bio" TargetMode="External"/><Relationship Id="rId5" Type="http://schemas.openxmlformats.org/officeDocument/2006/relationships/hyperlink" Target="https://arxiv.org/archive/nlin" TargetMode="External"/><Relationship Id="rId4" Type="http://schemas.openxmlformats.org/officeDocument/2006/relationships/hyperlink" Target="https://arxiv.org/archive/cs"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biorxiv.org/content/what-unrefereed-preprint"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a:t>
            </a:fld>
            <a:endParaRPr lang="en-US"/>
          </a:p>
        </p:txBody>
      </p:sp>
    </p:spTree>
    <p:extLst>
      <p:ext uri="{BB962C8B-B14F-4D97-AF65-F5344CB8AC3E}">
        <p14:creationId xmlns:p14="http://schemas.microsoft.com/office/powerpoint/2010/main" val="3332054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10</a:t>
            </a:fld>
            <a:endParaRPr lang="en-US"/>
          </a:p>
        </p:txBody>
      </p:sp>
    </p:spTree>
    <p:extLst>
      <p:ext uri="{BB962C8B-B14F-4D97-AF65-F5344CB8AC3E}">
        <p14:creationId xmlns:p14="http://schemas.microsoft.com/office/powerpoint/2010/main" val="24210904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11</a:t>
            </a:fld>
            <a:endParaRPr lang="en-US"/>
          </a:p>
        </p:txBody>
      </p:sp>
    </p:spTree>
    <p:extLst>
      <p:ext uri="{BB962C8B-B14F-4D97-AF65-F5344CB8AC3E}">
        <p14:creationId xmlns:p14="http://schemas.microsoft.com/office/powerpoint/2010/main" val="223237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12</a:t>
            </a:fld>
            <a:endParaRPr lang="en-US"/>
          </a:p>
        </p:txBody>
      </p:sp>
    </p:spTree>
    <p:extLst>
      <p:ext uri="{BB962C8B-B14F-4D97-AF65-F5344CB8AC3E}">
        <p14:creationId xmlns:p14="http://schemas.microsoft.com/office/powerpoint/2010/main" val="896762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13</a:t>
            </a:fld>
            <a:endParaRPr lang="en-US"/>
          </a:p>
        </p:txBody>
      </p:sp>
    </p:spTree>
    <p:extLst>
      <p:ext uri="{BB962C8B-B14F-4D97-AF65-F5344CB8AC3E}">
        <p14:creationId xmlns:p14="http://schemas.microsoft.com/office/powerpoint/2010/main" val="8324040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14</a:t>
            </a:fld>
            <a:endParaRPr lang="en-US"/>
          </a:p>
        </p:txBody>
      </p:sp>
    </p:spTree>
    <p:extLst>
      <p:ext uri="{BB962C8B-B14F-4D97-AF65-F5344CB8AC3E}">
        <p14:creationId xmlns:p14="http://schemas.microsoft.com/office/powerpoint/2010/main" val="2037673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C2DC6E6-994E-0643-96D0-33B75BAAADCD}" type="slidenum">
              <a:rPr lang="en-US" smtClean="0"/>
              <a:pPr/>
              <a:t>15</a:t>
            </a:fld>
            <a:endParaRPr lang="en-US"/>
          </a:p>
        </p:txBody>
      </p:sp>
    </p:spTree>
    <p:extLst>
      <p:ext uri="{BB962C8B-B14F-4D97-AF65-F5344CB8AC3E}">
        <p14:creationId xmlns:p14="http://schemas.microsoft.com/office/powerpoint/2010/main" val="986517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16</a:t>
            </a:fld>
            <a:endParaRPr lang="en-US"/>
          </a:p>
        </p:txBody>
      </p:sp>
    </p:spTree>
    <p:extLst>
      <p:ext uri="{BB962C8B-B14F-4D97-AF65-F5344CB8AC3E}">
        <p14:creationId xmlns:p14="http://schemas.microsoft.com/office/powerpoint/2010/main" val="23287277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17</a:t>
            </a:fld>
            <a:endParaRPr lang="en-US"/>
          </a:p>
        </p:txBody>
      </p:sp>
    </p:spTree>
    <p:extLst>
      <p:ext uri="{BB962C8B-B14F-4D97-AF65-F5344CB8AC3E}">
        <p14:creationId xmlns:p14="http://schemas.microsoft.com/office/powerpoint/2010/main" val="554067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18</a:t>
            </a:fld>
            <a:endParaRPr lang="en-US"/>
          </a:p>
        </p:txBody>
      </p:sp>
    </p:spTree>
    <p:extLst>
      <p:ext uri="{BB962C8B-B14F-4D97-AF65-F5344CB8AC3E}">
        <p14:creationId xmlns:p14="http://schemas.microsoft.com/office/powerpoint/2010/main" val="1910809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19</a:t>
            </a:fld>
            <a:endParaRPr lang="en-US"/>
          </a:p>
        </p:txBody>
      </p:sp>
    </p:spTree>
    <p:extLst>
      <p:ext uri="{BB962C8B-B14F-4D97-AF65-F5344CB8AC3E}">
        <p14:creationId xmlns:p14="http://schemas.microsoft.com/office/powerpoint/2010/main" val="2161977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defTabSz="465887">
              <a:defRPr/>
            </a:pPr>
            <a:r>
              <a:rPr lang="en-US" dirty="0" err="1"/>
              <a:t>Jamali</a:t>
            </a:r>
            <a:r>
              <a:rPr lang="en-US" dirty="0"/>
              <a:t>, Hamid R., David Nicholas, and </a:t>
            </a:r>
            <a:r>
              <a:rPr lang="en-US" dirty="0" err="1"/>
              <a:t>Eti</a:t>
            </a:r>
            <a:r>
              <a:rPr lang="en-US" dirty="0"/>
              <a:t> Herman. “Scholarly Reputation in the Digital Age and the Role of Emerging Platforms and Mechanisms.” </a:t>
            </a:r>
            <a:r>
              <a:rPr lang="en-US" i="1" dirty="0"/>
              <a:t>Research Evaluation</a:t>
            </a:r>
            <a:r>
              <a:rPr lang="en-US" dirty="0"/>
              <a:t> 25.1 (2016): 37–49. Web.</a:t>
            </a:r>
          </a:p>
          <a:p>
            <a:endParaRPr lang="en-US" dirty="0" smtClean="0"/>
          </a:p>
          <a:p>
            <a:r>
              <a:rPr lang="en-US" dirty="0"/>
              <a:t>p. 1154 Ideally, participating in informal social media and being active require a lot of effort and time. Thus, informal publishing would be considered a threat to the researchers’ academic career, as it would waste researchers’ time and reduce his or her productivity and research quality:</a:t>
            </a:r>
          </a:p>
          <a:p>
            <a:endParaRPr lang="en-US" dirty="0"/>
          </a:p>
          <a:p>
            <a:r>
              <a:rPr lang="en-US" dirty="0"/>
              <a:t>a large number of participants do not support informal publishing and they think that researchers should focus only on peer-reviewed publications to maintain research quality.</a:t>
            </a:r>
          </a:p>
          <a:p>
            <a:endParaRPr lang="en-US" dirty="0"/>
          </a:p>
          <a:p>
            <a:r>
              <a:rPr lang="en-US" dirty="0"/>
              <a:t>Fundamentally, informal publishing is a way to raise debates, or to disseminate research findings, in a less structured, academic format. In addition, it would help the researcher to target a wider audience.</a:t>
            </a:r>
          </a:p>
          <a:p>
            <a:endParaRPr lang="en-US" dirty="0"/>
          </a:p>
          <a:p>
            <a:r>
              <a:rPr lang="en-US" dirty="0"/>
              <a:t>1157 Informal publishing has potential benefits for researchers if it is used in the </a:t>
            </a:r>
            <a:r>
              <a:rPr lang="en-US" dirty="0" err="1"/>
              <a:t>rightway</a:t>
            </a:r>
            <a:r>
              <a:rPr lang="en-US" dirty="0"/>
              <a:t>. The potential benefits of publishing informally are: getting feedback from a larger community, improving researcher’s skills, a faster medium for publishing and the method’s simplicity and effectiveness:</a:t>
            </a:r>
          </a:p>
          <a:p>
            <a:endParaRPr lang="en-US" dirty="0"/>
          </a:p>
          <a:p>
            <a:r>
              <a:rPr lang="en-US" dirty="0"/>
              <a:t>1158 Participants believe that they have to make information accessible to their readers as not everyone will be able to subscribe to academic databases. Initially, they may do that by sending parts, or all of their work, to other researchers, upload it in academic social networks or share links via Twitter:</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EC2DC6E6-994E-0643-96D0-33B75BAAADCD}" type="slidenum">
              <a:rPr lang="en-US" smtClean="0"/>
              <a:pPr/>
              <a:t>2</a:t>
            </a:fld>
            <a:endParaRPr lang="en-US"/>
          </a:p>
        </p:txBody>
      </p:sp>
    </p:spTree>
    <p:extLst>
      <p:ext uri="{BB962C8B-B14F-4D97-AF65-F5344CB8AC3E}">
        <p14:creationId xmlns:p14="http://schemas.microsoft.com/office/powerpoint/2010/main" val="5305656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20</a:t>
            </a:fld>
            <a:endParaRPr lang="en-US"/>
          </a:p>
        </p:txBody>
      </p:sp>
    </p:spTree>
    <p:extLst>
      <p:ext uri="{BB962C8B-B14F-4D97-AF65-F5344CB8AC3E}">
        <p14:creationId xmlns:p14="http://schemas.microsoft.com/office/powerpoint/2010/main" val="48465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21</a:t>
            </a:fld>
            <a:endParaRPr lang="en-US"/>
          </a:p>
        </p:txBody>
      </p:sp>
    </p:spTree>
    <p:extLst>
      <p:ext uri="{BB962C8B-B14F-4D97-AF65-F5344CB8AC3E}">
        <p14:creationId xmlns:p14="http://schemas.microsoft.com/office/powerpoint/2010/main" val="35230035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22</a:t>
            </a:fld>
            <a:endParaRPr lang="en-US"/>
          </a:p>
        </p:txBody>
      </p:sp>
    </p:spTree>
    <p:extLst>
      <p:ext uri="{BB962C8B-B14F-4D97-AF65-F5344CB8AC3E}">
        <p14:creationId xmlns:p14="http://schemas.microsoft.com/office/powerpoint/2010/main" val="7335363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The</a:t>
            </a:r>
            <a:r>
              <a:rPr lang="en-US" baseline="0" smtClean="0"/>
              <a:t> grandparent of collaborative sites, </a:t>
            </a:r>
            <a:r>
              <a:rPr lang="en-US" baseline="0" err="1" smtClean="0"/>
              <a:t>ArXiv</a:t>
            </a:r>
            <a:r>
              <a:rPr lang="en-US" baseline="0" smtClean="0"/>
              <a:t> started in 1991</a:t>
            </a:r>
            <a:r>
              <a:rPr lang="en-US" smtClean="0"/>
              <a:t>, now hoste</a:t>
            </a:r>
            <a:r>
              <a:rPr lang="en-US" baseline="0" smtClean="0"/>
              <a:t>d and funded by Cornell University with support from member institutions. </a:t>
            </a:r>
            <a:r>
              <a:rPr lang="en-US" err="1" smtClean="0"/>
              <a:t>arXiv</a:t>
            </a:r>
            <a:r>
              <a:rPr lang="en-US" smtClean="0"/>
              <a:t> supplements the traditional publication system by providing immediate dissemination and open access to scholarly articles (which often later appear in conventional journals). Covered areas include physics, </a:t>
            </a:r>
            <a:r>
              <a:rPr lang="en-US" smtClean="0">
                <a:hlinkClick r:id="rId3"/>
              </a:rPr>
              <a:t>mathematics</a:t>
            </a:r>
            <a:r>
              <a:rPr lang="en-US" smtClean="0"/>
              <a:t>, </a:t>
            </a:r>
            <a:r>
              <a:rPr lang="en-US" smtClean="0">
                <a:hlinkClick r:id="rId4"/>
              </a:rPr>
              <a:t>computer science</a:t>
            </a:r>
            <a:r>
              <a:rPr lang="en-US" smtClean="0"/>
              <a:t>, </a:t>
            </a:r>
            <a:r>
              <a:rPr lang="en-US" smtClean="0">
                <a:hlinkClick r:id="rId5"/>
              </a:rPr>
              <a:t>nonlinear sciences</a:t>
            </a:r>
            <a:r>
              <a:rPr lang="en-US" smtClean="0"/>
              <a:t>, </a:t>
            </a:r>
            <a:r>
              <a:rPr lang="en-US" smtClean="0">
                <a:hlinkClick r:id="rId6"/>
              </a:rPr>
              <a:t>quantitative biology</a:t>
            </a:r>
            <a:r>
              <a:rPr lang="en-US" smtClean="0"/>
              <a:t> and </a:t>
            </a:r>
            <a:r>
              <a:rPr lang="en-US" smtClean="0">
                <a:hlinkClick r:id="rId7"/>
              </a:rPr>
              <a:t>statistics</a:t>
            </a:r>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3</a:t>
            </a:fld>
            <a:endParaRPr lang="en-US"/>
          </a:p>
        </p:txBody>
      </p:sp>
    </p:spTree>
    <p:extLst>
      <p:ext uri="{BB962C8B-B14F-4D97-AF65-F5344CB8AC3E}">
        <p14:creationId xmlns:p14="http://schemas.microsoft.com/office/powerpoint/2010/main" val="6582174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mtClean="0"/>
              <a:t>A growing field of collaborative scholarly sites, offering prepublication</a:t>
            </a:r>
            <a:r>
              <a:rPr lang="en-US" baseline="0" smtClean="0"/>
              <a:t> submission, opportunity for commentary,</a:t>
            </a:r>
            <a:r>
              <a:rPr lang="en-US" smtClean="0"/>
              <a:t> peer review, dissemination,</a:t>
            </a:r>
            <a:r>
              <a:rPr lang="en-US" baseline="0" smtClean="0"/>
              <a:t> and broad sharing across scholarly communities and openly accessible to the public. </a:t>
            </a:r>
          </a:p>
          <a:p>
            <a:r>
              <a:rPr lang="en-US" b="1" baseline="0" smtClean="0"/>
              <a:t>18th Century Connect </a:t>
            </a:r>
            <a:r>
              <a:rPr lang="en-US" baseline="0" smtClean="0"/>
              <a:t>– peer review, visualization of texts, access to the plain text of documents from EEBO and ECCO, crowd-sourced correction</a:t>
            </a:r>
          </a:p>
          <a:p>
            <a:r>
              <a:rPr lang="en-US" b="1" baseline="0" smtClean="0"/>
              <a:t>DH Commons </a:t>
            </a:r>
            <a:r>
              <a:rPr lang="en-US" baseline="0" smtClean="0"/>
              <a:t>– site for finding and building on collaborations, peer review of in process projects</a:t>
            </a:r>
          </a:p>
          <a:p>
            <a:r>
              <a:rPr lang="en-US" b="1" baseline="0" smtClean="0"/>
              <a:t>Programming Historian </a:t>
            </a:r>
            <a:r>
              <a:rPr lang="en-US" baseline="0" smtClean="0"/>
              <a:t>– An online journal (with ISSN) providing peer reviewed lessons for humanists on using digital tools and workflows, contributors work with the Project Team and Peer Reviewers as they propose and develop lessons. “</a:t>
            </a:r>
            <a:r>
              <a:rPr lang="en-US" smtClean="0"/>
              <a:t>Application Programming Interfaces (APIs), Data Management, Data Manipulation, Distant Reading, Mapping and Geographic Information Systems (GIS), Network Analysis, Digital Exhibit Building, Programming, and Web Scraping, and more. Our tutorials include nearly a dozen lessons on popular DH tools such as MALLET, </a:t>
            </a:r>
            <a:r>
              <a:rPr lang="en-US" err="1" smtClean="0"/>
              <a:t>Omeka</a:t>
            </a:r>
            <a:r>
              <a:rPr lang="en-US" smtClean="0"/>
              <a:t>, and QGIS”</a:t>
            </a:r>
          </a:p>
          <a:p>
            <a:r>
              <a:rPr lang="en-US" b="1" baseline="0" err="1" smtClean="0"/>
              <a:t>bioRxiv</a:t>
            </a:r>
            <a:r>
              <a:rPr lang="en-US" b="0" baseline="0" smtClean="0"/>
              <a:t>-built on the model of </a:t>
            </a:r>
            <a:r>
              <a:rPr lang="en-US" b="0" baseline="0" err="1" smtClean="0"/>
              <a:t>arXiv</a:t>
            </a:r>
            <a:r>
              <a:rPr lang="en-US" b="0" baseline="0" smtClean="0"/>
              <a:t>, </a:t>
            </a:r>
            <a:r>
              <a:rPr lang="en-US" b="0" smtClean="0"/>
              <a:t>a</a:t>
            </a:r>
            <a:r>
              <a:rPr lang="en-US" smtClean="0"/>
              <a:t> free online archive and distribution service for </a:t>
            </a:r>
            <a:r>
              <a:rPr lang="en-US" smtClean="0">
                <a:hlinkClick r:id="rId3"/>
              </a:rPr>
              <a:t>unpublished preprints</a:t>
            </a:r>
            <a:r>
              <a:rPr lang="en-US" smtClean="0"/>
              <a:t> in the life sciences. It is operated by Cold Spring Harbor Laboratory, a not-for-profit research and educational institution. By posting preprints on </a:t>
            </a:r>
            <a:r>
              <a:rPr lang="en-US" err="1" smtClean="0"/>
              <a:t>bioRxiv</a:t>
            </a:r>
            <a:r>
              <a:rPr lang="en-US" smtClean="0"/>
              <a:t>, authors are able to make their findings immediately available to the scientific community and receive feedback on draft manuscripts before they are submitted to journals.</a:t>
            </a:r>
          </a:p>
          <a:p>
            <a:r>
              <a:rPr lang="en-US" b="1" baseline="0" smtClean="0"/>
              <a:t>The Conversation-</a:t>
            </a:r>
            <a:r>
              <a:rPr lang="en-US"/>
              <a:t>a collaboration between editors and academics to provide informed news analysis and commentary that’s free to read and republish. We are committed to knowledge-based, ethical and responsible journalism. Writers must be experts in the field in which they write and their qualifications are posted alongside their articles along with any potential conflicts of interest. You can republish articles from the </a:t>
            </a:r>
            <a:r>
              <a:rPr lang="en-US" err="1"/>
              <a:t>Conversaton</a:t>
            </a:r>
            <a:r>
              <a:rPr lang="en-US"/>
              <a:t> for free using a Creative Commons license. There is no </a:t>
            </a:r>
            <a:r>
              <a:rPr lang="en-US" err="1"/>
              <a:t>paywal</a:t>
            </a:r>
            <a:r>
              <a:rPr lang="en-US"/>
              <a:t>, and the Conversation is a not-for-profit organization serving the public good.</a:t>
            </a:r>
            <a:endParaRPr lang="en-US" b="1" baseline="0" smtClean="0"/>
          </a:p>
          <a:p>
            <a:r>
              <a:rPr lang="en-US" b="1" baseline="0" err="1" smtClean="0"/>
              <a:t>MLACommons</a:t>
            </a:r>
            <a:r>
              <a:rPr lang="en-US" b="1" baseline="0" smtClean="0"/>
              <a:t> CORE</a:t>
            </a:r>
            <a:r>
              <a:rPr lang="en-US" b="0" baseline="0" smtClean="0"/>
              <a:t>- is in Beta and is intended as a pre and post publication site for trying out ideas, soliciting commentary, to share and showcase research, to “assert authorship” on unpublished work such as conference presentations, syllabi, datasets, etc. CORE is openly accessible and does not require MLA membership to view, but you do need to be a member to submit. </a:t>
            </a:r>
            <a:endParaRPr lang="en-US" b="1" baseline="0" smtClean="0"/>
          </a:p>
          <a:p>
            <a:r>
              <a:rPr lang="en-US" b="1" baseline="0" smtClean="0"/>
              <a:t>NINES</a:t>
            </a:r>
            <a:r>
              <a:rPr lang="en-US" b="0" baseline="0" smtClean="0"/>
              <a:t>—developed to provide peer review for digital </a:t>
            </a:r>
            <a:r>
              <a:rPr lang="en-US" smtClean="0"/>
              <a:t>resources and archives created by scholars in nineteenth-century studies. It has also</a:t>
            </a:r>
            <a:r>
              <a:rPr lang="en-US" baseline="0" smtClean="0"/>
              <a:t> developed software to further digitally based research including Juxta which provides a means of comparing editions of texts, </a:t>
            </a:r>
            <a:r>
              <a:rPr lang="en-US" baseline="0" err="1" smtClean="0"/>
              <a:t>Collex</a:t>
            </a:r>
            <a:r>
              <a:rPr lang="en-US" baseline="0" smtClean="0"/>
              <a:t>, an exhibiting tool, and Ivanhoe, a gaming approach to analyzing text. </a:t>
            </a:r>
            <a:endParaRPr lang="en-US" b="0" baseline="0" smtClean="0"/>
          </a:p>
          <a:p>
            <a:endParaRPr lang="en-US" b="1" baseline="0" smtClean="0"/>
          </a:p>
          <a:p>
            <a:r>
              <a:rPr lang="en-US" baseline="0" smtClean="0"/>
              <a:t> </a:t>
            </a:r>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4</a:t>
            </a:fld>
            <a:endParaRPr lang="en-US"/>
          </a:p>
        </p:txBody>
      </p:sp>
    </p:spTree>
    <p:extLst>
      <p:ext uri="{BB962C8B-B14F-4D97-AF65-F5344CB8AC3E}">
        <p14:creationId xmlns:p14="http://schemas.microsoft.com/office/powerpoint/2010/main" val="16178193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5</a:t>
            </a:fld>
            <a:endParaRPr lang="en-US"/>
          </a:p>
        </p:txBody>
      </p:sp>
    </p:spTree>
    <p:extLst>
      <p:ext uri="{BB962C8B-B14F-4D97-AF65-F5344CB8AC3E}">
        <p14:creationId xmlns:p14="http://schemas.microsoft.com/office/powerpoint/2010/main" val="15889780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6</a:t>
            </a:fld>
            <a:endParaRPr lang="en-US"/>
          </a:p>
        </p:txBody>
      </p:sp>
    </p:spTree>
    <p:extLst>
      <p:ext uri="{BB962C8B-B14F-4D97-AF65-F5344CB8AC3E}">
        <p14:creationId xmlns:p14="http://schemas.microsoft.com/office/powerpoint/2010/main" val="13022495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2DC6E6-994E-0643-96D0-33B75BAAADCD}" type="slidenum">
              <a:rPr lang="en-US" smtClean="0"/>
              <a:pPr/>
              <a:t>7</a:t>
            </a:fld>
            <a:endParaRPr lang="en-US" dirty="0"/>
          </a:p>
        </p:txBody>
      </p:sp>
    </p:spTree>
    <p:extLst>
      <p:ext uri="{BB962C8B-B14F-4D97-AF65-F5344CB8AC3E}">
        <p14:creationId xmlns:p14="http://schemas.microsoft.com/office/powerpoint/2010/main" val="2029977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8</a:t>
            </a:fld>
            <a:endParaRPr lang="en-US"/>
          </a:p>
        </p:txBody>
      </p:sp>
    </p:spTree>
    <p:extLst>
      <p:ext uri="{BB962C8B-B14F-4D97-AF65-F5344CB8AC3E}">
        <p14:creationId xmlns:p14="http://schemas.microsoft.com/office/powerpoint/2010/main" val="11923508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C2DC6E6-994E-0643-96D0-33B75BAAADCD}" type="slidenum">
              <a:rPr lang="en-US" smtClean="0"/>
              <a:pPr/>
              <a:t>9</a:t>
            </a:fld>
            <a:endParaRPr lang="en-US"/>
          </a:p>
        </p:txBody>
      </p:sp>
    </p:spTree>
    <p:extLst>
      <p:ext uri="{BB962C8B-B14F-4D97-AF65-F5344CB8AC3E}">
        <p14:creationId xmlns:p14="http://schemas.microsoft.com/office/powerpoint/2010/main" val="3939674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28F208A-56E7-7144-9CEF-5141FDC41A85}" type="datetimeFigureOut">
              <a:rPr lang="en-US" smtClean="0"/>
              <a:pPr/>
              <a:t>3/16/2017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F208A-56E7-7144-9CEF-5141FDC41A85}" type="datetimeFigureOut">
              <a:rPr lang="en-US" smtClean="0"/>
              <a:pPr/>
              <a:t>3/16/2017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F208A-56E7-7144-9CEF-5141FDC41A85}" type="datetimeFigureOut">
              <a:rPr lang="en-US" smtClean="0"/>
              <a:pPr/>
              <a:t>3/16/2017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8F208A-56E7-7144-9CEF-5141FDC41A85}" type="datetimeFigureOut">
              <a:rPr lang="en-US" smtClean="0"/>
              <a:pPr/>
              <a:t>3/16/2017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8F208A-56E7-7144-9CEF-5141FDC41A85}" type="datetimeFigureOut">
              <a:rPr lang="en-US" smtClean="0"/>
              <a:pPr/>
              <a:t>3/16/2017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28F208A-56E7-7144-9CEF-5141FDC41A85}" type="datetimeFigureOut">
              <a:rPr lang="en-US" smtClean="0"/>
              <a:pPr/>
              <a:t>3/16/2017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28F208A-56E7-7144-9CEF-5141FDC41A85}" type="datetimeFigureOut">
              <a:rPr lang="en-US" smtClean="0"/>
              <a:pPr/>
              <a:t>3/16/2017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8F208A-56E7-7144-9CEF-5141FDC41A85}" type="datetimeFigureOut">
              <a:rPr lang="en-US" smtClean="0"/>
              <a:pPr/>
              <a:t>3/16/2017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8F208A-56E7-7144-9CEF-5141FDC41A85}" type="datetimeFigureOut">
              <a:rPr lang="en-US" smtClean="0"/>
              <a:pPr/>
              <a:t>3/16/2017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F208A-56E7-7144-9CEF-5141FDC41A85}" type="datetimeFigureOut">
              <a:rPr lang="en-US" smtClean="0"/>
              <a:pPr/>
              <a:t>3/16/2017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8F208A-56E7-7144-9CEF-5141FDC41A85}" type="datetimeFigureOut">
              <a:rPr lang="en-US" smtClean="0"/>
              <a:pPr/>
              <a:t>3/16/2017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AD9619-0460-2046-8E96-6C8F919F1E5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82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8F208A-56E7-7144-9CEF-5141FDC41A85}" type="datetimeFigureOut">
              <a:rPr lang="en-US" smtClean="0"/>
              <a:pPr/>
              <a:t>3/16/2017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AD9619-0460-2046-8E96-6C8F919F1E54}"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bg2">
              <a:lumMod val="75000"/>
            </a:schemeClr>
          </a:solidFill>
          <a:latin typeface="Georgia"/>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Georgia"/>
          <a:ea typeface="+mn-ea"/>
          <a:cs typeface="+mn-cs"/>
        </a:defRPr>
      </a:lvl2pPr>
      <a:lvl3pPr marL="1143000" indent="-228600" algn="l" defTabSz="457200" rtl="0" eaLnBrk="1" latinLnBrk="0" hangingPunct="1">
        <a:spcBef>
          <a:spcPct val="20000"/>
        </a:spcBef>
        <a:buFont typeface="Arial"/>
        <a:buChar char="•"/>
        <a:defRPr lang="en-US" sz="2800" kern="1200" dirty="0" smtClean="0">
          <a:solidFill>
            <a:schemeClr val="tx1"/>
          </a:solidFill>
          <a:latin typeface="Georgia"/>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tiff"/><Relationship Id="rId13" Type="http://schemas.openxmlformats.org/officeDocument/2006/relationships/image" Target="../media/image11.jpg"/><Relationship Id="rId3" Type="http://schemas.openxmlformats.org/officeDocument/2006/relationships/image" Target="../media/image1.tiff"/><Relationship Id="rId7" Type="http://schemas.openxmlformats.org/officeDocument/2006/relationships/image" Target="../media/image5.tiff"/><Relationship Id="rId12" Type="http://schemas.openxmlformats.org/officeDocument/2006/relationships/image" Target="../media/image10.tif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tiff"/><Relationship Id="rId11" Type="http://schemas.openxmlformats.org/officeDocument/2006/relationships/image" Target="../media/image9.tiff"/><Relationship Id="rId5" Type="http://schemas.openxmlformats.org/officeDocument/2006/relationships/image" Target="../media/image3.gif"/><Relationship Id="rId10" Type="http://schemas.openxmlformats.org/officeDocument/2006/relationships/image" Target="../media/image8.tiff"/><Relationship Id="rId4" Type="http://schemas.openxmlformats.org/officeDocument/2006/relationships/image" Target="../media/image2.tiff"/><Relationship Id="rId9" Type="http://schemas.openxmlformats.org/officeDocument/2006/relationships/image" Target="../media/image7.tiff"/><Relationship Id="rId14" Type="http://schemas.openxmlformats.org/officeDocument/2006/relationships/image" Target="../media/image12.jpg"/></Relationships>
</file>

<file path=ppt/slides/_rels/slide10.xml.rels><?xml version="1.0" encoding="UTF-8" standalone="yes"?>
<Relationships xmlns="http://schemas.openxmlformats.org/package/2006/relationships"><Relationship Id="rId3" Type="http://schemas.openxmlformats.org/officeDocument/2006/relationships/image" Target="../media/image23.tif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6.tiff"/><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7.tiff"/></Relationships>
</file>

<file path=ppt/slides/_rels/slide17.xml.rels><?xml version="1.0" encoding="UTF-8" standalone="yes"?>
<Relationships xmlns="http://schemas.openxmlformats.org/package/2006/relationships"><Relationship Id="rId3" Type="http://schemas.openxmlformats.org/officeDocument/2006/relationships/image" Target="../media/image28.tiff"/><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tif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tif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4.tiff"/><Relationship Id="rId3" Type="http://schemas.openxmlformats.org/officeDocument/2006/relationships/image" Target="../media/image10.tiff"/><Relationship Id="rId7" Type="http://schemas.openxmlformats.org/officeDocument/2006/relationships/image" Target="../media/image8.tiff"/><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7.tiff"/><Relationship Id="rId11" Type="http://schemas.openxmlformats.org/officeDocument/2006/relationships/image" Target="../media/image12.jpg"/><Relationship Id="rId5" Type="http://schemas.openxmlformats.org/officeDocument/2006/relationships/image" Target="../media/image1.tiff"/><Relationship Id="rId10" Type="http://schemas.openxmlformats.org/officeDocument/2006/relationships/image" Target="../media/image11.jpg"/><Relationship Id="rId4" Type="http://schemas.openxmlformats.org/officeDocument/2006/relationships/image" Target="../media/image9.tiff"/><Relationship Id="rId9" Type="http://schemas.openxmlformats.org/officeDocument/2006/relationships/image" Target="../media/image15.tiff"/></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tiff"/></Relationships>
</file>

<file path=ppt/slides/_rels/slide7.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8.xml.rels><?xml version="1.0" encoding="UTF-8" standalone="yes"?>
<Relationships xmlns="http://schemas.openxmlformats.org/package/2006/relationships"><Relationship Id="rId3" Type="http://schemas.openxmlformats.org/officeDocument/2006/relationships/image" Target="../media/image20.tif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s://www.academia.edu/"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hyperlink" Target="https://www.researchgate.net/profile/Christopher_Murray5/stats" TargetMode="External"/><Relationship Id="rId4" Type="http://schemas.openxmlformats.org/officeDocument/2006/relationships/image" Target="../media/image22.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732"/>
            <a:ext cx="7772400" cy="2374189"/>
          </a:xfrm>
        </p:spPr>
        <p:txBody>
          <a:bodyPr>
            <a:normAutofit fontScale="90000"/>
          </a:bodyPr>
          <a:lstStyle/>
          <a:p>
            <a:r>
              <a:rPr lang="en-US" b="1" dirty="0" smtClean="0">
                <a:solidFill>
                  <a:schemeClr val="bg2"/>
                </a:solidFill>
                <a:latin typeface="Georgia"/>
              </a:rPr>
              <a:t>SHARING YOUR SCHOLARSHIP </a:t>
            </a:r>
            <a:br>
              <a:rPr lang="en-US" b="1" dirty="0" smtClean="0">
                <a:solidFill>
                  <a:schemeClr val="bg2"/>
                </a:solidFill>
                <a:latin typeface="Georgia"/>
              </a:rPr>
            </a:br>
            <a:r>
              <a:rPr lang="en-US" b="1" dirty="0" smtClean="0">
                <a:solidFill>
                  <a:schemeClr val="bg2"/>
                </a:solidFill>
                <a:latin typeface="Georgia"/>
              </a:rPr>
              <a:t>Through </a:t>
            </a:r>
            <a:br>
              <a:rPr lang="en-US" b="1" dirty="0" smtClean="0">
                <a:solidFill>
                  <a:schemeClr val="bg2"/>
                </a:solidFill>
                <a:latin typeface="Georgia"/>
              </a:rPr>
            </a:br>
            <a:r>
              <a:rPr lang="en-US" b="1" dirty="0" smtClean="0">
                <a:solidFill>
                  <a:schemeClr val="bg2"/>
                </a:solidFill>
                <a:latin typeface="Georgia"/>
              </a:rPr>
              <a:t>SOCIAL MEDIA </a:t>
            </a:r>
            <a:endParaRPr lang="en-US" b="1" dirty="0">
              <a:solidFill>
                <a:schemeClr val="bg2"/>
              </a:solidFill>
              <a:latin typeface="Georgia"/>
            </a:endParaRPr>
          </a:p>
        </p:txBody>
      </p:sp>
      <p:sp>
        <p:nvSpPr>
          <p:cNvPr id="3" name="Subtitle 2"/>
          <p:cNvSpPr>
            <a:spLocks noGrp="1"/>
          </p:cNvSpPr>
          <p:nvPr>
            <p:ph type="subTitle" idx="1"/>
          </p:nvPr>
        </p:nvSpPr>
        <p:spPr>
          <a:xfrm>
            <a:off x="1" y="4829086"/>
            <a:ext cx="4574710" cy="843028"/>
          </a:xfrm>
          <a:gradFill flip="none" rotWithShape="1">
            <a:gsLst>
              <a:gs pos="0">
                <a:schemeClr val="accent1">
                  <a:lumMod val="89000"/>
                </a:schemeClr>
              </a:gs>
              <a:gs pos="23000">
                <a:schemeClr val="accent1">
                  <a:lumMod val="89000"/>
                </a:schemeClr>
              </a:gs>
              <a:gs pos="69000">
                <a:schemeClr val="accent1">
                  <a:lumMod val="75000"/>
                </a:schemeClr>
              </a:gs>
              <a:gs pos="97000">
                <a:schemeClr val="accent1">
                  <a:lumMod val="70000"/>
                </a:schemeClr>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a:normAutofit/>
          </a:bodyPr>
          <a:lstStyle/>
          <a:p>
            <a:r>
              <a:rPr lang="en-US" sz="2000" dirty="0" smtClean="0">
                <a:solidFill>
                  <a:schemeClr val="bg1"/>
                </a:solidFill>
                <a:latin typeface="Georgia" charset="0"/>
                <a:ea typeface="Georgia" charset="0"/>
                <a:cs typeface="Georgia" charset="0"/>
              </a:rPr>
              <a:t>Rebecca Stuhr &amp; Sarah </a:t>
            </a:r>
            <a:r>
              <a:rPr lang="en-US" sz="2000" dirty="0" err="1" smtClean="0">
                <a:solidFill>
                  <a:schemeClr val="bg1"/>
                </a:solidFill>
                <a:latin typeface="Georgia" charset="0"/>
                <a:ea typeface="Georgia" charset="0"/>
                <a:cs typeface="Georgia" charset="0"/>
              </a:rPr>
              <a:t>Wipperman</a:t>
            </a:r>
            <a:endParaRPr lang="en-US" sz="2000" dirty="0" smtClean="0">
              <a:solidFill>
                <a:schemeClr val="bg1"/>
              </a:solidFill>
              <a:latin typeface="Georgia" charset="0"/>
              <a:ea typeface="Georgia" charset="0"/>
              <a:cs typeface="Georgia" charset="0"/>
            </a:endParaRPr>
          </a:p>
          <a:p>
            <a:r>
              <a:rPr lang="en-US" sz="2000" dirty="0" smtClean="0">
                <a:solidFill>
                  <a:schemeClr val="bg1"/>
                </a:solidFill>
                <a:latin typeface="Georgia" charset="0"/>
                <a:ea typeface="Georgia" charset="0"/>
                <a:cs typeface="Georgia" charset="0"/>
              </a:rPr>
              <a:t>University of Pennsylvania Libraries </a:t>
            </a:r>
          </a:p>
          <a:p>
            <a:endParaRPr lang="en-US" sz="2000" dirty="0"/>
          </a:p>
        </p:txBody>
      </p:sp>
      <p:pic>
        <p:nvPicPr>
          <p:cNvPr id="5" name="Picture 4" descr="nines.tiff"/>
          <p:cNvPicPr>
            <a:picLocks noChangeAspect="1"/>
          </p:cNvPicPr>
          <p:nvPr/>
        </p:nvPicPr>
        <p:blipFill>
          <a:blip r:embed="rId3">
            <a:lum bright="-8000" contrast="-14000"/>
            <a:alphaModFix amt="43000"/>
          </a:blip>
          <a:stretch>
            <a:fillRect/>
          </a:stretch>
        </p:blipFill>
        <p:spPr>
          <a:xfrm>
            <a:off x="1" y="3808084"/>
            <a:ext cx="3207026" cy="795130"/>
          </a:xfrm>
          <a:prstGeom prst="rect">
            <a:avLst/>
          </a:prstGeom>
        </p:spPr>
      </p:pic>
      <p:pic>
        <p:nvPicPr>
          <p:cNvPr id="6" name="Picture 5" descr="dhcommons.tiff"/>
          <p:cNvPicPr>
            <a:picLocks noChangeAspect="1"/>
          </p:cNvPicPr>
          <p:nvPr/>
        </p:nvPicPr>
        <p:blipFill>
          <a:blip r:embed="rId4"/>
          <a:stretch>
            <a:fillRect/>
          </a:stretch>
        </p:blipFill>
        <p:spPr>
          <a:xfrm>
            <a:off x="5193189" y="3401061"/>
            <a:ext cx="1987942" cy="1365721"/>
          </a:xfrm>
          <a:prstGeom prst="rect">
            <a:avLst/>
          </a:prstGeom>
        </p:spPr>
      </p:pic>
      <p:pic>
        <p:nvPicPr>
          <p:cNvPr id="9" name="Picture 8" descr="scholcommons.gif"/>
          <p:cNvPicPr>
            <a:picLocks noChangeAspect="1"/>
          </p:cNvPicPr>
          <p:nvPr/>
        </p:nvPicPr>
        <p:blipFill>
          <a:blip r:embed="rId5">
            <a:alphaModFix amt="57000"/>
          </a:blip>
          <a:stretch>
            <a:fillRect/>
          </a:stretch>
        </p:blipFill>
        <p:spPr>
          <a:xfrm>
            <a:off x="179375" y="701685"/>
            <a:ext cx="2164052" cy="778731"/>
          </a:xfrm>
          <a:prstGeom prst="rect">
            <a:avLst/>
          </a:prstGeom>
        </p:spPr>
      </p:pic>
      <p:pic>
        <p:nvPicPr>
          <p:cNvPr id="4" name="Picture 3"/>
          <p:cNvPicPr>
            <a:picLocks noChangeAspect="1"/>
          </p:cNvPicPr>
          <p:nvPr/>
        </p:nvPicPr>
        <p:blipFill>
          <a:blip r:embed="rId6">
            <a:alphaModFix amt="70000"/>
            <a:extLst>
              <a:ext uri="{28A0092B-C50C-407E-A947-70E740481C1C}">
                <a14:useLocalDpi xmlns:a14="http://schemas.microsoft.com/office/drawing/2010/main" val="0"/>
              </a:ext>
            </a:extLst>
          </a:blip>
          <a:stretch>
            <a:fillRect/>
          </a:stretch>
        </p:blipFill>
        <p:spPr>
          <a:xfrm>
            <a:off x="199059" y="2889286"/>
            <a:ext cx="4368248" cy="621262"/>
          </a:xfrm>
          <a:prstGeom prst="rect">
            <a:avLst/>
          </a:prstGeom>
        </p:spPr>
      </p:pic>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97690" y="5954389"/>
            <a:ext cx="2989470" cy="591974"/>
          </a:xfrm>
          <a:prstGeom prst="rect">
            <a:avLst/>
          </a:prstGeom>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53802" y="5856400"/>
            <a:ext cx="2706757" cy="787951"/>
          </a:xfrm>
          <a:prstGeom prst="rect">
            <a:avLst/>
          </a:prstGeom>
        </p:spPr>
      </p:pic>
      <p:pic>
        <p:nvPicPr>
          <p:cNvPr id="12" name="Picture 11"/>
          <p:cNvPicPr>
            <a:picLocks noChangeAspect="1"/>
          </p:cNvPicPr>
          <p:nvPr/>
        </p:nvPicPr>
        <p:blipFill>
          <a:blip r:embed="rId9">
            <a:alphaModFix amt="50000"/>
            <a:extLst>
              <a:ext uri="{28A0092B-C50C-407E-A947-70E740481C1C}">
                <a14:useLocalDpi xmlns:a14="http://schemas.microsoft.com/office/drawing/2010/main" val="0"/>
              </a:ext>
            </a:extLst>
          </a:blip>
          <a:stretch>
            <a:fillRect/>
          </a:stretch>
        </p:blipFill>
        <p:spPr>
          <a:xfrm>
            <a:off x="6187160" y="3022600"/>
            <a:ext cx="2969591" cy="950061"/>
          </a:xfrm>
          <a:prstGeom prst="rect">
            <a:avLst/>
          </a:prstGeom>
        </p:spPr>
      </p:pic>
      <p:pic>
        <p:nvPicPr>
          <p:cNvPr id="14" name="Picture 13"/>
          <p:cNvPicPr>
            <a:picLocks noChangeAspect="1"/>
          </p:cNvPicPr>
          <p:nvPr/>
        </p:nvPicPr>
        <p:blipFill>
          <a:blip r:embed="rId10">
            <a:alphaModFix amt="70000"/>
            <a:extLst>
              <a:ext uri="{28A0092B-C50C-407E-A947-70E740481C1C}">
                <a14:useLocalDpi xmlns:a14="http://schemas.microsoft.com/office/drawing/2010/main" val="0"/>
              </a:ext>
            </a:extLst>
          </a:blip>
          <a:stretch>
            <a:fillRect/>
          </a:stretch>
        </p:blipFill>
        <p:spPr>
          <a:xfrm>
            <a:off x="6152513" y="1603843"/>
            <a:ext cx="2823817" cy="700565"/>
          </a:xfrm>
          <a:prstGeom prst="rect">
            <a:avLst/>
          </a:prstGeom>
        </p:spPr>
      </p:pic>
      <p:pic>
        <p:nvPicPr>
          <p:cNvPr id="16" name="Picture 15"/>
          <p:cNvPicPr>
            <a:picLocks noChangeAspect="1"/>
          </p:cNvPicPr>
          <p:nvPr/>
        </p:nvPicPr>
        <p:blipFill>
          <a:blip r:embed="rId11">
            <a:alphaModFix amt="50000"/>
            <a:extLst>
              <a:ext uri="{28A0092B-C50C-407E-A947-70E740481C1C}">
                <a14:useLocalDpi xmlns:a14="http://schemas.microsoft.com/office/drawing/2010/main" val="0"/>
              </a:ext>
            </a:extLst>
          </a:blip>
          <a:stretch>
            <a:fillRect/>
          </a:stretch>
        </p:blipFill>
        <p:spPr>
          <a:xfrm>
            <a:off x="3347072" y="3516860"/>
            <a:ext cx="1707851" cy="1372380"/>
          </a:xfrm>
          <a:prstGeom prst="rect">
            <a:avLst/>
          </a:prstGeom>
        </p:spPr>
      </p:pic>
      <p:pic>
        <p:nvPicPr>
          <p:cNvPr id="17" name="Picture 16"/>
          <p:cNvPicPr>
            <a:picLocks noChangeAspect="1"/>
          </p:cNvPicPr>
          <p:nvPr/>
        </p:nvPicPr>
        <p:blipFill>
          <a:blip r:embed="rId12">
            <a:alphaModFix amt="50000"/>
            <a:extLst>
              <a:ext uri="{28A0092B-C50C-407E-A947-70E740481C1C}">
                <a14:useLocalDpi xmlns:a14="http://schemas.microsoft.com/office/drawing/2010/main" val="0"/>
              </a:ext>
            </a:extLst>
          </a:blip>
          <a:stretch>
            <a:fillRect/>
          </a:stretch>
        </p:blipFill>
        <p:spPr>
          <a:xfrm>
            <a:off x="199059" y="5897986"/>
            <a:ext cx="3126127" cy="810033"/>
          </a:xfrm>
          <a:prstGeom prst="rect">
            <a:avLst/>
          </a:prstGeom>
        </p:spPr>
      </p:pic>
      <p:pic>
        <p:nvPicPr>
          <p:cNvPr id="7" name="Picture 6"/>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784975" y="5192505"/>
            <a:ext cx="3980653" cy="637447"/>
          </a:xfrm>
          <a:prstGeom prst="rect">
            <a:avLst/>
          </a:prstGeom>
        </p:spPr>
      </p:pic>
      <p:pic>
        <p:nvPicPr>
          <p:cNvPr id="8" name="Picture 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994690" y="4078080"/>
            <a:ext cx="2149309" cy="1474319"/>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70548" y="1325709"/>
            <a:ext cx="5296857" cy="4408713"/>
          </a:xfrm>
          <a:prstGeom prst="rect">
            <a:avLst/>
          </a:prstGeom>
        </p:spPr>
      </p:pic>
      <p:sp>
        <p:nvSpPr>
          <p:cNvPr id="3" name="TextBox 2"/>
          <p:cNvSpPr txBox="1"/>
          <p:nvPr/>
        </p:nvSpPr>
        <p:spPr>
          <a:xfrm>
            <a:off x="1555159" y="195942"/>
            <a:ext cx="5559535" cy="1015663"/>
          </a:xfrm>
          <a:prstGeom prst="rect">
            <a:avLst/>
          </a:prstGeom>
          <a:noFill/>
        </p:spPr>
        <p:txBody>
          <a:bodyPr wrap="none" rtlCol="0">
            <a:spAutoFit/>
          </a:bodyPr>
          <a:lstStyle/>
          <a:p>
            <a:pPr algn="ctr"/>
            <a:r>
              <a:rPr lang="en-US" sz="2000" b="1" dirty="0" smtClean="0">
                <a:solidFill>
                  <a:schemeClr val="accent1">
                    <a:lumMod val="50000"/>
                  </a:schemeClr>
                </a:solidFill>
                <a:latin typeface="Georgia" charset="0"/>
                <a:ea typeface="Georgia" charset="0"/>
                <a:cs typeface="Georgia" charset="0"/>
              </a:rPr>
              <a:t>UPLOAD</a:t>
            </a:r>
            <a:r>
              <a:rPr lang="en-US" sz="2400" b="1" dirty="0" smtClean="0">
                <a:solidFill>
                  <a:schemeClr val="accent1">
                    <a:lumMod val="50000"/>
                  </a:schemeClr>
                </a:solidFill>
                <a:latin typeface="Georgia" charset="0"/>
                <a:ea typeface="Georgia" charset="0"/>
                <a:cs typeface="Georgia" charset="0"/>
              </a:rPr>
              <a:t> </a:t>
            </a:r>
            <a:r>
              <a:rPr lang="en-US" sz="2000" b="1" smtClean="0">
                <a:solidFill>
                  <a:schemeClr val="accent1">
                    <a:lumMod val="50000"/>
                  </a:schemeClr>
                </a:solidFill>
                <a:latin typeface="Georgia" charset="0"/>
                <a:ea typeface="Georgia" charset="0"/>
                <a:cs typeface="Georgia" charset="0"/>
              </a:rPr>
              <a:t>FULL TEXT: </a:t>
            </a:r>
            <a:r>
              <a:rPr lang="en-US" sz="2000" b="1" dirty="0" smtClean="0">
                <a:solidFill>
                  <a:schemeClr val="accent1">
                    <a:lumMod val="50000"/>
                  </a:schemeClr>
                </a:solidFill>
                <a:latin typeface="Georgia" charset="0"/>
                <a:ea typeface="Georgia" charset="0"/>
                <a:cs typeface="Georgia" charset="0"/>
              </a:rPr>
              <a:t>FACILITATED BY </a:t>
            </a:r>
          </a:p>
          <a:p>
            <a:pPr algn="ctr"/>
            <a:r>
              <a:rPr lang="en-US" sz="2000" b="1" dirty="0" smtClean="0">
                <a:solidFill>
                  <a:schemeClr val="accent1">
                    <a:lumMod val="50000"/>
                  </a:schemeClr>
                </a:solidFill>
                <a:latin typeface="Georgia" charset="0"/>
                <a:ea typeface="Georgia" charset="0"/>
                <a:cs typeface="Georgia" charset="0"/>
              </a:rPr>
              <a:t>RESEARCHGATE</a:t>
            </a:r>
          </a:p>
          <a:p>
            <a:pPr algn="ctr"/>
            <a:r>
              <a:rPr lang="en-US" sz="1600" b="1" dirty="0" smtClean="0">
                <a:solidFill>
                  <a:schemeClr val="accent1">
                    <a:lumMod val="50000"/>
                  </a:schemeClr>
                </a:solidFill>
                <a:latin typeface="Georgia" charset="0"/>
                <a:ea typeface="Georgia" charset="0"/>
                <a:cs typeface="Georgia" charset="0"/>
              </a:rPr>
              <a:t>[Including full text in </a:t>
            </a:r>
            <a:r>
              <a:rPr lang="en-US" sz="1600" b="1" dirty="0" err="1" smtClean="0">
                <a:solidFill>
                  <a:schemeClr val="accent1">
                    <a:lumMod val="50000"/>
                  </a:schemeClr>
                </a:solidFill>
                <a:latin typeface="Georgia" charset="0"/>
                <a:ea typeface="Georgia" charset="0"/>
                <a:cs typeface="Georgia" charset="0"/>
              </a:rPr>
              <a:t>ScholarlyCommons</a:t>
            </a:r>
            <a:r>
              <a:rPr lang="en-US" sz="1600" b="1" dirty="0" smtClean="0">
                <a:solidFill>
                  <a:schemeClr val="accent1">
                    <a:lumMod val="50000"/>
                  </a:schemeClr>
                </a:solidFill>
                <a:latin typeface="Georgia" charset="0"/>
                <a:ea typeface="Georgia" charset="0"/>
                <a:cs typeface="Georgia" charset="0"/>
              </a:rPr>
              <a:t>]</a:t>
            </a:r>
            <a:endParaRPr lang="en-US" sz="1600" b="1" dirty="0">
              <a:solidFill>
                <a:schemeClr val="accent1">
                  <a:lumMod val="50000"/>
                </a:schemeClr>
              </a:solidFill>
              <a:latin typeface="Georgia" charset="0"/>
              <a:ea typeface="Georgia" charset="0"/>
              <a:cs typeface="Georgia" charset="0"/>
            </a:endParaRPr>
          </a:p>
        </p:txBody>
      </p:sp>
    </p:spTree>
    <p:extLst>
      <p:ext uri="{BB962C8B-B14F-4D97-AF65-F5344CB8AC3E}">
        <p14:creationId xmlns:p14="http://schemas.microsoft.com/office/powerpoint/2010/main" val="11709128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827"/>
          </a:xfrm>
        </p:spPr>
        <p:txBody>
          <a:bodyPr>
            <a:normAutofit/>
          </a:bodyPr>
          <a:lstStyle/>
          <a:p>
            <a:r>
              <a:rPr lang="en-US" sz="2800" dirty="0" smtClean="0">
                <a:solidFill>
                  <a:srgbClr val="17375E"/>
                </a:solidFill>
                <a:latin typeface="Georgia"/>
                <a:cs typeface="Georgia"/>
              </a:rPr>
              <a:t>Elsevier Solicits Take Downs </a:t>
            </a:r>
            <a:endParaRPr lang="en-US" sz="2800" dirty="0">
              <a:solidFill>
                <a:srgbClr val="17375E"/>
              </a:solidFill>
              <a:latin typeface="Georgia"/>
              <a:cs typeface="Georgia"/>
            </a:endParaRPr>
          </a:p>
        </p:txBody>
      </p:sp>
      <p:pic>
        <p:nvPicPr>
          <p:cNvPr id="4" name="Content Placeholder 3" descr="academia.edu-takedown.tiff"/>
          <p:cNvPicPr>
            <a:picLocks noGrp="1" noChangeAspect="1"/>
          </p:cNvPicPr>
          <p:nvPr>
            <p:ph idx="1"/>
          </p:nvPr>
        </p:nvPicPr>
        <p:blipFill>
          <a:blip r:embed="rId3"/>
          <a:srcRect l="-2371" r="-2371"/>
          <a:stretch>
            <a:fillRect/>
          </a:stretch>
        </p:blipFill>
        <p:spPr>
          <a:xfrm>
            <a:off x="914400" y="1067465"/>
            <a:ext cx="8229600" cy="5565610"/>
          </a:xfrm>
          <a:ln w="38100" cap="flat" cmpd="sng" algn="ctr">
            <a:solidFill>
              <a:schemeClr val="accent1">
                <a:lumMod val="75000"/>
              </a:schemeClr>
            </a:solidFill>
            <a:prstDash val="solid"/>
            <a:round/>
            <a:headEnd type="none" w="med" len="med"/>
            <a:tailEnd type="none" w="med" len="med"/>
          </a:ln>
        </p:spPr>
      </p:pic>
      <p:sp>
        <p:nvSpPr>
          <p:cNvPr id="7" name="Notched Right Arrow 6"/>
          <p:cNvSpPr/>
          <p:nvPr/>
        </p:nvSpPr>
        <p:spPr>
          <a:xfrm>
            <a:off x="974894" y="4375007"/>
            <a:ext cx="978408" cy="484632"/>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58957" y="490329"/>
            <a:ext cx="6223178" cy="584775"/>
          </a:xfrm>
          <a:prstGeom prst="rect">
            <a:avLst/>
          </a:prstGeom>
          <a:noFill/>
        </p:spPr>
        <p:txBody>
          <a:bodyPr wrap="none" rtlCol="0">
            <a:spAutoFit/>
          </a:bodyPr>
          <a:lstStyle/>
          <a:p>
            <a:r>
              <a:rPr lang="en-US" sz="3200" b="1" dirty="0" smtClean="0">
                <a:solidFill>
                  <a:schemeClr val="accent1">
                    <a:lumMod val="50000"/>
                  </a:schemeClr>
                </a:solidFill>
                <a:latin typeface="Georgia" charset="0"/>
                <a:ea typeface="Georgia" charset="0"/>
                <a:cs typeface="Georgia" charset="0"/>
              </a:rPr>
              <a:t>Copyright and </a:t>
            </a:r>
            <a:r>
              <a:rPr lang="en-US" sz="3200" b="1" dirty="0" err="1" smtClean="0">
                <a:solidFill>
                  <a:schemeClr val="accent1">
                    <a:lumMod val="50000"/>
                  </a:schemeClr>
                </a:solidFill>
                <a:latin typeface="Georgia" charset="0"/>
                <a:ea typeface="Georgia" charset="0"/>
                <a:cs typeface="Georgia" charset="0"/>
              </a:rPr>
              <a:t>ResearchGate</a:t>
            </a:r>
            <a:endParaRPr lang="en-US" sz="3200" b="1" dirty="0">
              <a:solidFill>
                <a:schemeClr val="accent1">
                  <a:lumMod val="50000"/>
                </a:schemeClr>
              </a:solidFill>
              <a:latin typeface="Georgia" charset="0"/>
              <a:ea typeface="Georgia" charset="0"/>
              <a:cs typeface="Georgia" charset="0"/>
            </a:endParaRPr>
          </a:p>
        </p:txBody>
      </p:sp>
      <p:sp>
        <p:nvSpPr>
          <p:cNvPr id="5" name="TextBox 4"/>
          <p:cNvSpPr txBox="1"/>
          <p:nvPr/>
        </p:nvSpPr>
        <p:spPr>
          <a:xfrm>
            <a:off x="291548" y="1205948"/>
            <a:ext cx="8746435" cy="5632311"/>
          </a:xfrm>
          <a:prstGeom prst="rect">
            <a:avLst/>
          </a:prstGeom>
          <a:noFill/>
        </p:spPr>
        <p:txBody>
          <a:bodyPr wrap="square" rtlCol="0">
            <a:spAutoFit/>
          </a:bodyPr>
          <a:lstStyle/>
          <a:p>
            <a:r>
              <a:rPr lang="en-US" dirty="0"/>
              <a:t>We respect the intellectual property rights of others and ask that you do so as well. </a:t>
            </a:r>
            <a:endParaRPr lang="en-US" dirty="0" smtClean="0"/>
          </a:p>
          <a:p>
            <a:r>
              <a:rPr lang="en-US" dirty="0" smtClean="0"/>
              <a:t>Our </a:t>
            </a:r>
            <a:r>
              <a:rPr lang="en-US" dirty="0"/>
              <a:t>platform enables the private archiving and public posting of various types of content. </a:t>
            </a:r>
            <a:endParaRPr lang="en-US" dirty="0" smtClean="0"/>
          </a:p>
          <a:p>
            <a:r>
              <a:rPr lang="en-US" dirty="0" smtClean="0"/>
              <a:t>When </a:t>
            </a:r>
            <a:r>
              <a:rPr lang="en-US" dirty="0"/>
              <a:t>you post content, </a:t>
            </a:r>
            <a:r>
              <a:rPr lang="en-US" sz="2400" b="1" dirty="0">
                <a:solidFill>
                  <a:schemeClr val="accent3">
                    <a:lumMod val="75000"/>
                  </a:schemeClr>
                </a:solidFill>
              </a:rPr>
              <a:t>we must insist that you archive or publish content </a:t>
            </a:r>
            <a:r>
              <a:rPr lang="en-US" sz="2400" b="1" dirty="0" smtClean="0">
                <a:solidFill>
                  <a:schemeClr val="accent3">
                    <a:lumMod val="75000"/>
                  </a:schemeClr>
                </a:solidFill>
              </a:rPr>
              <a:t>only </a:t>
            </a:r>
            <a:r>
              <a:rPr lang="en-US" sz="2400" b="1" dirty="0">
                <a:solidFill>
                  <a:schemeClr val="accent3">
                    <a:lumMod val="75000"/>
                  </a:schemeClr>
                </a:solidFill>
              </a:rPr>
              <a:t>if </a:t>
            </a:r>
            <a:r>
              <a:rPr lang="en-US" sz="2400" b="1" dirty="0" smtClean="0">
                <a:solidFill>
                  <a:schemeClr val="accent3">
                    <a:lumMod val="75000"/>
                  </a:schemeClr>
                </a:solidFill>
              </a:rPr>
              <a:t>you </a:t>
            </a:r>
            <a:r>
              <a:rPr lang="en-US" sz="2400" b="1" dirty="0">
                <a:solidFill>
                  <a:schemeClr val="accent3">
                    <a:lumMod val="75000"/>
                  </a:schemeClr>
                </a:solidFill>
              </a:rPr>
              <a:t>have the right to do so</a:t>
            </a:r>
            <a:r>
              <a:rPr lang="en-US" sz="2400" b="1" dirty="0"/>
              <a:t>. </a:t>
            </a:r>
            <a:r>
              <a:rPr lang="en-US" dirty="0"/>
              <a:t>This applies to both your own profile as </a:t>
            </a:r>
            <a:r>
              <a:rPr lang="en-US" dirty="0" smtClean="0"/>
              <a:t>well </a:t>
            </a:r>
            <a:r>
              <a:rPr lang="en-US" dirty="0"/>
              <a:t>as other </a:t>
            </a:r>
            <a:r>
              <a:rPr lang="en-US" dirty="0" smtClean="0"/>
              <a:t>places on </a:t>
            </a:r>
            <a:r>
              <a:rPr lang="en-US" dirty="0"/>
              <a:t>the platform, such as Q&amp;A and projects. As we do not have any i</a:t>
            </a:r>
            <a:r>
              <a:rPr lang="en-US" dirty="0" smtClean="0"/>
              <a:t>nformation </a:t>
            </a:r>
            <a:r>
              <a:rPr lang="en-US" dirty="0"/>
              <a:t>about </a:t>
            </a:r>
            <a:r>
              <a:rPr lang="en-US" dirty="0" smtClean="0"/>
              <a:t>rights </a:t>
            </a:r>
            <a:r>
              <a:rPr lang="en-US" dirty="0"/>
              <a:t>you may hold, or any license terms or other restrictions which </a:t>
            </a:r>
            <a:endParaRPr lang="en-US" dirty="0" smtClean="0"/>
          </a:p>
          <a:p>
            <a:r>
              <a:rPr lang="en-US" dirty="0" smtClean="0"/>
              <a:t>might </a:t>
            </a:r>
            <a:r>
              <a:rPr lang="en-US" dirty="0"/>
              <a:t>apply to </a:t>
            </a:r>
            <a:r>
              <a:rPr lang="en-US" dirty="0" smtClean="0"/>
              <a:t>such </a:t>
            </a:r>
            <a:r>
              <a:rPr lang="en-US" dirty="0"/>
              <a:t>content, </a:t>
            </a:r>
            <a:r>
              <a:rPr lang="en-US" sz="2400" b="1" dirty="0">
                <a:solidFill>
                  <a:schemeClr val="accent3">
                    <a:lumMod val="75000"/>
                  </a:schemeClr>
                </a:solidFill>
              </a:rPr>
              <a:t>we necessarily rely on you to understand </a:t>
            </a:r>
            <a:r>
              <a:rPr lang="en-US" sz="2400" b="1" dirty="0" smtClean="0">
                <a:solidFill>
                  <a:schemeClr val="accent3">
                    <a:lumMod val="75000"/>
                  </a:schemeClr>
                </a:solidFill>
              </a:rPr>
              <a:t>your</a:t>
            </a:r>
          </a:p>
          <a:p>
            <a:r>
              <a:rPr lang="en-US" sz="2400" b="1" dirty="0">
                <a:solidFill>
                  <a:schemeClr val="accent3">
                    <a:lumMod val="75000"/>
                  </a:schemeClr>
                </a:solidFill>
              </a:rPr>
              <a:t>rights </a:t>
            </a:r>
            <a:r>
              <a:rPr lang="en-US" sz="2400" b="1" dirty="0" smtClean="0">
                <a:solidFill>
                  <a:schemeClr val="accent3">
                    <a:lumMod val="75000"/>
                  </a:schemeClr>
                </a:solidFill>
              </a:rPr>
              <a:t>and </a:t>
            </a:r>
            <a:r>
              <a:rPr lang="en-US" sz="2400" b="1" dirty="0">
                <a:solidFill>
                  <a:schemeClr val="accent3">
                    <a:lumMod val="75000"/>
                  </a:schemeClr>
                </a:solidFill>
              </a:rPr>
              <a:t>act accordingly</a:t>
            </a:r>
            <a:r>
              <a:rPr lang="en-US" dirty="0"/>
              <a:t>. </a:t>
            </a:r>
            <a:r>
              <a:rPr lang="en-US" dirty="0" smtClean="0"/>
              <a:t>For </a:t>
            </a:r>
            <a:r>
              <a:rPr lang="en-US" dirty="0"/>
              <a:t>this reason, we request that you fully investigate and confirm that </a:t>
            </a:r>
            <a:r>
              <a:rPr lang="en-US" dirty="0" smtClean="0"/>
              <a:t>you </a:t>
            </a:r>
            <a:r>
              <a:rPr lang="en-US" dirty="0"/>
              <a:t>have </a:t>
            </a:r>
            <a:r>
              <a:rPr lang="en-US" dirty="0" smtClean="0"/>
              <a:t>sufficient rights </a:t>
            </a:r>
            <a:r>
              <a:rPr lang="en-US" dirty="0"/>
              <a:t>to post particular content to </a:t>
            </a:r>
            <a:r>
              <a:rPr lang="en-US" dirty="0" err="1"/>
              <a:t>ResearchGate</a:t>
            </a:r>
            <a:r>
              <a:rPr lang="en-US" dirty="0"/>
              <a:t> before you post such </a:t>
            </a:r>
            <a:r>
              <a:rPr lang="en-US" dirty="0" smtClean="0"/>
              <a:t>content</a:t>
            </a:r>
            <a:r>
              <a:rPr lang="en-US" dirty="0"/>
              <a:t>. As a </a:t>
            </a:r>
            <a:r>
              <a:rPr lang="en-US" dirty="0" smtClean="0"/>
              <a:t>general </a:t>
            </a:r>
            <a:r>
              <a:rPr lang="en-US" dirty="0"/>
              <a:t>matter, if you are an author publishing in a journal, you may be allowed </a:t>
            </a:r>
            <a:r>
              <a:rPr lang="en-US" dirty="0" smtClean="0"/>
              <a:t>to </a:t>
            </a:r>
            <a:r>
              <a:rPr lang="en-US" dirty="0"/>
              <a:t>publish </a:t>
            </a:r>
            <a:r>
              <a:rPr lang="en-US" dirty="0" smtClean="0"/>
              <a:t>certain </a:t>
            </a:r>
            <a:r>
              <a:rPr lang="en-US" dirty="0"/>
              <a:t>versions of your article, but not others, and privately share certain content </a:t>
            </a:r>
            <a:r>
              <a:rPr lang="en-US" dirty="0" smtClean="0"/>
              <a:t>with  others</a:t>
            </a:r>
            <a:r>
              <a:rPr lang="en-US" dirty="0"/>
              <a:t>. However, many journals restrict publication of final versions and impose </a:t>
            </a:r>
            <a:r>
              <a:rPr lang="en-US" dirty="0" smtClean="0"/>
              <a:t>limitations on </a:t>
            </a:r>
            <a:r>
              <a:rPr lang="en-US" dirty="0"/>
              <a:t>private sharing</a:t>
            </a:r>
            <a:r>
              <a:rPr lang="en-US" dirty="0" smtClean="0"/>
              <a:t>.</a:t>
            </a:r>
            <a:endParaRPr lang="en-US" dirty="0"/>
          </a:p>
          <a:p>
            <a:r>
              <a:rPr lang="en-US" sz="2400" b="1" dirty="0">
                <a:solidFill>
                  <a:schemeClr val="accent3">
                    <a:lumMod val="75000"/>
                  </a:schemeClr>
                </a:solidFill>
              </a:rPr>
              <a:t>Your starting point for </a:t>
            </a:r>
            <a:r>
              <a:rPr lang="en-US" sz="2400" b="1" dirty="0" smtClean="0">
                <a:solidFill>
                  <a:schemeClr val="accent3">
                    <a:lumMod val="75000"/>
                  </a:schemeClr>
                </a:solidFill>
              </a:rPr>
              <a:t>understanding </a:t>
            </a:r>
            <a:r>
              <a:rPr lang="en-US" sz="2400" b="1" dirty="0">
                <a:solidFill>
                  <a:schemeClr val="accent3">
                    <a:lumMod val="75000"/>
                  </a:schemeClr>
                </a:solidFill>
              </a:rPr>
              <a:t>your rights is the agreement(s) </a:t>
            </a:r>
            <a:r>
              <a:rPr lang="en-US" sz="2400" b="1" dirty="0" smtClean="0">
                <a:solidFill>
                  <a:schemeClr val="accent3">
                    <a:lumMod val="75000"/>
                  </a:schemeClr>
                </a:solidFill>
              </a:rPr>
              <a:t>you </a:t>
            </a:r>
            <a:r>
              <a:rPr lang="en-US" sz="2400" b="1" dirty="0">
                <a:solidFill>
                  <a:schemeClr val="accent3">
                    <a:lumMod val="75000"/>
                  </a:schemeClr>
                </a:solidFill>
              </a:rPr>
              <a:t>have with your </a:t>
            </a:r>
            <a:r>
              <a:rPr lang="en-US" sz="2400" b="1" dirty="0" smtClean="0">
                <a:solidFill>
                  <a:schemeClr val="accent3">
                    <a:lumMod val="75000"/>
                  </a:schemeClr>
                </a:solidFill>
              </a:rPr>
              <a:t>publisher </a:t>
            </a:r>
            <a:r>
              <a:rPr lang="en-US" sz="2400" b="1" dirty="0">
                <a:solidFill>
                  <a:schemeClr val="accent3">
                    <a:lumMod val="75000"/>
                  </a:schemeClr>
                </a:solidFill>
              </a:rPr>
              <a:t>or other rights owner</a:t>
            </a:r>
            <a:r>
              <a:rPr lang="en-US" sz="2400" b="1" dirty="0"/>
              <a:t>.</a:t>
            </a:r>
            <a:r>
              <a:rPr lang="en-US" dirty="0"/>
              <a:t> There are other r</a:t>
            </a:r>
            <a:r>
              <a:rPr lang="en-US" dirty="0" smtClean="0"/>
              <a:t>esources </a:t>
            </a:r>
            <a:r>
              <a:rPr lang="en-US" dirty="0"/>
              <a:t>available that you might also </a:t>
            </a:r>
            <a:r>
              <a:rPr lang="en-US" dirty="0" smtClean="0"/>
              <a:t>find </a:t>
            </a:r>
            <a:r>
              <a:rPr lang="en-US" dirty="0"/>
              <a:t>useful in understanding your rights including:</a:t>
            </a:r>
          </a:p>
          <a:p>
            <a:endParaRPr lang="en-US" dirty="0"/>
          </a:p>
        </p:txBody>
      </p:sp>
    </p:spTree>
    <p:extLst>
      <p:ext uri="{BB962C8B-B14F-4D97-AF65-F5344CB8AC3E}">
        <p14:creationId xmlns:p14="http://schemas.microsoft.com/office/powerpoint/2010/main" val="12854184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90261" y="569843"/>
            <a:ext cx="6295313" cy="584775"/>
          </a:xfrm>
          <a:prstGeom prst="rect">
            <a:avLst/>
          </a:prstGeom>
          <a:noFill/>
        </p:spPr>
        <p:txBody>
          <a:bodyPr wrap="none" rtlCol="0">
            <a:spAutoFit/>
          </a:bodyPr>
          <a:lstStyle/>
          <a:p>
            <a:r>
              <a:rPr lang="en-US" sz="3200" b="1" dirty="0" smtClean="0">
                <a:solidFill>
                  <a:schemeClr val="accent1">
                    <a:lumMod val="50000"/>
                  </a:schemeClr>
                </a:solidFill>
                <a:latin typeface="Georgia" charset="0"/>
                <a:ea typeface="Georgia" charset="0"/>
                <a:cs typeface="Georgia" charset="0"/>
              </a:rPr>
              <a:t>Copyright and </a:t>
            </a:r>
            <a:r>
              <a:rPr lang="en-US" sz="3200" b="1" dirty="0" err="1" smtClean="0">
                <a:solidFill>
                  <a:schemeClr val="accent1">
                    <a:lumMod val="50000"/>
                  </a:schemeClr>
                </a:solidFill>
                <a:latin typeface="Georgia" charset="0"/>
                <a:ea typeface="Georgia" charset="0"/>
                <a:cs typeface="Georgia" charset="0"/>
              </a:rPr>
              <a:t>Academia.edu</a:t>
            </a:r>
            <a:endParaRPr lang="en-US" sz="3200" b="1" dirty="0">
              <a:solidFill>
                <a:schemeClr val="accent1">
                  <a:lumMod val="50000"/>
                </a:schemeClr>
              </a:solidFill>
              <a:latin typeface="Georgia" charset="0"/>
              <a:ea typeface="Georgia" charset="0"/>
              <a:cs typeface="Georgia" charset="0"/>
            </a:endParaRPr>
          </a:p>
        </p:txBody>
      </p:sp>
      <p:sp>
        <p:nvSpPr>
          <p:cNvPr id="3" name="TextBox 2"/>
          <p:cNvSpPr txBox="1"/>
          <p:nvPr/>
        </p:nvSpPr>
        <p:spPr>
          <a:xfrm>
            <a:off x="238539" y="1338468"/>
            <a:ext cx="8759687" cy="5170646"/>
          </a:xfrm>
          <a:prstGeom prst="rect">
            <a:avLst/>
          </a:prstGeom>
          <a:noFill/>
        </p:spPr>
        <p:txBody>
          <a:bodyPr wrap="square" rtlCol="0">
            <a:spAutoFit/>
          </a:bodyPr>
          <a:lstStyle/>
          <a:p>
            <a:r>
              <a:rPr lang="en-US" b="1" dirty="0">
                <a:solidFill>
                  <a:schemeClr val="accent3">
                    <a:lumMod val="75000"/>
                  </a:schemeClr>
                </a:solidFill>
              </a:rPr>
              <a:t>It is </a:t>
            </a:r>
            <a:r>
              <a:rPr lang="en-US" b="1" dirty="0" err="1">
                <a:solidFill>
                  <a:schemeClr val="accent3">
                    <a:lumMod val="75000"/>
                  </a:schemeClr>
                </a:solidFill>
              </a:rPr>
              <a:t>Academia.edu’s</a:t>
            </a:r>
            <a:r>
              <a:rPr lang="en-US" b="1" dirty="0">
                <a:solidFill>
                  <a:schemeClr val="accent3">
                    <a:lumMod val="75000"/>
                  </a:schemeClr>
                </a:solidFill>
              </a:rPr>
              <a:t> policy, in appropriate circumstances and at its discretion, to disable and/or terminate the accounts of users who repeatedly infringe or are repeatedly charged with infringing the copyrights </a:t>
            </a:r>
            <a:r>
              <a:rPr lang="en-US" dirty="0"/>
              <a:t>or other intellectual property rights of others.</a:t>
            </a:r>
          </a:p>
          <a:p>
            <a:r>
              <a:rPr lang="en-US" dirty="0"/>
              <a:t>In accordance with the Digital Millennium Copyright Act of </a:t>
            </a:r>
            <a:r>
              <a:rPr lang="en-US" dirty="0" smtClean="0"/>
              <a:t>1998 . . .  </a:t>
            </a:r>
            <a:r>
              <a:rPr lang="en-US" dirty="0" err="1"/>
              <a:t>Academia.edu</a:t>
            </a:r>
            <a:r>
              <a:rPr lang="en-US" dirty="0"/>
              <a:t> will respond expeditiously to claims of copyright infringement committed using the </a:t>
            </a:r>
            <a:r>
              <a:rPr lang="en-US" dirty="0" err="1"/>
              <a:t>Academia.edu</a:t>
            </a:r>
            <a:r>
              <a:rPr lang="en-US" dirty="0"/>
              <a:t> website </a:t>
            </a:r>
            <a:r>
              <a:rPr lang="en-US" dirty="0" smtClean="0"/>
              <a:t>. . ..</a:t>
            </a:r>
          </a:p>
          <a:p>
            <a:r>
              <a:rPr lang="is-IS" dirty="0" smtClean="0"/>
              <a:t>…</a:t>
            </a:r>
          </a:p>
          <a:p>
            <a:r>
              <a:rPr lang="en-US" b="1" dirty="0" smtClean="0"/>
              <a:t>Do </a:t>
            </a:r>
            <a:r>
              <a:rPr lang="en-US" b="1" dirty="0"/>
              <a:t>I own my work or article? Do I have the right to post my work or article </a:t>
            </a:r>
            <a:r>
              <a:rPr lang="en-US" b="1" dirty="0" smtClean="0"/>
              <a:t>. ..</a:t>
            </a:r>
            <a:endParaRPr lang="en-US" dirty="0"/>
          </a:p>
          <a:p>
            <a:r>
              <a:rPr lang="en-US" dirty="0" smtClean="0"/>
              <a:t>. . . The </a:t>
            </a:r>
            <a:r>
              <a:rPr lang="en-US" dirty="0"/>
              <a:t>general rule is that the person who creates a work is the author and owner of the work. However, there are exceptions to that </a:t>
            </a:r>
            <a:r>
              <a:rPr lang="en-US" dirty="0" smtClean="0"/>
              <a:t>rule. . . </a:t>
            </a:r>
            <a:r>
              <a:rPr lang="en-US" sz="2000" b="1" dirty="0" smtClean="0">
                <a:solidFill>
                  <a:schemeClr val="accent3">
                    <a:lumMod val="75000"/>
                  </a:schemeClr>
                </a:solidFill>
              </a:rPr>
              <a:t>publishers </a:t>
            </a:r>
            <a:r>
              <a:rPr lang="en-US" sz="2000" b="1" dirty="0">
                <a:solidFill>
                  <a:schemeClr val="accent3">
                    <a:lumMod val="75000"/>
                  </a:schemeClr>
                </a:solidFill>
              </a:rPr>
              <a:t>frequently require authors to transfer their copyrights to the publishers as a condition of publication.</a:t>
            </a:r>
            <a:r>
              <a:rPr lang="en-US" dirty="0"/>
              <a:t> The transfer of ownership of a copyright to a publisher will prevent the author from future use of the work unless the author has agreed with the publisher that he or she reserves his or her right to use the work for certain purposes, such as teaching, research or other non-profit educational activities, or for certain types of use, such as rights to post an electronic version of the work on the faculty member’s website or on websites like </a:t>
            </a:r>
            <a:r>
              <a:rPr lang="en-US" dirty="0" err="1"/>
              <a:t>Academia.edu</a:t>
            </a:r>
            <a:r>
              <a:rPr lang="en-US" dirty="0"/>
              <a:t>. </a:t>
            </a:r>
          </a:p>
          <a:p>
            <a:endParaRPr lang="en-US" dirty="0"/>
          </a:p>
        </p:txBody>
      </p:sp>
    </p:spTree>
    <p:extLst>
      <p:ext uri="{BB962C8B-B14F-4D97-AF65-F5344CB8AC3E}">
        <p14:creationId xmlns:p14="http://schemas.microsoft.com/office/powerpoint/2010/main" val="1636841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03254"/>
          </a:xfrm>
        </p:spPr>
        <p:txBody>
          <a:bodyPr>
            <a:normAutofit/>
          </a:bodyPr>
          <a:lstStyle/>
          <a:p>
            <a:r>
              <a:rPr lang="en-US" sz="3200" dirty="0" smtClean="0">
                <a:solidFill>
                  <a:schemeClr val="bg2">
                    <a:lumMod val="75000"/>
                  </a:schemeClr>
                </a:solidFill>
                <a:latin typeface="Georgia"/>
                <a:cs typeface="Georgia"/>
              </a:rPr>
              <a:t>Comparing the Options</a:t>
            </a:r>
            <a:endParaRPr lang="en-US" sz="3200" dirty="0">
              <a:solidFill>
                <a:schemeClr val="bg2">
                  <a:lumMod val="75000"/>
                </a:schemeClr>
              </a:solidFill>
              <a:latin typeface="Georgia"/>
              <a:cs typeface="Georgia"/>
            </a:endParaRPr>
          </a:p>
        </p:txBody>
      </p:sp>
      <p:sp>
        <p:nvSpPr>
          <p:cNvPr id="3" name="Content Placeholder 2"/>
          <p:cNvSpPr>
            <a:spLocks noGrp="1"/>
          </p:cNvSpPr>
          <p:nvPr>
            <p:ph idx="1"/>
          </p:nvPr>
        </p:nvSpPr>
        <p:spPr>
          <a:xfrm>
            <a:off x="457200" y="1177892"/>
            <a:ext cx="8229600" cy="4525963"/>
          </a:xfrm>
        </p:spPr>
        <p:txBody>
          <a:bodyPr>
            <a:normAutofit fontScale="92500" lnSpcReduction="10000"/>
          </a:bodyPr>
          <a:lstStyle/>
          <a:p>
            <a:pPr marL="0" indent="0" algn="ctr">
              <a:buNone/>
            </a:pPr>
            <a:r>
              <a:rPr lang="en-US" dirty="0" err="1" smtClean="0"/>
              <a:t>ScholarlyCommon</a:t>
            </a:r>
            <a:r>
              <a:rPr lang="en-US" dirty="0" smtClean="0"/>
              <a:t> </a:t>
            </a:r>
          </a:p>
          <a:p>
            <a:pPr marL="0" indent="0" algn="ctr">
              <a:buNone/>
            </a:pPr>
            <a:r>
              <a:rPr lang="en-US" dirty="0" smtClean="0"/>
              <a:t>Penn’s Institutional Repository</a:t>
            </a:r>
          </a:p>
          <a:p>
            <a:pPr lvl="2"/>
            <a:r>
              <a:rPr lang="en-US" dirty="0" smtClean="0"/>
              <a:t>Assistance with permissions</a:t>
            </a:r>
          </a:p>
          <a:p>
            <a:pPr lvl="2"/>
            <a:r>
              <a:rPr lang="en-US" dirty="0" smtClean="0"/>
              <a:t>Assistance with loading and formatting </a:t>
            </a:r>
            <a:endParaRPr lang="en-US" dirty="0"/>
          </a:p>
          <a:p>
            <a:pPr lvl="2"/>
            <a:r>
              <a:rPr lang="en-US" dirty="0" smtClean="0"/>
              <a:t>Permanent URLs</a:t>
            </a:r>
          </a:p>
          <a:p>
            <a:pPr lvl="2"/>
            <a:r>
              <a:rPr lang="en-US" dirty="0" smtClean="0"/>
              <a:t>Multimedia </a:t>
            </a:r>
          </a:p>
          <a:p>
            <a:pPr lvl="2"/>
            <a:r>
              <a:rPr lang="en-US" dirty="0" smtClean="0"/>
              <a:t>Widely discoverable through Google</a:t>
            </a:r>
          </a:p>
          <a:p>
            <a:pPr lvl="2"/>
            <a:r>
              <a:rPr lang="en-US" dirty="0" smtClean="0"/>
              <a:t>Institutional Commitment for long term availability</a:t>
            </a:r>
          </a:p>
          <a:p>
            <a:pPr lvl="2"/>
            <a:r>
              <a:rPr lang="en-US" dirty="0" smtClean="0"/>
              <a:t>Analytics / metrics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652" y="372401"/>
            <a:ext cx="8229600" cy="1536908"/>
          </a:xfrm>
        </p:spPr>
        <p:txBody>
          <a:bodyPr>
            <a:normAutofit/>
          </a:bodyPr>
          <a:lstStyle/>
          <a:p>
            <a:r>
              <a:rPr lang="en-US" sz="4000" dirty="0" err="1"/>
              <a:t>DigitalCommons</a:t>
            </a:r>
            <a:r>
              <a:rPr lang="en-US" sz="4000" dirty="0"/>
              <a:t> </a:t>
            </a:r>
            <a:br>
              <a:rPr lang="en-US" sz="4000" dirty="0"/>
            </a:br>
            <a:r>
              <a:rPr lang="en-US" sz="4000" dirty="0">
                <a:solidFill>
                  <a:schemeClr val="tx1">
                    <a:lumMod val="95000"/>
                  </a:schemeClr>
                </a:solidFill>
              </a:rPr>
              <a:t>	</a:t>
            </a:r>
            <a:r>
              <a:rPr lang="en-US" sz="2200" dirty="0">
                <a:solidFill>
                  <a:schemeClr val="tx1">
                    <a:lumMod val="95000"/>
                  </a:schemeClr>
                </a:solidFill>
              </a:rPr>
              <a:t>Penn’s publications are part of a larger “Commons” database</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909309"/>
            <a:ext cx="9144000" cy="4948691"/>
          </a:xfrm>
          <a:prstGeom prst="rect">
            <a:avLst/>
          </a:prstGeom>
        </p:spPr>
      </p:pic>
      <p:cxnSp>
        <p:nvCxnSpPr>
          <p:cNvPr id="7" name="Straight Arrow Connector 6"/>
          <p:cNvCxnSpPr/>
          <p:nvPr/>
        </p:nvCxnSpPr>
        <p:spPr>
          <a:xfrm>
            <a:off x="5883966" y="3180521"/>
            <a:ext cx="914400" cy="914400"/>
          </a:xfrm>
          <a:prstGeom prst="straightConnector1">
            <a:avLst/>
          </a:prstGeom>
          <a:ln w="50800">
            <a:solidFill>
              <a:schemeClr val="accent2">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009862" y="5486400"/>
            <a:ext cx="914400" cy="914400"/>
          </a:xfrm>
          <a:prstGeom prst="straightConnector1">
            <a:avLst/>
          </a:prstGeom>
          <a:ln w="50800">
            <a:solidFill>
              <a:srgbClr val="C0000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202" y="159025"/>
            <a:ext cx="5307495" cy="768281"/>
          </a:xfrm>
        </p:spPr>
        <p:txBody>
          <a:bodyPr>
            <a:normAutofit/>
          </a:bodyPr>
          <a:lstStyle/>
          <a:p>
            <a:r>
              <a:rPr lang="en-US" sz="3200" smtClean="0">
                <a:solidFill>
                  <a:srgbClr val="17375E"/>
                </a:solidFill>
                <a:latin typeface="Georgia"/>
                <a:cs typeface="Georgia"/>
              </a:rPr>
              <a:t>Metrics</a:t>
            </a:r>
            <a:endParaRPr lang="en-US" sz="3200">
              <a:solidFill>
                <a:srgbClr val="17375E"/>
              </a:solidFill>
              <a:latin typeface="Georgia"/>
              <a:cs typeface="Georgia"/>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1097" y="755028"/>
            <a:ext cx="6679096" cy="3317933"/>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106" y="4324751"/>
            <a:ext cx="6652591" cy="2262529"/>
          </a:xfrm>
          <a:prstGeom prst="rect">
            <a:avLst/>
          </a:prstGeom>
        </p:spPr>
      </p:pic>
      <p:sp>
        <p:nvSpPr>
          <p:cNvPr id="7" name="TextBox 6"/>
          <p:cNvSpPr txBox="1"/>
          <p:nvPr/>
        </p:nvSpPr>
        <p:spPr>
          <a:xfrm>
            <a:off x="244157" y="1530637"/>
            <a:ext cx="1241045" cy="646331"/>
          </a:xfrm>
          <a:prstGeom prst="rect">
            <a:avLst/>
          </a:prstGeom>
          <a:noFill/>
        </p:spPr>
        <p:txBody>
          <a:bodyPr wrap="none" rtlCol="0">
            <a:spAutoFit/>
          </a:bodyPr>
          <a:lstStyle/>
          <a:p>
            <a:r>
              <a:rPr lang="en-US" b="1" dirty="0" smtClean="0">
                <a:latin typeface="Georgia" charset="0"/>
                <a:ea typeface="Georgia" charset="0"/>
                <a:cs typeface="Georgia" charset="0"/>
              </a:rPr>
              <a:t>Personal</a:t>
            </a:r>
          </a:p>
          <a:p>
            <a:r>
              <a:rPr lang="en-US" b="1" dirty="0" smtClean="0">
                <a:latin typeface="Georgia" charset="0"/>
                <a:ea typeface="Georgia" charset="0"/>
                <a:cs typeface="Georgia" charset="0"/>
              </a:rPr>
              <a:t>metrics</a:t>
            </a:r>
            <a:endParaRPr lang="en-US" b="1" dirty="0">
              <a:latin typeface="Georgia" charset="0"/>
              <a:ea typeface="Georgia" charset="0"/>
              <a:cs typeface="Georgia" charset="0"/>
            </a:endParaRPr>
          </a:p>
        </p:txBody>
      </p:sp>
    </p:spTree>
    <p:extLst>
      <p:ext uri="{BB962C8B-B14F-4D97-AF65-F5344CB8AC3E}">
        <p14:creationId xmlns:p14="http://schemas.microsoft.com/office/powerpoint/2010/main" val="39678724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904" y="274638"/>
            <a:ext cx="8229600" cy="1143000"/>
          </a:xfrm>
        </p:spPr>
        <p:txBody>
          <a:bodyPr>
            <a:normAutofit/>
          </a:bodyPr>
          <a:lstStyle/>
          <a:p>
            <a:r>
              <a:rPr lang="en-US" sz="3200" dirty="0" smtClean="0">
                <a:solidFill>
                  <a:srgbClr val="17375E"/>
                </a:solidFill>
                <a:latin typeface="Georgia"/>
                <a:cs typeface="Georgia"/>
              </a:rPr>
              <a:t>Exploring Disciplinary Research in Scholarly Commons Through the Color Wheel</a:t>
            </a:r>
            <a:endParaRPr lang="en-US" sz="3200" dirty="0">
              <a:solidFill>
                <a:srgbClr val="17375E"/>
              </a:solidFill>
              <a:latin typeface="Georgia"/>
              <a:cs typeface="Georgia"/>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83790" y="1666461"/>
            <a:ext cx="5019827" cy="4525963"/>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solidFill>
                  <a:srgbClr val="17375E"/>
                </a:solidFill>
                <a:latin typeface="Georgia"/>
                <a:cs typeface="Georgia"/>
              </a:rPr>
              <a:t>Narrow Your Results</a:t>
            </a:r>
            <a:endParaRPr lang="en-US" sz="3200">
              <a:solidFill>
                <a:srgbClr val="17375E"/>
              </a:solidFill>
              <a:latin typeface="Georgia"/>
              <a:cs typeface="Georgia"/>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66301" y="1417638"/>
            <a:ext cx="6536754" cy="4525963"/>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91407" y="579438"/>
            <a:ext cx="4618383" cy="334962"/>
          </a:xfrm>
        </p:spPr>
        <p:txBody>
          <a:bodyPr>
            <a:normAutofit fontScale="90000"/>
          </a:bodyPr>
          <a:lstStyle/>
          <a:p>
            <a:r>
              <a:rPr lang="en-US" sz="3200" dirty="0" smtClean="0">
                <a:solidFill>
                  <a:srgbClr val="17375E"/>
                </a:solidFill>
                <a:latin typeface="Georgia"/>
                <a:cs typeface="Georgia"/>
              </a:rPr>
              <a:t>Read</a:t>
            </a:r>
            <a:endParaRPr lang="en-US" sz="3200" dirty="0">
              <a:solidFill>
                <a:srgbClr val="17375E"/>
              </a:solidFill>
              <a:latin typeface="Georgia"/>
              <a:cs typeface="Georgia"/>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452066" y="1404386"/>
            <a:ext cx="6697064" cy="4525963"/>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5838742"/>
              </p:ext>
            </p:extLst>
          </p:nvPr>
        </p:nvGraphicFramePr>
        <p:xfrm>
          <a:off x="1086676" y="1039191"/>
          <a:ext cx="6693280" cy="5504180"/>
        </p:xfrm>
        <a:graphic>
          <a:graphicData uri="http://schemas.openxmlformats.org/drawingml/2006/table">
            <a:tbl>
              <a:tblPr firstRow="1" bandRow="1">
                <a:tableStyleId>{5C22544A-7EE6-4342-B048-85BDC9FD1C3A}</a:tableStyleId>
              </a:tblPr>
              <a:tblGrid>
                <a:gridCol w="3346640"/>
                <a:gridCol w="3346640"/>
              </a:tblGrid>
              <a:tr h="303696">
                <a:tc>
                  <a:txBody>
                    <a:bodyPr/>
                    <a:lstStyle/>
                    <a:p>
                      <a:r>
                        <a:rPr lang="en-US" dirty="0" smtClean="0">
                          <a:latin typeface="Georgia" charset="0"/>
                          <a:ea typeface="Georgia" charset="0"/>
                          <a:cs typeface="Georgia" charset="0"/>
                        </a:rPr>
                        <a:t>Pro</a:t>
                      </a:r>
                      <a:endParaRPr lang="en-US" dirty="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Con</a:t>
                      </a:r>
                      <a:endParaRPr lang="en-US" dirty="0">
                        <a:latin typeface="Georgia" charset="0"/>
                        <a:ea typeface="Georgia" charset="0"/>
                        <a:cs typeface="Georgia" charset="0"/>
                      </a:endParaRPr>
                    </a:p>
                  </a:txBody>
                  <a:tcPr/>
                </a:tc>
              </a:tr>
              <a:tr h="531467">
                <a:tc>
                  <a:txBody>
                    <a:bodyPr/>
                    <a:lstStyle/>
                    <a:p>
                      <a:r>
                        <a:rPr lang="en-US" dirty="0" smtClean="0">
                          <a:latin typeface="Georgia" charset="0"/>
                          <a:ea typeface="Georgia" charset="0"/>
                          <a:cs typeface="Georgia" charset="0"/>
                        </a:rPr>
                        <a:t>Good for dissemination</a:t>
                      </a:r>
                      <a:endParaRPr lang="en-US" dirty="0">
                        <a:latin typeface="Georgia" charset="0"/>
                        <a:ea typeface="Georgia" charset="0"/>
                        <a:cs typeface="Georgia"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latin typeface="Georgia" charset="0"/>
                          <a:ea typeface="Georgia" charset="0"/>
                          <a:cs typeface="Georgia" charset="0"/>
                        </a:rPr>
                        <a:t>Fear of lack of rigor</a:t>
                      </a:r>
                    </a:p>
                    <a:p>
                      <a:endParaRPr lang="en-US" dirty="0">
                        <a:latin typeface="Georgia" charset="0"/>
                        <a:ea typeface="Georgia" charset="0"/>
                        <a:cs typeface="Georgia" charset="0"/>
                      </a:endParaRPr>
                    </a:p>
                  </a:txBody>
                  <a:tcPr/>
                </a:tc>
              </a:tr>
              <a:tr h="531467">
                <a:tc>
                  <a:txBody>
                    <a:bodyPr/>
                    <a:lstStyle/>
                    <a:p>
                      <a:r>
                        <a:rPr lang="en-US" dirty="0" smtClean="0">
                          <a:latin typeface="Georgia" charset="0"/>
                          <a:ea typeface="Georgia" charset="0"/>
                          <a:cs typeface="Georgia" charset="0"/>
                        </a:rPr>
                        <a:t>Reaching</a:t>
                      </a:r>
                      <a:r>
                        <a:rPr lang="en-US" baseline="0" dirty="0" smtClean="0">
                          <a:latin typeface="Georgia" charset="0"/>
                          <a:ea typeface="Georgia" charset="0"/>
                          <a:cs typeface="Georgia" charset="0"/>
                        </a:rPr>
                        <a:t> a broad audience</a:t>
                      </a:r>
                      <a:endParaRPr lang="en-US" dirty="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Gaming the system</a:t>
                      </a:r>
                      <a:endParaRPr lang="en-US" dirty="0">
                        <a:latin typeface="Georgia" charset="0"/>
                        <a:ea typeface="Georgia" charset="0"/>
                        <a:cs typeface="Georgia" charset="0"/>
                      </a:endParaRPr>
                    </a:p>
                  </a:txBody>
                  <a:tcPr/>
                </a:tc>
              </a:tr>
              <a:tr h="1214783">
                <a:tc>
                  <a:txBody>
                    <a:bodyPr/>
                    <a:lstStyle/>
                    <a:p>
                      <a:r>
                        <a:rPr lang="en-US" dirty="0" smtClean="0">
                          <a:latin typeface="Georgia" charset="0"/>
                          <a:ea typeface="Georgia" charset="0"/>
                          <a:cs typeface="Georgia" charset="0"/>
                        </a:rPr>
                        <a:t>Visualization of impact from</a:t>
                      </a:r>
                      <a:r>
                        <a:rPr lang="en-US" baseline="0" dirty="0" smtClean="0">
                          <a:latin typeface="Georgia" charset="0"/>
                          <a:ea typeface="Georgia" charset="0"/>
                          <a:cs typeface="Georgia" charset="0"/>
                        </a:rPr>
                        <a:t> citations and downloads</a:t>
                      </a:r>
                      <a:endParaRPr lang="en-US" dirty="0" smtClean="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Doesn’t measure</a:t>
                      </a:r>
                      <a:r>
                        <a:rPr lang="en-US" baseline="0" dirty="0" smtClean="0">
                          <a:latin typeface="Georgia" charset="0"/>
                          <a:ea typeface="Georgia" charset="0"/>
                          <a:cs typeface="Georgia" charset="0"/>
                        </a:rPr>
                        <a:t> research but promotional activities such as Facebook and Twitter </a:t>
                      </a:r>
                      <a:endParaRPr lang="en-US" dirty="0">
                        <a:latin typeface="Georgia" charset="0"/>
                        <a:ea typeface="Georgia" charset="0"/>
                        <a:cs typeface="Georgia" charset="0"/>
                      </a:endParaRPr>
                    </a:p>
                  </a:txBody>
                  <a:tcPr/>
                </a:tc>
              </a:tr>
              <a:tr h="531467">
                <a:tc>
                  <a:txBody>
                    <a:bodyPr/>
                    <a:lstStyle/>
                    <a:p>
                      <a:r>
                        <a:rPr lang="en-US" dirty="0" smtClean="0">
                          <a:latin typeface="Georgia" charset="0"/>
                          <a:ea typeface="Georgia" charset="0"/>
                          <a:cs typeface="Georgia" charset="0"/>
                        </a:rPr>
                        <a:t>Peer recognition</a:t>
                      </a:r>
                      <a:endParaRPr lang="en-US" dirty="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Not a central tool of the discipline</a:t>
                      </a:r>
                      <a:endParaRPr lang="en-US" dirty="0">
                        <a:latin typeface="Georgia" charset="0"/>
                        <a:ea typeface="Georgia" charset="0"/>
                        <a:cs typeface="Georgia" charset="0"/>
                      </a:endParaRPr>
                    </a:p>
                  </a:txBody>
                  <a:tcPr/>
                </a:tc>
              </a:tr>
              <a:tr h="303696">
                <a:tc>
                  <a:txBody>
                    <a:bodyPr/>
                    <a:lstStyle/>
                    <a:p>
                      <a:r>
                        <a:rPr lang="en-US" dirty="0" smtClean="0">
                          <a:latin typeface="Georgia" charset="0"/>
                          <a:ea typeface="Georgia" charset="0"/>
                          <a:cs typeface="Georgia" charset="0"/>
                        </a:rPr>
                        <a:t>Part of scientific activity</a:t>
                      </a:r>
                      <a:endParaRPr lang="en-US" dirty="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Rewards the outgoing </a:t>
                      </a:r>
                      <a:endParaRPr lang="en-US" dirty="0">
                        <a:latin typeface="Georgia" charset="0"/>
                        <a:ea typeface="Georgia" charset="0"/>
                        <a:cs typeface="Georgia" charset="0"/>
                      </a:endParaRPr>
                    </a:p>
                  </a:txBody>
                  <a:tcPr/>
                </a:tc>
              </a:tr>
              <a:tr h="759239">
                <a:tc>
                  <a:txBody>
                    <a:bodyPr/>
                    <a:lstStyle/>
                    <a:p>
                      <a:r>
                        <a:rPr lang="en-US" dirty="0" smtClean="0">
                          <a:latin typeface="Georgia" charset="0"/>
                          <a:ea typeface="Georgia" charset="0"/>
                          <a:cs typeface="Georgia" charset="0"/>
                        </a:rPr>
                        <a:t>Demonstrates interest and awareness</a:t>
                      </a:r>
                      <a:r>
                        <a:rPr lang="en-US" baseline="0" dirty="0" smtClean="0">
                          <a:latin typeface="Georgia" charset="0"/>
                          <a:ea typeface="Georgia" charset="0"/>
                          <a:cs typeface="Georgia" charset="0"/>
                        </a:rPr>
                        <a:t> of research </a:t>
                      </a:r>
                      <a:endParaRPr lang="en-US" dirty="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Time</a:t>
                      </a:r>
                      <a:r>
                        <a:rPr lang="en-US" baseline="0" dirty="0" smtClean="0">
                          <a:latin typeface="Georgia" charset="0"/>
                          <a:ea typeface="Georgia" charset="0"/>
                          <a:cs typeface="Georgia" charset="0"/>
                        </a:rPr>
                        <a:t> consuming </a:t>
                      </a:r>
                      <a:endParaRPr lang="en-US" dirty="0">
                        <a:latin typeface="Georgia" charset="0"/>
                        <a:ea typeface="Georgia" charset="0"/>
                        <a:cs typeface="Georgia" charset="0"/>
                      </a:endParaRPr>
                    </a:p>
                  </a:txBody>
                  <a:tcPr/>
                </a:tc>
              </a:tr>
              <a:tr h="987011">
                <a:tc>
                  <a:txBody>
                    <a:bodyPr/>
                    <a:lstStyle/>
                    <a:p>
                      <a:r>
                        <a:rPr lang="en-US" dirty="0" smtClean="0">
                          <a:latin typeface="Georgia" charset="0"/>
                          <a:ea typeface="Georgia" charset="0"/>
                          <a:cs typeface="Georgia" charset="0"/>
                        </a:rPr>
                        <a:t>Scholarly</a:t>
                      </a:r>
                      <a:r>
                        <a:rPr lang="en-US" baseline="0" dirty="0" smtClean="0">
                          <a:latin typeface="Georgia" charset="0"/>
                          <a:ea typeface="Georgia" charset="0"/>
                          <a:cs typeface="Georgia" charset="0"/>
                        </a:rPr>
                        <a:t> sharing platforms expected to become more important over time </a:t>
                      </a:r>
                      <a:endParaRPr lang="en-US" dirty="0">
                        <a:latin typeface="Georgia" charset="0"/>
                        <a:ea typeface="Georgia" charset="0"/>
                        <a:cs typeface="Georgia" charset="0"/>
                      </a:endParaRPr>
                    </a:p>
                  </a:txBody>
                  <a:tcPr/>
                </a:tc>
                <a:tc>
                  <a:txBody>
                    <a:bodyPr/>
                    <a:lstStyle/>
                    <a:p>
                      <a:r>
                        <a:rPr lang="en-US" dirty="0" smtClean="0">
                          <a:latin typeface="Georgia" charset="0"/>
                          <a:ea typeface="Georgia" charset="0"/>
                          <a:cs typeface="Georgia" charset="0"/>
                        </a:rPr>
                        <a:t>Better to focus on publication in traditional peer-reviewed journals </a:t>
                      </a:r>
                      <a:endParaRPr lang="en-US" dirty="0">
                        <a:latin typeface="Georgia" charset="0"/>
                        <a:ea typeface="Georgia" charset="0"/>
                        <a:cs typeface="Georgia" charset="0"/>
                      </a:endParaRPr>
                    </a:p>
                  </a:txBody>
                  <a:tcPr/>
                </a:tc>
              </a:tr>
            </a:tbl>
          </a:graphicData>
        </a:graphic>
      </p:graphicFrame>
      <p:sp>
        <p:nvSpPr>
          <p:cNvPr id="5" name="TextBox 4"/>
          <p:cNvSpPr txBox="1"/>
          <p:nvPr/>
        </p:nvSpPr>
        <p:spPr>
          <a:xfrm>
            <a:off x="873711" y="331304"/>
            <a:ext cx="7396577" cy="584775"/>
          </a:xfrm>
          <a:prstGeom prst="rect">
            <a:avLst/>
          </a:prstGeom>
          <a:noFill/>
        </p:spPr>
        <p:txBody>
          <a:bodyPr wrap="none" rtlCol="0">
            <a:spAutoFit/>
          </a:bodyPr>
          <a:lstStyle/>
          <a:p>
            <a:r>
              <a:rPr lang="en-US" sz="3200" dirty="0" smtClean="0">
                <a:solidFill>
                  <a:schemeClr val="accent1">
                    <a:lumMod val="50000"/>
                  </a:schemeClr>
                </a:solidFill>
                <a:latin typeface="Georgia" charset="0"/>
                <a:ea typeface="Georgia" charset="0"/>
                <a:cs typeface="Georgia" charset="0"/>
              </a:rPr>
              <a:t>Benefits of Scholarly Sharing Platforms </a:t>
            </a:r>
            <a:endParaRPr lang="en-US" sz="3200" dirty="0">
              <a:solidFill>
                <a:schemeClr val="accent1">
                  <a:lumMod val="50000"/>
                </a:schemeClr>
              </a:solidFill>
              <a:latin typeface="Georgia" charset="0"/>
              <a:ea typeface="Georgia" charset="0"/>
              <a:cs typeface="Georgia" charset="0"/>
            </a:endParaRPr>
          </a:p>
        </p:txBody>
      </p:sp>
    </p:spTree>
    <p:extLst>
      <p:ext uri="{BB962C8B-B14F-4D97-AF65-F5344CB8AC3E}">
        <p14:creationId xmlns:p14="http://schemas.microsoft.com/office/powerpoint/2010/main" val="16811833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smtClean="0">
                <a:solidFill>
                  <a:srgbClr val="17375E"/>
                </a:solidFill>
                <a:latin typeface="Georgia"/>
                <a:cs typeface="Georgia"/>
              </a:rPr>
              <a:t>Find on Google</a:t>
            </a:r>
            <a:endParaRPr lang="en-US" sz="3200">
              <a:solidFill>
                <a:srgbClr val="17375E"/>
              </a:solidFill>
              <a:latin typeface="Georgia"/>
              <a:cs typeface="Georgia"/>
            </a:endParaRP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03022" y="1417638"/>
            <a:ext cx="7241540" cy="4525963"/>
          </a:xfrm>
        </p:spPr>
      </p:pic>
      <p:cxnSp>
        <p:nvCxnSpPr>
          <p:cNvPr id="7" name="Straight Arrow Connector 6"/>
          <p:cNvCxnSpPr/>
          <p:nvPr/>
        </p:nvCxnSpPr>
        <p:spPr>
          <a:xfrm>
            <a:off x="3657600" y="2103438"/>
            <a:ext cx="914400" cy="914400"/>
          </a:xfrm>
          <a:prstGeom prst="straightConnector1">
            <a:avLst/>
          </a:prstGeom>
          <a:ln w="44450">
            <a:solidFill>
              <a:srgbClr val="C00000"/>
            </a:solidFill>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3733800" y="3113314"/>
            <a:ext cx="1915886" cy="272143"/>
          </a:xfrm>
          <a:prstGeom prst="straightConnector1">
            <a:avLst/>
          </a:prstGeom>
          <a:ln w="34925">
            <a:solidFill>
              <a:srgbClr val="C00000"/>
            </a:solidFill>
            <a:headEnd type="triangle"/>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0114" y="209324"/>
            <a:ext cx="8229600" cy="607105"/>
          </a:xfrm>
        </p:spPr>
        <p:txBody>
          <a:bodyPr>
            <a:normAutofit fontScale="90000"/>
          </a:bodyPr>
          <a:lstStyle/>
          <a:p>
            <a:r>
              <a:rPr lang="en-US" sz="3200" dirty="0" smtClean="0">
                <a:solidFill>
                  <a:srgbClr val="17375E"/>
                </a:solidFill>
                <a:latin typeface="Georgia"/>
                <a:cs typeface="Georgia"/>
              </a:rPr>
              <a:t/>
            </a:r>
            <a:br>
              <a:rPr lang="en-US" sz="3200" dirty="0" smtClean="0">
                <a:solidFill>
                  <a:srgbClr val="17375E"/>
                </a:solidFill>
                <a:latin typeface="Georgia"/>
                <a:cs typeface="Georgia"/>
              </a:rPr>
            </a:br>
            <a:r>
              <a:rPr lang="en-US" sz="3200" dirty="0">
                <a:solidFill>
                  <a:schemeClr val="accent1">
                    <a:lumMod val="50000"/>
                  </a:schemeClr>
                </a:solidFill>
                <a:latin typeface="Georgia" charset="0"/>
                <a:ea typeface="Georgia" charset="0"/>
                <a:cs typeface="Georgia" charset="0"/>
              </a:rPr>
              <a:t>How do you want to present yourself online?</a:t>
            </a:r>
            <a:br>
              <a:rPr lang="en-US" sz="3200" dirty="0">
                <a:solidFill>
                  <a:schemeClr val="accent1">
                    <a:lumMod val="50000"/>
                  </a:schemeClr>
                </a:solidFill>
                <a:latin typeface="Georgia" charset="0"/>
                <a:ea typeface="Georgia" charset="0"/>
                <a:cs typeface="Georgia" charset="0"/>
              </a:rPr>
            </a:br>
            <a:endParaRPr lang="en-US" sz="3200" dirty="0">
              <a:solidFill>
                <a:schemeClr val="accent1">
                  <a:lumMod val="50000"/>
                </a:schemeClr>
              </a:solidFill>
              <a:latin typeface="Georgia" charset="0"/>
              <a:ea typeface="Georgia" charset="0"/>
              <a:cs typeface="Georgia" charset="0"/>
            </a:endParaRPr>
          </a:p>
        </p:txBody>
      </p:sp>
      <p:sp>
        <p:nvSpPr>
          <p:cNvPr id="3" name="Content Placeholder 2"/>
          <p:cNvSpPr>
            <a:spLocks noGrp="1"/>
          </p:cNvSpPr>
          <p:nvPr>
            <p:ph idx="1"/>
          </p:nvPr>
        </p:nvSpPr>
        <p:spPr>
          <a:xfrm>
            <a:off x="598714" y="968829"/>
            <a:ext cx="8229600" cy="4525963"/>
          </a:xfrm>
        </p:spPr>
        <p:txBody>
          <a:bodyPr>
            <a:normAutofit lnSpcReduction="10000"/>
          </a:bodyPr>
          <a:lstStyle/>
          <a:p>
            <a:r>
              <a:rPr lang="en-US" sz="2000" i="1" dirty="0" err="1" smtClean="0">
                <a:solidFill>
                  <a:schemeClr val="tx1"/>
                </a:solidFill>
              </a:rPr>
              <a:t>Academia.edu</a:t>
            </a:r>
            <a:r>
              <a:rPr lang="en-US" sz="2000" i="1" dirty="0" smtClean="0">
                <a:solidFill>
                  <a:schemeClr val="tx1"/>
                </a:solidFill>
              </a:rPr>
              <a:t>, </a:t>
            </a:r>
            <a:r>
              <a:rPr lang="en-US" sz="2000" i="1" dirty="0" err="1" smtClean="0">
                <a:solidFill>
                  <a:schemeClr val="tx1"/>
                </a:solidFill>
              </a:rPr>
              <a:t>ResearchGate</a:t>
            </a:r>
            <a:r>
              <a:rPr lang="en-US" sz="2000" i="1" dirty="0" smtClean="0">
                <a:solidFill>
                  <a:schemeClr val="tx1"/>
                </a:solidFill>
              </a:rPr>
              <a:t>, SSRN</a:t>
            </a:r>
            <a:endParaRPr lang="en-US" sz="2000" dirty="0">
              <a:solidFill>
                <a:schemeClr val="tx1"/>
              </a:solidFill>
            </a:endParaRPr>
          </a:p>
          <a:p>
            <a:pPr lvl="1"/>
            <a:r>
              <a:rPr lang="en-US" sz="1800" dirty="0" smtClean="0">
                <a:solidFill>
                  <a:schemeClr val="accent1">
                    <a:lumMod val="50000"/>
                  </a:schemeClr>
                </a:solidFill>
              </a:rPr>
              <a:t>For profit organizations; individually focused conversation about your work; peer to peer</a:t>
            </a:r>
          </a:p>
          <a:p>
            <a:pPr lvl="1"/>
            <a:endParaRPr lang="en-US" sz="1800" dirty="0" smtClean="0">
              <a:solidFill>
                <a:schemeClr val="accent1">
                  <a:lumMod val="50000"/>
                </a:schemeClr>
              </a:solidFill>
            </a:endParaRPr>
          </a:p>
          <a:p>
            <a:r>
              <a:rPr lang="en-US" sz="2000" i="1" dirty="0" err="1" smtClean="0">
                <a:solidFill>
                  <a:schemeClr val="tx1"/>
                </a:solidFill>
              </a:rPr>
              <a:t>arXiv</a:t>
            </a:r>
            <a:r>
              <a:rPr lang="en-US" sz="2000" i="1" dirty="0" smtClean="0">
                <a:solidFill>
                  <a:schemeClr val="tx1"/>
                </a:solidFill>
              </a:rPr>
              <a:t>, </a:t>
            </a:r>
            <a:r>
              <a:rPr lang="en-US" sz="2000" i="1" dirty="0" err="1" smtClean="0">
                <a:solidFill>
                  <a:schemeClr val="tx1"/>
                </a:solidFill>
              </a:rPr>
              <a:t>bioRxiv</a:t>
            </a:r>
            <a:r>
              <a:rPr lang="en-US" sz="2000" i="1" dirty="0" smtClean="0">
                <a:solidFill>
                  <a:schemeClr val="tx1"/>
                </a:solidFill>
              </a:rPr>
              <a:t>, MLA Commons Core, Nines, 18</a:t>
            </a:r>
            <a:r>
              <a:rPr lang="en-US" sz="2000" i="1" baseline="30000" dirty="0" smtClean="0">
                <a:solidFill>
                  <a:schemeClr val="tx1"/>
                </a:solidFill>
              </a:rPr>
              <a:t>th</a:t>
            </a:r>
            <a:r>
              <a:rPr lang="en-US" sz="2000" i="1" dirty="0" smtClean="0">
                <a:solidFill>
                  <a:schemeClr val="tx1"/>
                </a:solidFill>
              </a:rPr>
              <a:t> Century Connect, Programming Historians</a:t>
            </a:r>
            <a:r>
              <a:rPr lang="en-US" sz="2000" dirty="0" smtClean="0">
                <a:solidFill>
                  <a:schemeClr val="tx1"/>
                </a:solidFill>
              </a:rPr>
              <a:t>, and others</a:t>
            </a:r>
          </a:p>
          <a:p>
            <a:pPr lvl="1"/>
            <a:r>
              <a:rPr lang="en-US" sz="1800" dirty="0" smtClean="0">
                <a:solidFill>
                  <a:schemeClr val="accent1">
                    <a:lumMod val="50000"/>
                  </a:schemeClr>
                </a:solidFill>
              </a:rPr>
              <a:t>Built by scholars for scholars; peer review and commentary, works in progress; professional support </a:t>
            </a:r>
          </a:p>
          <a:p>
            <a:pPr lvl="1"/>
            <a:endParaRPr lang="en-US" sz="1800" dirty="0" smtClean="0">
              <a:solidFill>
                <a:schemeClr val="accent1">
                  <a:lumMod val="50000"/>
                </a:schemeClr>
              </a:solidFill>
            </a:endParaRPr>
          </a:p>
          <a:p>
            <a:pPr marL="514350" indent="-457200"/>
            <a:r>
              <a:rPr lang="en-US" sz="2000" i="1" dirty="0" err="1" smtClean="0">
                <a:solidFill>
                  <a:schemeClr val="tx1"/>
                </a:solidFill>
              </a:rPr>
              <a:t>ScholarlyCommons</a:t>
            </a:r>
            <a:r>
              <a:rPr lang="en-US" sz="2000" dirty="0" smtClean="0">
                <a:solidFill>
                  <a:schemeClr val="tx1"/>
                </a:solidFill>
              </a:rPr>
              <a:t> </a:t>
            </a:r>
          </a:p>
          <a:p>
            <a:pPr marL="914400" lvl="1" indent="-457200"/>
            <a:r>
              <a:rPr lang="en-US" sz="1800" dirty="0" smtClean="0">
                <a:solidFill>
                  <a:schemeClr val="accent1">
                    <a:lumMod val="50000"/>
                  </a:schemeClr>
                </a:solidFill>
              </a:rPr>
              <a:t>Long term archive of scholarship at Penn; Metrics; broad dissemination to wider public audience</a:t>
            </a:r>
          </a:p>
          <a:p>
            <a:pPr marL="57150" indent="0">
              <a:buNone/>
            </a:pPr>
            <a:endParaRPr lang="en-US" sz="2000" dirty="0" smtClean="0">
              <a:solidFill>
                <a:schemeClr val="tx1"/>
              </a:solidFill>
            </a:endParaRPr>
          </a:p>
          <a:p>
            <a:pPr marL="0" indent="0" algn="ctr">
              <a:buNone/>
            </a:pPr>
            <a:r>
              <a:rPr lang="en-US" sz="2000" dirty="0" smtClean="0">
                <a:solidFill>
                  <a:schemeClr val="tx1"/>
                </a:solidFill>
              </a:rPr>
              <a:t>Link these together</a:t>
            </a:r>
          </a:p>
        </p:txBody>
      </p:sp>
    </p:spTree>
    <p:extLst>
      <p:ext uri="{BB962C8B-B14F-4D97-AF65-F5344CB8AC3E}">
        <p14:creationId xmlns:p14="http://schemas.microsoft.com/office/powerpoint/2010/main" val="24773919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8343" y="163286"/>
            <a:ext cx="8229600" cy="644752"/>
          </a:xfrm>
        </p:spPr>
        <p:txBody>
          <a:bodyPr>
            <a:normAutofit/>
          </a:bodyPr>
          <a:lstStyle/>
          <a:p>
            <a:r>
              <a:rPr lang="en-US" sz="3200" dirty="0" smtClean="0">
                <a:solidFill>
                  <a:srgbClr val="17375E"/>
                </a:solidFill>
                <a:latin typeface="Georgia"/>
                <a:cs typeface="Georgia"/>
              </a:rPr>
              <a:t>Sharing Workflow </a:t>
            </a:r>
            <a:endParaRPr lang="en-US" sz="3200" dirty="0">
              <a:solidFill>
                <a:srgbClr val="17375E"/>
              </a:solidFill>
              <a:latin typeface="Georgia"/>
              <a:cs typeface="Georgia"/>
            </a:endParaRPr>
          </a:p>
        </p:txBody>
      </p:sp>
      <p:sp>
        <p:nvSpPr>
          <p:cNvPr id="3" name="Content Placeholder 2"/>
          <p:cNvSpPr>
            <a:spLocks noGrp="1"/>
          </p:cNvSpPr>
          <p:nvPr>
            <p:ph idx="1"/>
          </p:nvPr>
        </p:nvSpPr>
        <p:spPr>
          <a:xfrm>
            <a:off x="478971" y="1439410"/>
            <a:ext cx="8229600" cy="4221161"/>
          </a:xfrm>
        </p:spPr>
        <p:txBody>
          <a:bodyPr>
            <a:normAutofit/>
          </a:bodyPr>
          <a:lstStyle/>
          <a:p>
            <a:r>
              <a:rPr lang="en-US" sz="2400" dirty="0" smtClean="0">
                <a:solidFill>
                  <a:schemeClr val="tx1"/>
                </a:solidFill>
              </a:rPr>
              <a:t>Work with Scholarly Commons Staff to determine permissions status and create site </a:t>
            </a:r>
          </a:p>
          <a:p>
            <a:endParaRPr lang="en-US" sz="2400" dirty="0" smtClean="0">
              <a:solidFill>
                <a:schemeClr val="tx1"/>
              </a:solidFill>
            </a:endParaRPr>
          </a:p>
          <a:p>
            <a:r>
              <a:rPr lang="en-US" sz="2400" dirty="0" smtClean="0">
                <a:solidFill>
                  <a:schemeClr val="tx1"/>
                </a:solidFill>
              </a:rPr>
              <a:t>Develop site at your choice of scholarly sharing platform</a:t>
            </a:r>
          </a:p>
          <a:p>
            <a:endParaRPr lang="en-US" sz="2400" dirty="0" smtClean="0">
              <a:solidFill>
                <a:schemeClr val="tx1"/>
              </a:solidFill>
            </a:endParaRPr>
          </a:p>
          <a:p>
            <a:r>
              <a:rPr lang="en-US" sz="2400" dirty="0" smtClean="0">
                <a:solidFill>
                  <a:schemeClr val="tx1"/>
                </a:solidFill>
              </a:rPr>
              <a:t>Link back to </a:t>
            </a:r>
            <a:r>
              <a:rPr lang="en-US" sz="2400" dirty="0" err="1" smtClean="0">
                <a:solidFill>
                  <a:schemeClr val="tx1"/>
                </a:solidFill>
              </a:rPr>
              <a:t>ScholarlyCommons</a:t>
            </a:r>
            <a:r>
              <a:rPr lang="en-US" sz="2400" dirty="0" smtClean="0">
                <a:solidFill>
                  <a:schemeClr val="tx1"/>
                </a:solidFill>
              </a:rPr>
              <a:t> to upload cleared documents </a:t>
            </a:r>
          </a:p>
          <a:p>
            <a:endParaRPr lang="en-US" sz="2400" dirty="0" smtClean="0">
              <a:solidFill>
                <a:schemeClr val="tx1"/>
              </a:solidFill>
            </a:endParaRPr>
          </a:p>
          <a:p>
            <a:r>
              <a:rPr lang="en-US" sz="2400" dirty="0" smtClean="0">
                <a:solidFill>
                  <a:schemeClr val="tx1"/>
                </a:solidFill>
              </a:rPr>
              <a:t>Follow topics and scholars at each site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solidFill>
                  <a:schemeClr val="bg2"/>
                </a:solidFill>
                <a:latin typeface="Georgia" charset="0"/>
                <a:ea typeface="Georgia" charset="0"/>
                <a:cs typeface="Georgia" charset="0"/>
              </a:rPr>
              <a:t>Comparing the Options</a:t>
            </a:r>
            <a:endParaRPr lang="en-US" b="1" dirty="0">
              <a:solidFill>
                <a:schemeClr val="bg2"/>
              </a:solidFill>
              <a:latin typeface="Georgia" charset="0"/>
              <a:ea typeface="Georgia" charset="0"/>
              <a:cs typeface="Georgia" charset="0"/>
            </a:endParaRPr>
          </a:p>
        </p:txBody>
      </p:sp>
      <p:pic>
        <p:nvPicPr>
          <p:cNvPr id="5" name="Picture 4"/>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1431234" y="1417638"/>
            <a:ext cx="5919883" cy="3154706"/>
          </a:xfrm>
          <a:prstGeom prst="rect">
            <a:avLst/>
          </a:prstGeom>
        </p:spPr>
      </p:pic>
      <p:sp>
        <p:nvSpPr>
          <p:cNvPr id="6" name="TextBox 5"/>
          <p:cNvSpPr txBox="1"/>
          <p:nvPr/>
        </p:nvSpPr>
        <p:spPr>
          <a:xfrm>
            <a:off x="2008478" y="4677169"/>
            <a:ext cx="4793300" cy="1754326"/>
          </a:xfrm>
          <a:prstGeom prst="rect">
            <a:avLst/>
          </a:prstGeom>
          <a:noFill/>
        </p:spPr>
        <p:txBody>
          <a:bodyPr wrap="none" rtlCol="0">
            <a:spAutoFit/>
          </a:bodyPr>
          <a:lstStyle/>
          <a:p>
            <a:pPr marL="285750" indent="-285750">
              <a:buFont typeface="Arial" charset="0"/>
              <a:buChar char="•"/>
            </a:pPr>
            <a:r>
              <a:rPr lang="en-US" smtClean="0">
                <a:latin typeface="Georgia" charset="0"/>
                <a:ea typeface="Georgia" charset="0"/>
                <a:cs typeface="Georgia" charset="0"/>
              </a:rPr>
              <a:t>Community based</a:t>
            </a:r>
          </a:p>
          <a:p>
            <a:pPr marL="285750" indent="-285750">
              <a:buFont typeface="Arial" charset="0"/>
              <a:buChar char="•"/>
            </a:pPr>
            <a:r>
              <a:rPr lang="en-US" smtClean="0">
                <a:latin typeface="Georgia" charset="0"/>
                <a:ea typeface="Georgia" charset="0"/>
                <a:cs typeface="Georgia" charset="0"/>
              </a:rPr>
              <a:t>Specific Scientific Fields </a:t>
            </a:r>
          </a:p>
          <a:p>
            <a:pPr marL="285750" indent="-285750">
              <a:buFont typeface="Arial" charset="0"/>
              <a:buChar char="•"/>
            </a:pPr>
            <a:r>
              <a:rPr lang="en-US" smtClean="0">
                <a:latin typeface="Georgia" charset="0"/>
                <a:ea typeface="Georgia" charset="0"/>
                <a:cs typeface="Georgia" charset="0"/>
              </a:rPr>
              <a:t>Submissions posted daily</a:t>
            </a:r>
          </a:p>
          <a:p>
            <a:pPr marL="285750" indent="-285750">
              <a:buFont typeface="Arial" charset="0"/>
              <a:buChar char="•"/>
            </a:pPr>
            <a:r>
              <a:rPr lang="en-US" smtClean="0">
                <a:latin typeface="Georgia" charset="0"/>
                <a:ea typeface="Georgia" charset="0"/>
                <a:cs typeface="Georgia" charset="0"/>
              </a:rPr>
              <a:t>Moderated by approved subject specialists</a:t>
            </a:r>
          </a:p>
          <a:p>
            <a:pPr marL="285750" indent="-285750">
              <a:buFont typeface="Arial" charset="0"/>
              <a:buChar char="•"/>
            </a:pPr>
            <a:r>
              <a:rPr lang="en-US" smtClean="0">
                <a:latin typeface="Georgia" charset="0"/>
                <a:ea typeface="Georgia" charset="0"/>
                <a:cs typeface="Georgia" charset="0"/>
              </a:rPr>
              <a:t>Free to authors</a:t>
            </a:r>
          </a:p>
          <a:p>
            <a:pPr marL="285750" indent="-285750">
              <a:buFont typeface="Arial" charset="0"/>
              <a:buChar char="•"/>
            </a:pPr>
            <a:r>
              <a:rPr lang="en-US" smtClean="0">
                <a:latin typeface="Georgia" charset="0"/>
                <a:ea typeface="Georgia" charset="0"/>
                <a:cs typeface="Georgia" charset="0"/>
              </a:rPr>
              <a:t>Free to users</a:t>
            </a:r>
            <a:endParaRPr lang="en-US">
              <a:latin typeface="Georgia" charset="0"/>
              <a:ea typeface="Georgia" charset="0"/>
              <a:cs typeface="Georgia" charset="0"/>
            </a:endParaRPr>
          </a:p>
        </p:txBody>
      </p:sp>
    </p:spTree>
    <p:extLst>
      <p:ext uri="{BB962C8B-B14F-4D97-AF65-F5344CB8AC3E}">
        <p14:creationId xmlns:p14="http://schemas.microsoft.com/office/powerpoint/2010/main" val="8527965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812040"/>
          </a:xfrm>
        </p:spPr>
        <p:txBody>
          <a:bodyPr/>
          <a:lstStyle/>
          <a:p>
            <a:r>
              <a:rPr lang="en-US" b="1" dirty="0" smtClean="0">
                <a:solidFill>
                  <a:schemeClr val="bg2"/>
                </a:solidFill>
                <a:latin typeface="Georgia" charset="0"/>
                <a:ea typeface="Georgia" charset="0"/>
                <a:cs typeface="Georgia" charset="0"/>
              </a:rPr>
              <a:t>Comparing the Options</a:t>
            </a:r>
            <a:endParaRPr lang="en-US" b="1" dirty="0">
              <a:solidFill>
                <a:schemeClr val="bg2"/>
              </a:solidFill>
              <a:latin typeface="Georgia" charset="0"/>
              <a:ea typeface="Georgia" charset="0"/>
              <a:cs typeface="Georgia"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144" y="1188142"/>
            <a:ext cx="4560290" cy="118164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27" y="3482733"/>
            <a:ext cx="2897023" cy="2327965"/>
          </a:xfrm>
          <a:prstGeom prst="rect">
            <a:avLst/>
          </a:prstGeom>
        </p:spPr>
      </p:pic>
      <p:pic>
        <p:nvPicPr>
          <p:cNvPr id="8" name="Picture 7" descr="nines.tiff"/>
          <p:cNvPicPr>
            <a:picLocks noChangeAspect="1"/>
          </p:cNvPicPr>
          <p:nvPr/>
        </p:nvPicPr>
        <p:blipFill>
          <a:blip r:embed="rId5">
            <a:lum bright="-8000" contrast="-14000"/>
            <a:alphaModFix/>
          </a:blip>
          <a:stretch>
            <a:fillRect/>
          </a:stretch>
        </p:blipFill>
        <p:spPr>
          <a:xfrm>
            <a:off x="850348" y="5899837"/>
            <a:ext cx="3207026" cy="79513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51613" y="2832919"/>
            <a:ext cx="3605696" cy="1153571"/>
          </a:xfrm>
          <a:prstGeom prst="rect">
            <a:avLst/>
          </a:prstGeom>
        </p:spPr>
      </p:pic>
      <p:pic>
        <p:nvPicPr>
          <p:cNvPr id="11" name="Picture 10"/>
          <p:cNvPicPr>
            <a:picLocks noChangeAspect="1"/>
          </p:cNvPicPr>
          <p:nvPr/>
        </p:nvPicPr>
        <p:blipFill>
          <a:blip r:embed="rId7">
            <a:alphaModFix/>
            <a:extLst>
              <a:ext uri="{28A0092B-C50C-407E-A947-70E740481C1C}">
                <a14:useLocalDpi xmlns:a14="http://schemas.microsoft.com/office/drawing/2010/main" val="0"/>
              </a:ext>
            </a:extLst>
          </a:blip>
          <a:stretch>
            <a:fillRect/>
          </a:stretch>
        </p:blipFill>
        <p:spPr>
          <a:xfrm>
            <a:off x="3015421" y="3986490"/>
            <a:ext cx="4401840" cy="1092059"/>
          </a:xfrm>
          <a:prstGeom prst="rect">
            <a:avLst/>
          </a:prstGeom>
        </p:spPr>
      </p:pic>
      <p:pic>
        <p:nvPicPr>
          <p:cNvPr id="12" name="Picture 11"/>
          <p:cNvPicPr>
            <a:picLocks noChangeAspect="1"/>
          </p:cNvPicPr>
          <p:nvPr/>
        </p:nvPicPr>
        <p:blipFill>
          <a:blip r:embed="rId8">
            <a:alphaModFix amt="85000"/>
            <a:extLst>
              <a:ext uri="{28A0092B-C50C-407E-A947-70E740481C1C}">
                <a14:useLocalDpi xmlns:a14="http://schemas.microsoft.com/office/drawing/2010/main" val="0"/>
              </a:ext>
            </a:extLst>
          </a:blip>
          <a:stretch>
            <a:fillRect/>
          </a:stretch>
        </p:blipFill>
        <p:spPr>
          <a:xfrm>
            <a:off x="1076117" y="2458930"/>
            <a:ext cx="4919317" cy="1129511"/>
          </a:xfrm>
          <a:prstGeom prst="rect">
            <a:avLst/>
          </a:prstGeom>
        </p:spPr>
      </p:pic>
      <p:pic>
        <p:nvPicPr>
          <p:cNvPr id="13" name="Picture 1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34221" y="2547384"/>
            <a:ext cx="1192144" cy="244542"/>
          </a:xfrm>
          <a:prstGeom prst="rect">
            <a:avLst/>
          </a:prstGeom>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100376" y="1037095"/>
            <a:ext cx="4043624" cy="647531"/>
          </a:xfrm>
          <a:prstGeom prst="rect">
            <a:avLst/>
          </a:prstGeom>
        </p:spPr>
      </p:pic>
      <p:pic>
        <p:nvPicPr>
          <p:cNvPr id="3" name="Picture 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776351" y="4710129"/>
            <a:ext cx="3021449" cy="2072565"/>
          </a:xfrm>
          <a:prstGeom prst="rect">
            <a:avLst/>
          </a:prstGeom>
        </p:spPr>
      </p:pic>
    </p:spTree>
    <p:extLst>
      <p:ext uri="{BB962C8B-B14F-4D97-AF65-F5344CB8AC3E}">
        <p14:creationId xmlns:p14="http://schemas.microsoft.com/office/powerpoint/2010/main" val="10261911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364973" y="0"/>
            <a:ext cx="6096001" cy="586753"/>
          </a:xfrm>
        </p:spPr>
        <p:txBody>
          <a:bodyPr>
            <a:normAutofit/>
          </a:bodyPr>
          <a:lstStyle/>
          <a:p>
            <a:r>
              <a:rPr lang="en-US" sz="3200" smtClean="0">
                <a:solidFill>
                  <a:srgbClr val="17375E"/>
                </a:solidFill>
                <a:latin typeface="Georgia"/>
                <a:cs typeface="Georgia"/>
              </a:rPr>
              <a:t>Comparing the Options</a:t>
            </a:r>
            <a:endParaRPr lang="en-US" sz="3200"/>
          </a:p>
        </p:txBody>
      </p:sp>
      <p:graphicFrame>
        <p:nvGraphicFramePr>
          <p:cNvPr id="5" name="Table 4"/>
          <p:cNvGraphicFramePr>
            <a:graphicFrameLocks noGrp="1"/>
          </p:cNvGraphicFramePr>
          <p:nvPr>
            <p:extLst>
              <p:ext uri="{D42A27DB-BD31-4B8C-83A1-F6EECF244321}">
                <p14:modId xmlns:p14="http://schemas.microsoft.com/office/powerpoint/2010/main" val="1061327269"/>
              </p:ext>
            </p:extLst>
          </p:nvPr>
        </p:nvGraphicFramePr>
        <p:xfrm>
          <a:off x="1590260" y="812040"/>
          <a:ext cx="6003236" cy="5900855"/>
        </p:xfrm>
        <a:graphic>
          <a:graphicData uri="http://schemas.openxmlformats.org/drawingml/2006/table">
            <a:tbl>
              <a:tblPr firstRow="1" bandRow="1">
                <a:tableStyleId>{5C22544A-7EE6-4342-B048-85BDC9FD1C3A}</a:tableStyleId>
              </a:tblPr>
              <a:tblGrid>
                <a:gridCol w="3034749"/>
                <a:gridCol w="2968487"/>
              </a:tblGrid>
              <a:tr h="340195">
                <a:tc>
                  <a:txBody>
                    <a:bodyPr/>
                    <a:lstStyle/>
                    <a:p>
                      <a:r>
                        <a:rPr lang="en-US" dirty="0" smtClean="0">
                          <a:latin typeface="Georgia" charset="0"/>
                          <a:ea typeface="Georgia" charset="0"/>
                          <a:cs typeface="Georgia" charset="0"/>
                        </a:rPr>
                        <a:t>Academia .</a:t>
                      </a:r>
                      <a:r>
                        <a:rPr lang="en-US" dirty="0" err="1" smtClean="0">
                          <a:latin typeface="Georgia" charset="0"/>
                          <a:ea typeface="Georgia" charset="0"/>
                          <a:cs typeface="Georgia" charset="0"/>
                        </a:rPr>
                        <a:t>edu</a:t>
                      </a:r>
                      <a:r>
                        <a:rPr lang="en-US" dirty="0" smtClean="0">
                          <a:latin typeface="Georgia" charset="0"/>
                          <a:ea typeface="Georgia" charset="0"/>
                          <a:cs typeface="Georgia" charset="0"/>
                        </a:rPr>
                        <a:t> </a:t>
                      </a:r>
                      <a:endParaRPr lang="en-US" dirty="0">
                        <a:latin typeface="Georgia" charset="0"/>
                        <a:ea typeface="Georgia" charset="0"/>
                        <a:cs typeface="Georgia" charset="0"/>
                      </a:endParaRPr>
                    </a:p>
                  </a:txBody>
                  <a:tcPr/>
                </a:tc>
                <a:tc>
                  <a:txBody>
                    <a:bodyPr/>
                    <a:lstStyle/>
                    <a:p>
                      <a:r>
                        <a:rPr lang="en-US" dirty="0" err="1" smtClean="0">
                          <a:latin typeface="Georgia" charset="0"/>
                          <a:ea typeface="Georgia" charset="0"/>
                          <a:cs typeface="Georgia" charset="0"/>
                        </a:rPr>
                        <a:t>ResearchGate</a:t>
                      </a:r>
                      <a:r>
                        <a:rPr lang="en-US" baseline="0" dirty="0" err="1" smtClean="0">
                          <a:latin typeface="Georgia" charset="0"/>
                          <a:ea typeface="Georgia" charset="0"/>
                          <a:cs typeface="Georgia" charset="0"/>
                        </a:rPr>
                        <a:t>.net</a:t>
                      </a:r>
                      <a:endParaRPr lang="en-US" dirty="0">
                        <a:latin typeface="Georgia" charset="0"/>
                        <a:ea typeface="Georgia" charset="0"/>
                        <a:cs typeface="Georgia" charset="0"/>
                      </a:endParaRPr>
                    </a:p>
                  </a:txBody>
                  <a:tcPr/>
                </a:tc>
              </a:tr>
              <a:tr h="385957">
                <a:tc>
                  <a:txBody>
                    <a:bodyPr/>
                    <a:lstStyle/>
                    <a:p>
                      <a:pPr marL="0" marR="0" lvl="1" indent="0" algn="l" defTabSz="457200" rtl="0" eaLnBrk="1" fontAlgn="auto" latinLnBrk="0" hangingPunct="1">
                        <a:lnSpc>
                          <a:spcPct val="100000"/>
                        </a:lnSpc>
                        <a:spcBef>
                          <a:spcPts val="0"/>
                        </a:spcBef>
                        <a:spcAft>
                          <a:spcPts val="0"/>
                        </a:spcAft>
                        <a:buClrTx/>
                        <a:buSzTx/>
                        <a:buFontTx/>
                        <a:buNone/>
                        <a:tabLst/>
                        <a:defRPr/>
                      </a:pPr>
                      <a:r>
                        <a:rPr lang="en-US" sz="1600" smtClean="0">
                          <a:latin typeface="Georgia" charset="0"/>
                          <a:ea typeface="Georgia" charset="0"/>
                          <a:cs typeface="Georgia" charset="0"/>
                        </a:rPr>
                        <a:t>Collegial networking</a:t>
                      </a:r>
                    </a:p>
                  </a:txBody>
                  <a:tcPr/>
                </a:tc>
                <a:tc>
                  <a:txBody>
                    <a:bodyPr/>
                    <a:lstStyle/>
                    <a:p>
                      <a:r>
                        <a:rPr lang="en-US" sz="1600" smtClean="0">
                          <a:latin typeface="Georgia" charset="0"/>
                          <a:ea typeface="Georgia" charset="0"/>
                          <a:cs typeface="Georgia" charset="0"/>
                        </a:rPr>
                        <a:t>Collegial</a:t>
                      </a:r>
                      <a:r>
                        <a:rPr lang="en-US" sz="1600" baseline="0" smtClean="0">
                          <a:latin typeface="Georgia" charset="0"/>
                          <a:ea typeface="Georgia" charset="0"/>
                          <a:cs typeface="Georgia" charset="0"/>
                        </a:rPr>
                        <a:t> networking </a:t>
                      </a:r>
                      <a:endParaRPr lang="en-US" sz="1600">
                        <a:latin typeface="Georgia" charset="0"/>
                        <a:ea typeface="Georgia" charset="0"/>
                        <a:cs typeface="Georgia" charset="0"/>
                      </a:endParaRPr>
                    </a:p>
                  </a:txBody>
                  <a:tcPr/>
                </a:tc>
              </a:tr>
              <a:tr h="340195">
                <a:tc>
                  <a:txBody>
                    <a:bodyPr/>
                    <a:lstStyle/>
                    <a:p>
                      <a:r>
                        <a:rPr lang="en-US" sz="1600" smtClean="0">
                          <a:latin typeface="Georgia" charset="0"/>
                          <a:ea typeface="Georgia" charset="0"/>
                          <a:cs typeface="Georgia" charset="0"/>
                        </a:rPr>
                        <a:t>Interdisciplinary</a:t>
                      </a:r>
                      <a:endParaRPr lang="en-US" sz="1600">
                        <a:latin typeface="Georgia" charset="0"/>
                        <a:ea typeface="Georgia" charset="0"/>
                        <a:cs typeface="Georgia" charset="0"/>
                      </a:endParaRPr>
                    </a:p>
                  </a:txBody>
                  <a:tcPr/>
                </a:tc>
                <a:tc>
                  <a:txBody>
                    <a:bodyPr/>
                    <a:lstStyle/>
                    <a:p>
                      <a:r>
                        <a:rPr lang="en-US" sz="1600" smtClean="0">
                          <a:latin typeface="Georgia" charset="0"/>
                          <a:ea typeface="Georgia" charset="0"/>
                          <a:cs typeface="Georgia" charset="0"/>
                        </a:rPr>
                        <a:t>Interdisciplinary</a:t>
                      </a:r>
                      <a:endParaRPr lang="en-US" sz="1600">
                        <a:latin typeface="Georgia" charset="0"/>
                        <a:ea typeface="Georgia" charset="0"/>
                        <a:cs typeface="Georgia" charset="0"/>
                      </a:endParaRPr>
                    </a:p>
                  </a:txBody>
                  <a:tcPr/>
                </a:tc>
              </a:tr>
              <a:tr h="595341">
                <a:tc>
                  <a:txBody>
                    <a:bodyPr/>
                    <a:lstStyle/>
                    <a:p>
                      <a:r>
                        <a:rPr lang="en-US" sz="1600" smtClean="0">
                          <a:latin typeface="Georgia" charset="0"/>
                          <a:ea typeface="Georgia" charset="0"/>
                          <a:cs typeface="Georgia" charset="0"/>
                        </a:rPr>
                        <a:t>Follow</a:t>
                      </a:r>
                      <a:r>
                        <a:rPr lang="en-US" sz="1600" baseline="0" smtClean="0">
                          <a:latin typeface="Georgia" charset="0"/>
                          <a:ea typeface="Georgia" charset="0"/>
                          <a:cs typeface="Georgia" charset="0"/>
                        </a:rPr>
                        <a:t> individuals and topics</a:t>
                      </a:r>
                      <a:endParaRPr lang="en-US" sz="1600">
                        <a:latin typeface="Georgia" charset="0"/>
                        <a:ea typeface="Georgia" charset="0"/>
                        <a:cs typeface="Georgia" charset="0"/>
                      </a:endParaRPr>
                    </a:p>
                  </a:txBody>
                  <a:tcPr/>
                </a:tc>
                <a:tc>
                  <a:txBody>
                    <a:bodyPr/>
                    <a:lstStyle/>
                    <a:p>
                      <a:r>
                        <a:rPr lang="en-US" sz="1600" smtClean="0">
                          <a:latin typeface="Georgia" charset="0"/>
                          <a:ea typeface="Georgia" charset="0"/>
                          <a:cs typeface="Georgia" charset="0"/>
                        </a:rPr>
                        <a:t>Follow individuals</a:t>
                      </a:r>
                      <a:r>
                        <a:rPr lang="en-US" sz="1600" baseline="0" smtClean="0">
                          <a:latin typeface="Georgia" charset="0"/>
                          <a:ea typeface="Georgia" charset="0"/>
                          <a:cs typeface="Georgia" charset="0"/>
                        </a:rPr>
                        <a:t> and topics</a:t>
                      </a:r>
                      <a:endParaRPr lang="en-US" sz="1600">
                        <a:latin typeface="Georgia" charset="0"/>
                        <a:ea typeface="Georgia" charset="0"/>
                        <a:cs typeface="Georgia" charset="0"/>
                      </a:endParaRPr>
                    </a:p>
                  </a:txBody>
                  <a:tcPr/>
                </a:tc>
              </a:tr>
              <a:tr h="1615925">
                <a:tc>
                  <a:txBody>
                    <a:bodyPr/>
                    <a:lstStyle/>
                    <a:p>
                      <a:r>
                        <a:rPr lang="en-US" sz="1600" smtClean="0">
                          <a:latin typeface="Georgia" charset="0"/>
                          <a:ea typeface="Georgia" charset="0"/>
                          <a:cs typeface="Georgia" charset="0"/>
                        </a:rPr>
                        <a:t>Do it yourself</a:t>
                      </a:r>
                      <a:r>
                        <a:rPr lang="en-US" sz="1600" baseline="0" smtClean="0">
                          <a:latin typeface="Georgia" charset="0"/>
                          <a:ea typeface="Georgia" charset="0"/>
                          <a:cs typeface="Georgia" charset="0"/>
                        </a:rPr>
                        <a:t> </a:t>
                      </a:r>
                    </a:p>
                    <a:p>
                      <a:pPr marL="285750" indent="-285750">
                        <a:buFont typeface="Arial" charset="0"/>
                        <a:buChar char="•"/>
                      </a:pPr>
                      <a:r>
                        <a:rPr lang="en-US" sz="1600" smtClean="0">
                          <a:latin typeface="Georgia" charset="0"/>
                          <a:ea typeface="Georgia" charset="0"/>
                          <a:cs typeface="Georgia" charset="0"/>
                        </a:rPr>
                        <a:t>  Permissions </a:t>
                      </a:r>
                    </a:p>
                    <a:p>
                      <a:pPr marL="285750" indent="-285750">
                        <a:buFont typeface="Arial" charset="0"/>
                        <a:buChar char="•"/>
                      </a:pPr>
                      <a:r>
                        <a:rPr lang="en-US" sz="1600" smtClean="0">
                          <a:latin typeface="Georgia" charset="0"/>
                          <a:ea typeface="Georgia" charset="0"/>
                          <a:cs typeface="Georgia" charset="0"/>
                        </a:rPr>
                        <a:t>  Upload</a:t>
                      </a:r>
                    </a:p>
                    <a:p>
                      <a:pPr marL="285750" indent="-285750">
                        <a:buFont typeface="Arial" charset="0"/>
                        <a:buChar char="•"/>
                      </a:pPr>
                      <a:r>
                        <a:rPr lang="en-US" sz="1600" smtClean="0">
                          <a:latin typeface="Georgia" charset="0"/>
                          <a:ea typeface="Georgia" charset="0"/>
                          <a:cs typeface="Georgia" charset="0"/>
                        </a:rPr>
                        <a:t>  Format</a:t>
                      </a:r>
                    </a:p>
                    <a:p>
                      <a:pPr marL="285750" indent="-285750">
                        <a:buFont typeface="Arial" charset="0"/>
                        <a:buChar char="•"/>
                      </a:pPr>
                      <a:r>
                        <a:rPr lang="en-US" sz="1600" smtClean="0">
                          <a:latin typeface="Georgia" charset="0"/>
                          <a:ea typeface="Georgia" charset="0"/>
                          <a:cs typeface="Georgia" charset="0"/>
                        </a:rPr>
                        <a:t>  Citations</a:t>
                      </a:r>
                      <a:r>
                        <a:rPr lang="en-US" sz="1600" baseline="0" smtClean="0">
                          <a:latin typeface="Georgia" charset="0"/>
                          <a:ea typeface="Georgia" charset="0"/>
                          <a:cs typeface="Georgia" charset="0"/>
                        </a:rPr>
                        <a:t> </a:t>
                      </a:r>
                      <a:endParaRPr lang="en-US" sz="1600">
                        <a:latin typeface="Georgia" charset="0"/>
                        <a:ea typeface="Georgia" charset="0"/>
                        <a:cs typeface="Georgia" charset="0"/>
                      </a:endParaRPr>
                    </a:p>
                  </a:txBody>
                  <a:tcPr/>
                </a:tc>
                <a:tc>
                  <a:txBody>
                    <a:bodyPr/>
                    <a:lstStyle/>
                    <a:p>
                      <a:r>
                        <a:rPr lang="en-US" sz="1600" smtClean="0">
                          <a:latin typeface="Georgia" charset="0"/>
                          <a:ea typeface="Georgia" charset="0"/>
                          <a:cs typeface="Georgia" charset="0"/>
                        </a:rPr>
                        <a:t>Do it yourself</a:t>
                      </a:r>
                      <a:r>
                        <a:rPr lang="en-US" sz="1600" baseline="0" smtClean="0">
                          <a:latin typeface="Georgia" charset="0"/>
                          <a:ea typeface="Georgia" charset="0"/>
                          <a:cs typeface="Georgia" charset="0"/>
                        </a:rPr>
                        <a:t> </a:t>
                      </a:r>
                    </a:p>
                    <a:p>
                      <a:pPr marL="285750" indent="-285750">
                        <a:buFont typeface="Arial" charset="0"/>
                        <a:buChar char="•"/>
                      </a:pPr>
                      <a:r>
                        <a:rPr lang="en-US" sz="1600" smtClean="0">
                          <a:latin typeface="Georgia" charset="0"/>
                          <a:ea typeface="Georgia" charset="0"/>
                          <a:cs typeface="Georgia" charset="0"/>
                        </a:rPr>
                        <a:t>  Permissions </a:t>
                      </a:r>
                    </a:p>
                    <a:p>
                      <a:pPr marL="285750" indent="-285750">
                        <a:buFont typeface="Arial" charset="0"/>
                        <a:buChar char="•"/>
                      </a:pPr>
                      <a:r>
                        <a:rPr lang="en-US" sz="1600" smtClean="0">
                          <a:latin typeface="Georgia" charset="0"/>
                          <a:ea typeface="Georgia" charset="0"/>
                          <a:cs typeface="Georgia" charset="0"/>
                        </a:rPr>
                        <a:t>  Upload</a:t>
                      </a:r>
                    </a:p>
                    <a:p>
                      <a:pPr marL="285750" indent="-285750">
                        <a:buFont typeface="Arial" charset="0"/>
                        <a:buChar char="•"/>
                      </a:pPr>
                      <a:r>
                        <a:rPr lang="en-US" sz="1600" smtClean="0">
                          <a:latin typeface="Georgia" charset="0"/>
                          <a:ea typeface="Georgia" charset="0"/>
                          <a:cs typeface="Georgia" charset="0"/>
                        </a:rPr>
                        <a:t>  Format</a:t>
                      </a:r>
                    </a:p>
                    <a:p>
                      <a:pPr marL="285750" indent="-285750">
                        <a:buFont typeface="Arial" charset="0"/>
                        <a:buChar char="•"/>
                      </a:pPr>
                      <a:r>
                        <a:rPr lang="en-US" sz="1600" smtClean="0">
                          <a:latin typeface="Georgia" charset="0"/>
                          <a:ea typeface="Georgia" charset="0"/>
                          <a:cs typeface="Georgia" charset="0"/>
                        </a:rPr>
                        <a:t>  Citations</a:t>
                      </a:r>
                      <a:r>
                        <a:rPr lang="en-US" sz="1600" baseline="0" smtClean="0">
                          <a:latin typeface="Georgia" charset="0"/>
                          <a:ea typeface="Georgia" charset="0"/>
                          <a:cs typeface="Georgia" charset="0"/>
                        </a:rPr>
                        <a:t> </a:t>
                      </a:r>
                      <a:endParaRPr lang="en-US" sz="1600" smtClean="0">
                        <a:latin typeface="Georgia" charset="0"/>
                        <a:ea typeface="Georgia" charset="0"/>
                        <a:cs typeface="Georgia" charset="0"/>
                      </a:endParaRPr>
                    </a:p>
                    <a:p>
                      <a:endParaRPr lang="en-US" sz="1600"/>
                    </a:p>
                  </a:txBody>
                  <a:tcPr/>
                </a:tc>
              </a:tr>
              <a:tr h="595341">
                <a:tc>
                  <a:txBody>
                    <a:bodyPr/>
                    <a:lstStyle/>
                    <a:p>
                      <a:r>
                        <a:rPr lang="en-US" sz="1600" smtClean="0">
                          <a:latin typeface="Georgia" charset="0"/>
                          <a:ea typeface="Georgia" charset="0"/>
                          <a:cs typeface="Georgia" charset="0"/>
                        </a:rPr>
                        <a:t>Metrics </a:t>
                      </a:r>
                      <a:endParaRPr lang="en-US" sz="1600">
                        <a:latin typeface="Georgia" charset="0"/>
                        <a:ea typeface="Georgia" charset="0"/>
                        <a:cs typeface="Georgia" charset="0"/>
                      </a:endParaRPr>
                    </a:p>
                  </a:txBody>
                  <a:tcPr/>
                </a:tc>
                <a:tc>
                  <a:txBody>
                    <a:bodyPr/>
                    <a:lstStyle/>
                    <a:p>
                      <a:r>
                        <a:rPr lang="en-US" sz="1600" smtClean="0">
                          <a:latin typeface="Georgia" charset="0"/>
                          <a:ea typeface="Georgia" charset="0"/>
                          <a:cs typeface="Georgia" charset="0"/>
                        </a:rPr>
                        <a:t>Searches</a:t>
                      </a:r>
                      <a:r>
                        <a:rPr lang="en-US" sz="1600" baseline="0" smtClean="0">
                          <a:latin typeface="Georgia" charset="0"/>
                          <a:ea typeface="Georgia" charset="0"/>
                          <a:cs typeface="Georgia" charset="0"/>
                        </a:rPr>
                        <a:t> Web for full text versions of your documents</a:t>
                      </a:r>
                      <a:endParaRPr lang="en-US" sz="1600">
                        <a:latin typeface="Georgia" charset="0"/>
                        <a:ea typeface="Georgia" charset="0"/>
                        <a:cs typeface="Georgia" charset="0"/>
                      </a:endParaRPr>
                    </a:p>
                  </a:txBody>
                  <a:tcPr/>
                </a:tc>
              </a:tr>
              <a:tr h="340195">
                <a:tc>
                  <a:txBody>
                    <a:bodyPr/>
                    <a:lstStyle/>
                    <a:p>
                      <a:r>
                        <a:rPr lang="en-US" sz="1600" smtClean="0">
                          <a:latin typeface="Georgia" charset="0"/>
                          <a:ea typeface="Georgia" charset="0"/>
                          <a:cs typeface="Georgia" charset="0"/>
                        </a:rPr>
                        <a:t>Analytics</a:t>
                      </a:r>
                      <a:endParaRPr lang="en-US" sz="1600">
                        <a:latin typeface="Georgia" charset="0"/>
                        <a:ea typeface="Georgia" charset="0"/>
                        <a:cs typeface="Georgia" charset="0"/>
                      </a:endParaRPr>
                    </a:p>
                  </a:txBody>
                  <a:tcPr/>
                </a:tc>
                <a:tc>
                  <a:txBody>
                    <a:bodyPr/>
                    <a:lstStyle/>
                    <a:p>
                      <a:r>
                        <a:rPr lang="en-US" sz="1600" dirty="0" smtClean="0">
                          <a:latin typeface="Georgia" charset="0"/>
                          <a:ea typeface="Georgia" charset="0"/>
                          <a:cs typeface="Georgia" charset="0"/>
                        </a:rPr>
                        <a:t>Metrics-Analytics</a:t>
                      </a:r>
                      <a:endParaRPr lang="en-US" sz="1600" dirty="0">
                        <a:latin typeface="Georgia" charset="0"/>
                        <a:ea typeface="Georgia" charset="0"/>
                        <a:cs typeface="Georgia" charset="0"/>
                      </a:endParaRPr>
                    </a:p>
                  </a:txBody>
                  <a:tcPr/>
                </a:tc>
              </a:tr>
              <a:tr h="595341">
                <a:tc>
                  <a:txBody>
                    <a:bodyPr/>
                    <a:lstStyle/>
                    <a:p>
                      <a:r>
                        <a:rPr lang="en-US" sz="1600" smtClean="0">
                          <a:latin typeface="Georgia" charset="0"/>
                          <a:ea typeface="Georgia" charset="0"/>
                          <a:cs typeface="Georgia" charset="0"/>
                        </a:rPr>
                        <a:t>Discoverability among peers</a:t>
                      </a:r>
                      <a:endParaRPr lang="en-US" sz="1600">
                        <a:latin typeface="Georgia" charset="0"/>
                        <a:ea typeface="Georgia" charset="0"/>
                        <a:cs typeface="Georgia"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Georgia" charset="0"/>
                          <a:ea typeface="Georgia" charset="0"/>
                          <a:cs typeface="Georgia" charset="0"/>
                        </a:rPr>
                        <a:t>Discoverability</a:t>
                      </a:r>
                      <a:r>
                        <a:rPr lang="en-US" sz="1600" baseline="0" dirty="0" smtClean="0">
                          <a:latin typeface="Georgia" charset="0"/>
                          <a:ea typeface="Georgia" charset="0"/>
                          <a:cs typeface="Georgia" charset="0"/>
                        </a:rPr>
                        <a:t> among peers</a:t>
                      </a:r>
                      <a:endParaRPr lang="en-US" sz="1600" dirty="0" smtClean="0">
                        <a:latin typeface="Georgia" charset="0"/>
                        <a:ea typeface="Georgia" charset="0"/>
                        <a:cs typeface="Georgia" charset="0"/>
                      </a:endParaRPr>
                    </a:p>
                    <a:p>
                      <a:endParaRPr lang="en-US" sz="1600" dirty="0"/>
                    </a:p>
                  </a:txBody>
                  <a:tcPr/>
                </a:tc>
              </a:tr>
              <a:tr h="839590">
                <a:tc>
                  <a:txBody>
                    <a:bodyPr/>
                    <a:lstStyle/>
                    <a:p>
                      <a:r>
                        <a:rPr lang="en-US" sz="1600" dirty="0" smtClean="0">
                          <a:latin typeface="Georgia" charset="0"/>
                          <a:ea typeface="Georgia" charset="0"/>
                          <a:cs typeface="Georgia" charset="0"/>
                        </a:rPr>
                        <a:t>For Profit </a:t>
                      </a:r>
                    </a:p>
                    <a:p>
                      <a:pPr marL="285750" lvl="0" indent="-285750">
                        <a:buFont typeface="Arial" charset="0"/>
                        <a:buChar char="•"/>
                      </a:pPr>
                      <a:r>
                        <a:rPr lang="en-US" sz="1600" dirty="0" smtClean="0">
                          <a:latin typeface="Georgia" charset="0"/>
                          <a:ea typeface="Georgia" charset="0"/>
                          <a:cs typeface="Georgia" charset="0"/>
                        </a:rPr>
                        <a:t>   Earnings</a:t>
                      </a:r>
                      <a:r>
                        <a:rPr lang="en-US" sz="1600" baseline="0" dirty="0" smtClean="0">
                          <a:latin typeface="Georgia" charset="0"/>
                          <a:ea typeface="Georgia" charset="0"/>
                          <a:cs typeface="Georgia" charset="0"/>
                        </a:rPr>
                        <a:t> from ads and job postings </a:t>
                      </a:r>
                      <a:endParaRPr lang="en-US" sz="1600" dirty="0" smtClean="0">
                        <a:latin typeface="Georgia" charset="0"/>
                        <a:ea typeface="Georgia" charset="0"/>
                        <a:cs typeface="Georgia" charset="0"/>
                      </a:endParaRPr>
                    </a:p>
                    <a:p>
                      <a:endParaRPr lang="en-US" sz="1600" dirty="0">
                        <a:latin typeface="Georgia" charset="0"/>
                        <a:ea typeface="Georgia" charset="0"/>
                        <a:cs typeface="Georgia" charset="0"/>
                      </a:endParaRP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latin typeface="Georgia" charset="0"/>
                          <a:ea typeface="Georgia" charset="0"/>
                          <a:cs typeface="Georgia" charset="0"/>
                        </a:rPr>
                        <a:t>For Profit </a:t>
                      </a:r>
                    </a:p>
                    <a:p>
                      <a:pPr marL="285750" marR="0" lvl="0" indent="-285750" algn="l" defTabSz="457200" rtl="0" eaLnBrk="1" fontAlgn="auto" latinLnBrk="0" hangingPunct="1">
                        <a:lnSpc>
                          <a:spcPct val="100000"/>
                        </a:lnSpc>
                        <a:spcBef>
                          <a:spcPts val="0"/>
                        </a:spcBef>
                        <a:spcAft>
                          <a:spcPts val="0"/>
                        </a:spcAft>
                        <a:buClrTx/>
                        <a:buSzTx/>
                        <a:buFont typeface="Arial" charset="0"/>
                        <a:buChar char="•"/>
                        <a:tabLst/>
                        <a:defRPr/>
                      </a:pPr>
                      <a:r>
                        <a:rPr lang="en-US" sz="1600" dirty="0" smtClean="0">
                          <a:latin typeface="Georgia" charset="0"/>
                          <a:ea typeface="Georgia" charset="0"/>
                          <a:cs typeface="Georgia" charset="0"/>
                        </a:rPr>
                        <a:t> Earnings</a:t>
                      </a:r>
                      <a:r>
                        <a:rPr lang="en-US" sz="1600" baseline="0" dirty="0" smtClean="0">
                          <a:latin typeface="Georgia" charset="0"/>
                          <a:ea typeface="Georgia" charset="0"/>
                          <a:cs typeface="Georgia" charset="0"/>
                        </a:rPr>
                        <a:t> from ads and job postings </a:t>
                      </a:r>
                      <a:endParaRPr lang="en-US" sz="1600" dirty="0" smtClean="0">
                        <a:latin typeface="Georgia" charset="0"/>
                        <a:ea typeface="Georgia" charset="0"/>
                        <a:cs typeface="Georgia" charset="0"/>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600" dirty="0" smtClean="0">
                        <a:latin typeface="Georgia" charset="0"/>
                        <a:ea typeface="Georgia" charset="0"/>
                        <a:cs typeface="Georgia" charset="0"/>
                      </a:endParaRPr>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84313" y="274638"/>
            <a:ext cx="8302487" cy="825292"/>
          </a:xfrm>
        </p:spPr>
        <p:txBody>
          <a:bodyPr>
            <a:normAutofit/>
          </a:bodyPr>
          <a:lstStyle/>
          <a:p>
            <a:r>
              <a:rPr lang="en-US" sz="3200" smtClean="0">
                <a:solidFill>
                  <a:srgbClr val="17375E"/>
                </a:solidFill>
                <a:latin typeface="Georgia"/>
                <a:cs typeface="Georgia"/>
              </a:rPr>
              <a:t>Penn Departments Represented</a:t>
            </a:r>
            <a:endParaRPr lang="en-US" sz="3200">
              <a:solidFill>
                <a:srgbClr val="17375E"/>
              </a:solidFill>
              <a:latin typeface="Georgia"/>
              <a:cs typeface="Georgia"/>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4096766"/>
              </p:ext>
            </p:extLst>
          </p:nvPr>
        </p:nvGraphicFramePr>
        <p:xfrm>
          <a:off x="457200" y="1099930"/>
          <a:ext cx="8368748" cy="370840"/>
        </p:xfrm>
        <a:graphic>
          <a:graphicData uri="http://schemas.openxmlformats.org/drawingml/2006/table">
            <a:tbl>
              <a:tblPr firstRow="1" bandRow="1">
                <a:tableStyleId>{5C22544A-7EE6-4342-B048-85BDC9FD1C3A}</a:tableStyleId>
              </a:tblPr>
              <a:tblGrid>
                <a:gridCol w="4114800"/>
                <a:gridCol w="4253948"/>
              </a:tblGrid>
              <a:tr h="370840">
                <a:tc>
                  <a:txBody>
                    <a:bodyPr/>
                    <a:lstStyle/>
                    <a:p>
                      <a:r>
                        <a:rPr lang="en-US" err="1" smtClean="0">
                          <a:latin typeface="Georgia" charset="0"/>
                          <a:ea typeface="Georgia" charset="0"/>
                          <a:cs typeface="Georgia" charset="0"/>
                        </a:rPr>
                        <a:t>Academia.edu</a:t>
                      </a:r>
                      <a:endParaRPr lang="en-US">
                        <a:latin typeface="Georgia" charset="0"/>
                        <a:ea typeface="Georgia" charset="0"/>
                        <a:cs typeface="Georgia" charset="0"/>
                      </a:endParaRPr>
                    </a:p>
                  </a:txBody>
                  <a:tcPr/>
                </a:tc>
                <a:tc>
                  <a:txBody>
                    <a:bodyPr/>
                    <a:lstStyle/>
                    <a:p>
                      <a:r>
                        <a:rPr lang="en-US" dirty="0" err="1" smtClean="0">
                          <a:latin typeface="Georgia" charset="0"/>
                          <a:ea typeface="Georgia" charset="0"/>
                          <a:cs typeface="Georgia" charset="0"/>
                        </a:rPr>
                        <a:t>ResearchGate.net</a:t>
                      </a:r>
                      <a:endParaRPr lang="en-US" dirty="0">
                        <a:latin typeface="Georgia" charset="0"/>
                        <a:ea typeface="Georgia" charset="0"/>
                        <a:cs typeface="Georgia" charset="0"/>
                      </a:endParaRPr>
                    </a:p>
                  </a:txBody>
                  <a:tcPr/>
                </a:tc>
              </a:tr>
            </a:tbl>
          </a:graphicData>
        </a:graphic>
      </p:graphicFrame>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5813" y="1577009"/>
            <a:ext cx="3717891" cy="5015948"/>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5556" y="1726439"/>
            <a:ext cx="4232870" cy="3907264"/>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237576" cy="417443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61322" y="2970902"/>
            <a:ext cx="7182678" cy="3887097"/>
          </a:xfrm>
          <a:prstGeom prst="rect">
            <a:avLst/>
          </a:prstGeom>
        </p:spPr>
      </p:pic>
      <p:sp>
        <p:nvSpPr>
          <p:cNvPr id="8" name="TextBox 7"/>
          <p:cNvSpPr txBox="1"/>
          <p:nvPr/>
        </p:nvSpPr>
        <p:spPr>
          <a:xfrm>
            <a:off x="3753931" y="1300785"/>
            <a:ext cx="3597460" cy="369332"/>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latin typeface="Georgia" charset="0"/>
                <a:ea typeface="Georgia" charset="0"/>
                <a:cs typeface="Georgia" charset="0"/>
              </a:rPr>
              <a:t>Acdemia.edu Departmental Page </a:t>
            </a:r>
            <a:endParaRPr lang="en-US" dirty="0">
              <a:latin typeface="Georgia" charset="0"/>
              <a:ea typeface="Georgia" charset="0"/>
              <a:cs typeface="Georgia" charset="0"/>
            </a:endParaRPr>
          </a:p>
        </p:txBody>
      </p:sp>
      <p:sp>
        <p:nvSpPr>
          <p:cNvPr id="9" name="TextBox 8"/>
          <p:cNvSpPr txBox="1"/>
          <p:nvPr/>
        </p:nvSpPr>
        <p:spPr>
          <a:xfrm>
            <a:off x="106017" y="4729784"/>
            <a:ext cx="2207656"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err="1" smtClean="0">
                <a:latin typeface="Georgia" charset="0"/>
                <a:ea typeface="Georgia" charset="0"/>
                <a:cs typeface="Georgia" charset="0"/>
              </a:rPr>
              <a:t>ResearchGate</a:t>
            </a:r>
            <a:r>
              <a:rPr lang="en-US" dirty="0">
                <a:latin typeface="Georgia" charset="0"/>
                <a:ea typeface="Georgia" charset="0"/>
                <a:cs typeface="Georgia" charset="0"/>
              </a:rPr>
              <a:t> </a:t>
            </a:r>
          </a:p>
          <a:p>
            <a:r>
              <a:rPr lang="en-US" dirty="0" smtClean="0">
                <a:latin typeface="Georgia" charset="0"/>
                <a:ea typeface="Georgia" charset="0"/>
                <a:cs typeface="Georgia" charset="0"/>
              </a:rPr>
              <a:t>Departmental Page </a:t>
            </a:r>
            <a:endParaRPr lang="en-US" dirty="0">
              <a:latin typeface="Georgia" charset="0"/>
              <a:ea typeface="Georgia" charset="0"/>
              <a:cs typeface="Georgia"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79400"/>
            <a:ext cx="7660132" cy="5260009"/>
          </a:xfrm>
          <a:prstGeom prst="rect">
            <a:avLst/>
          </a:prstGeom>
        </p:spPr>
      </p:pic>
      <p:sp>
        <p:nvSpPr>
          <p:cNvPr id="3" name="TextBox 2"/>
          <p:cNvSpPr txBox="1"/>
          <p:nvPr/>
        </p:nvSpPr>
        <p:spPr>
          <a:xfrm>
            <a:off x="1007165" y="5830957"/>
            <a:ext cx="3843131" cy="369332"/>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dirty="0" smtClean="0">
                <a:latin typeface="Georgia" charset="0"/>
                <a:ea typeface="Georgia" charset="0"/>
                <a:cs typeface="Georgia" charset="0"/>
              </a:rPr>
              <a:t>Individual page in </a:t>
            </a:r>
            <a:r>
              <a:rPr lang="en-US" dirty="0" err="1" smtClean="0">
                <a:latin typeface="Georgia" charset="0"/>
                <a:ea typeface="Georgia" charset="0"/>
                <a:cs typeface="Georgia" charset="0"/>
                <a:hlinkClick r:id="rId4"/>
              </a:rPr>
              <a:t>Academia.edu</a:t>
            </a:r>
            <a:endParaRPr lang="en-US" dirty="0">
              <a:latin typeface="Georgia" charset="0"/>
              <a:ea typeface="Georgia" charset="0"/>
              <a:cs typeface="Georgia" charset="0"/>
            </a:endParaRPr>
          </a:p>
        </p:txBody>
      </p:sp>
    </p:spTree>
    <p:extLst>
      <p:ext uri="{BB962C8B-B14F-4D97-AF65-F5344CB8AC3E}">
        <p14:creationId xmlns:p14="http://schemas.microsoft.com/office/powerpoint/2010/main" val="5741759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6957391" cy="4105575"/>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90122" y="2911396"/>
            <a:ext cx="5353878" cy="3502647"/>
          </a:xfrm>
          <a:prstGeom prst="rect">
            <a:avLst/>
          </a:prstGeom>
        </p:spPr>
      </p:pic>
      <p:sp>
        <p:nvSpPr>
          <p:cNvPr id="4" name="TextBox 3"/>
          <p:cNvSpPr txBox="1"/>
          <p:nvPr/>
        </p:nvSpPr>
        <p:spPr>
          <a:xfrm>
            <a:off x="463826" y="4598504"/>
            <a:ext cx="3352200" cy="646331"/>
          </a:xfrm>
          <a:prstGeom prst="rect">
            <a:avLst/>
          </a:prstGeom>
        </p:spPr>
        <p:style>
          <a:lnRef idx="1">
            <a:schemeClr val="accent1"/>
          </a:lnRef>
          <a:fillRef idx="2">
            <a:schemeClr val="accent1"/>
          </a:fillRef>
          <a:effectRef idx="1">
            <a:schemeClr val="accent1"/>
          </a:effectRef>
          <a:fontRef idx="minor">
            <a:schemeClr val="dk1"/>
          </a:fontRef>
        </p:style>
        <p:txBody>
          <a:bodyPr wrap="none" rtlCol="0">
            <a:spAutoFit/>
          </a:bodyPr>
          <a:lstStyle/>
          <a:p>
            <a:r>
              <a:rPr lang="en-US" dirty="0" smtClean="0">
                <a:latin typeface="Georgia" charset="0"/>
                <a:ea typeface="Georgia" charset="0"/>
                <a:cs typeface="Georgia" charset="0"/>
              </a:rPr>
              <a:t>Individual page and metrics in </a:t>
            </a:r>
          </a:p>
          <a:p>
            <a:r>
              <a:rPr lang="en-US" dirty="0" err="1" smtClean="0">
                <a:latin typeface="Georgia" charset="0"/>
                <a:ea typeface="Georgia" charset="0"/>
                <a:cs typeface="Georgia" charset="0"/>
              </a:rPr>
              <a:t>ResearchGatae</a:t>
            </a:r>
            <a:r>
              <a:rPr lang="en-US" dirty="0" smtClean="0">
                <a:latin typeface="Georgia" charset="0"/>
                <a:ea typeface="Georgia" charset="0"/>
                <a:cs typeface="Georgia" charset="0"/>
              </a:rPr>
              <a:t> </a:t>
            </a:r>
            <a:endParaRPr lang="en-US" dirty="0">
              <a:latin typeface="Georgia" charset="0"/>
              <a:ea typeface="Georgia" charset="0"/>
              <a:cs typeface="Georgia" charset="0"/>
            </a:endParaRPr>
          </a:p>
        </p:txBody>
      </p:sp>
      <p:sp>
        <p:nvSpPr>
          <p:cNvPr id="5" name="TextBox 4"/>
          <p:cNvSpPr txBox="1"/>
          <p:nvPr/>
        </p:nvSpPr>
        <p:spPr>
          <a:xfrm>
            <a:off x="0" y="6211669"/>
            <a:ext cx="6359498" cy="646331"/>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a:hlinkClick r:id="rId5"/>
              </a:rPr>
              <a:t>https://</a:t>
            </a:r>
            <a:r>
              <a:rPr lang="en-US" dirty="0" smtClean="0">
                <a:hlinkClick r:id="rId5"/>
              </a:rPr>
              <a:t>www.researchgate.net/profile/Christopher_Murray5/stats</a:t>
            </a:r>
            <a:endParaRPr lang="en-US" dirty="0" smtClean="0"/>
          </a:p>
          <a:p>
            <a:endParaRPr lang="en-US" dirty="0"/>
          </a:p>
        </p:txBody>
      </p:sp>
    </p:spTree>
    <p:extLst>
      <p:ext uri="{BB962C8B-B14F-4D97-AF65-F5344CB8AC3E}">
        <p14:creationId xmlns:p14="http://schemas.microsoft.com/office/powerpoint/2010/main" val="150642170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0.0.2212"/>
  <p:tag name="PPTVERSION" val="15"/>
  <p:tag name="TPOS" val="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5177</TotalTime>
  <Words>1693</Words>
  <Application>Microsoft Office PowerPoint</Application>
  <PresentationFormat>On-screen Show (4:3)</PresentationFormat>
  <Paragraphs>165</Paragraphs>
  <Slides>22</Slides>
  <Notes>22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Georgia</vt:lpstr>
      <vt:lpstr>Office Theme</vt:lpstr>
      <vt:lpstr>SHARING YOUR SCHOLARSHIP  Through  SOCIAL MEDIA </vt:lpstr>
      <vt:lpstr>PowerPoint Presentation</vt:lpstr>
      <vt:lpstr>Comparing the Options</vt:lpstr>
      <vt:lpstr>Comparing the Options</vt:lpstr>
      <vt:lpstr>Comparing the Options</vt:lpstr>
      <vt:lpstr>Penn Departments Represented</vt:lpstr>
      <vt:lpstr>PowerPoint Presentation</vt:lpstr>
      <vt:lpstr>PowerPoint Presentation</vt:lpstr>
      <vt:lpstr>PowerPoint Presentation</vt:lpstr>
      <vt:lpstr>PowerPoint Presentation</vt:lpstr>
      <vt:lpstr>Elsevier Solicits Take Downs </vt:lpstr>
      <vt:lpstr>PowerPoint Presentation</vt:lpstr>
      <vt:lpstr>PowerPoint Presentation</vt:lpstr>
      <vt:lpstr>Comparing the Options</vt:lpstr>
      <vt:lpstr>DigitalCommons   Penn’s publications are part of a larger “Commons” database</vt:lpstr>
      <vt:lpstr>Metrics</vt:lpstr>
      <vt:lpstr>Exploring Disciplinary Research in Scholarly Commons Through the Color Wheel</vt:lpstr>
      <vt:lpstr>Narrow Your Results</vt:lpstr>
      <vt:lpstr>Read</vt:lpstr>
      <vt:lpstr>Find on Google</vt:lpstr>
      <vt:lpstr> How do you want to present yourself online? </vt:lpstr>
      <vt:lpstr>Sharing Workflow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Rebecca Stuhr</dc:creator>
  <cp:lastModifiedBy>Rebecca Stuhr</cp:lastModifiedBy>
  <cp:revision>51</cp:revision>
  <cp:lastPrinted>2017-03-15T16:44:43Z</cp:lastPrinted>
  <dcterms:created xsi:type="dcterms:W3CDTF">2015-04-21T01:00:46Z</dcterms:created>
  <dcterms:modified xsi:type="dcterms:W3CDTF">2017-03-16T14:45:21Z</dcterms:modified>
</cp:coreProperties>
</file>