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customXml/itemProps1.xml" ContentType="application/vnd.openxmlformats-officedocument.customXmlProperti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customXml/itemProps2.xml" ContentType="application/vnd.openxmlformats-officedocument.customXmlProperties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Default Extension="fntdata" ContentType="application/x-fontdata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customXml/itemProps3.xml" ContentType="application/vnd.openxmlformats-officedocument.customXmlProperties+xml"/>
  <Override PartName="/ppt/slideLayouts/slideLayout21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>
  <p:sldMasterIdLst>
    <p:sldMasterId id="2147483648" r:id="rId4"/>
    <p:sldMasterId id="2147483672" r:id="rId5"/>
  </p:sldMasterIdLst>
  <p:notesMasterIdLst>
    <p:notesMasterId r:id="rId12"/>
  </p:notesMasterIdLst>
  <p:handoutMasterIdLst>
    <p:handoutMasterId r:id="rId13"/>
  </p:handoutMasterIdLst>
  <p:sldIdLst>
    <p:sldId id="256" r:id="rId6"/>
    <p:sldId id="362" r:id="rId7"/>
    <p:sldId id="358" r:id="rId8"/>
    <p:sldId id="361" r:id="rId9"/>
    <p:sldId id="360" r:id="rId10"/>
    <p:sldId id="294" r:id="rId11"/>
  </p:sldIdLst>
  <p:sldSz cx="9144000" cy="6858000" type="screen4x3"/>
  <p:notesSz cx="6819900" cy="9931400"/>
  <p:embeddedFontLst>
    <p:embeddedFont>
      <p:font typeface="Century Schoolbook"/>
      <p:regular r:id="rId14"/>
      <p:bold r:id="rId15"/>
      <p:italic r:id="rId16"/>
      <p:boldItalic r:id="rId17"/>
    </p:embeddedFont>
    <p:embeddedFont>
      <p:font typeface="Calibri"/>
      <p:regular r:id="rId18"/>
      <p:bold r:id="rId19"/>
      <p:italic r:id="rId20"/>
      <p:boldItalic r:id="rId21"/>
    </p:embeddedFont>
    <p:embeddedFont>
      <p:font typeface="Gill Sans MT"/>
      <p:regular r:id="rId22"/>
      <p:bold r:id="rId23"/>
      <p:italic r:id="rId24"/>
      <p:boldItalic r:id="rId25"/>
    </p:embeddedFont>
    <p:embeddedFont>
      <p:font typeface="Book Antiqua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Kristian Berg Harpviken" initials="KBH" lastIdx="5" clrIdx="0"/>
  <p:cmAuthor id="1" name="Halvor Berggrav" initials="HB" lastIdx="4" clrIdx="1"/>
  <p:cmAuthor id="2" name="Ingeborg Haavardsson" initials="IH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  <a:srgbClr val="85BBC3"/>
    <a:srgbClr val="46949D"/>
    <a:srgbClr val="006A8D"/>
    <a:srgbClr val="BBC5BA"/>
    <a:srgbClr val="969696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05" autoAdjust="0"/>
    <p:restoredTop sz="84136" autoAdjust="0"/>
  </p:normalViewPr>
  <p:slideViewPr>
    <p:cSldViewPr snapToObjects="1" showGuides="1">
      <p:cViewPr>
        <p:scale>
          <a:sx n="90" d="100"/>
          <a:sy n="90" d="100"/>
        </p:scale>
        <p:origin x="-760" y="-88"/>
      </p:cViewPr>
      <p:guideLst>
        <p:guide orient="horz" pos="1842"/>
        <p:guide orient="horz" pos="2976"/>
        <p:guide orient="horz" pos="4201"/>
        <p:guide orient="horz" pos="3884"/>
        <p:guide pos="2880"/>
        <p:guide pos="158"/>
        <p:guide pos="5602"/>
        <p:guide pos="2835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80" d="100"/>
          <a:sy n="80" d="100"/>
        </p:scale>
        <p:origin x="-2022" y="-96"/>
      </p:cViewPr>
      <p:guideLst>
        <p:guide orient="horz" pos="3128"/>
        <p:guide pos="214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font" Target="fonts/font7.fntdata"/><Relationship Id="rId21" Type="http://schemas.openxmlformats.org/officeDocument/2006/relationships/font" Target="fonts/font8.fntdata"/><Relationship Id="rId22" Type="http://schemas.openxmlformats.org/officeDocument/2006/relationships/font" Target="fonts/font9.fntdata"/><Relationship Id="rId23" Type="http://schemas.openxmlformats.org/officeDocument/2006/relationships/font" Target="fonts/font10.fntdata"/><Relationship Id="rId24" Type="http://schemas.openxmlformats.org/officeDocument/2006/relationships/font" Target="fonts/font11.fntdata"/><Relationship Id="rId25" Type="http://schemas.openxmlformats.org/officeDocument/2006/relationships/font" Target="fonts/font12.fntdata"/><Relationship Id="rId26" Type="http://schemas.openxmlformats.org/officeDocument/2006/relationships/font" Target="fonts/font13.fntdata"/><Relationship Id="rId27" Type="http://schemas.openxmlformats.org/officeDocument/2006/relationships/font" Target="fonts/font14.fntdata"/><Relationship Id="rId28" Type="http://schemas.openxmlformats.org/officeDocument/2006/relationships/font" Target="fonts/font15.fntdata"/><Relationship Id="rId29" Type="http://schemas.openxmlformats.org/officeDocument/2006/relationships/font" Target="fonts/font16.fntdata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printerSettings" Target="printerSettings/printerSettings1.bin"/><Relationship Id="rId31" Type="http://schemas.openxmlformats.org/officeDocument/2006/relationships/commentAuthors" Target="commentAuthors.xml"/><Relationship Id="rId32" Type="http://schemas.openxmlformats.org/officeDocument/2006/relationships/presProps" Target="presProp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font" Target="fonts/font1.fntdata"/><Relationship Id="rId15" Type="http://schemas.openxmlformats.org/officeDocument/2006/relationships/font" Target="fonts/font2.fntdata"/><Relationship Id="rId16" Type="http://schemas.openxmlformats.org/officeDocument/2006/relationships/font" Target="fonts/font3.fntdata"/><Relationship Id="rId17" Type="http://schemas.openxmlformats.org/officeDocument/2006/relationships/font" Target="fonts/font4.fntdata"/><Relationship Id="rId18" Type="http://schemas.openxmlformats.org/officeDocument/2006/relationships/font" Target="fonts/font5.fntdata"/><Relationship Id="rId19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7.jpe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2059" y="155145"/>
            <a:ext cx="6535783" cy="310358"/>
          </a:xfrm>
          <a:prstGeom prst="rect">
            <a:avLst/>
          </a:prstGeom>
          <a:solidFill>
            <a:srgbClr val="BBC5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42058" y="155144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algn="l"/>
            <a:fld id="{54062AD8-C593-4549-8DB4-6318BFC84EF2}" type="datetime3">
              <a:rPr lang="en-US" smtClean="0">
                <a:solidFill>
                  <a:srgbClr val="006A8D"/>
                </a:solidFill>
                <a:latin typeface="Gill Sans MT" pitchFamily="34" charset="0"/>
              </a:rPr>
              <a:pPr algn="l"/>
              <a:t>December 22, 13</a:t>
            </a:fld>
            <a:endParaRPr lang="en-GB" dirty="0">
              <a:solidFill>
                <a:srgbClr val="006A8D"/>
              </a:solidFill>
              <a:latin typeface="Gill Sans MT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94114" y="155144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/>
            </a:lvl1pPr>
          </a:lstStyle>
          <a:p>
            <a:fld id="{4B21A628-EEBB-4D48-A1C3-E7830CD278C3}" type="slidenum">
              <a:rPr lang="en-GB" smtClean="0">
                <a:solidFill>
                  <a:srgbClr val="006A8D"/>
                </a:solidFill>
                <a:latin typeface="Gill Sans MT" pitchFamily="34" charset="0"/>
              </a:rPr>
              <a:pPr/>
              <a:t>‹#›</a:t>
            </a:fld>
            <a:endParaRPr lang="en-GB">
              <a:solidFill>
                <a:srgbClr val="006A8D"/>
              </a:solidFill>
              <a:latin typeface="Gill Sans MT" pitchFamily="34" charset="0"/>
            </a:endParaRPr>
          </a:p>
        </p:txBody>
      </p:sp>
      <p:pic>
        <p:nvPicPr>
          <p:cNvPr id="1026" name="Picture 2" descr="C:\Users\jorgen\Documents\Adm - PRIO (new)\Visual profile\PPT\footer pr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450" y="9233129"/>
            <a:ext cx="6265000" cy="5397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594492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997DE1-57DC-4CA4-9AFD-51CFFBF634AF}" type="datetime3">
              <a:rPr lang="en-US" smtClean="0"/>
              <a:pPr/>
              <a:t>December 22, 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F34B3-5694-4F95-BB11-702864208D4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2275820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4997DE1-57DC-4CA4-9AFD-51CFFBF634AF}" type="datetime3">
              <a:rPr lang="en-US" smtClean="0"/>
              <a:pPr/>
              <a:t>December 22, 13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9F34B3-5694-4F95-BB11-702864208D43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0308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4997DE1-57DC-4CA4-9AFD-51CFFBF634AF}" type="datetime3">
              <a:rPr lang="en-US" smtClean="0"/>
              <a:pPr/>
              <a:t>December 22, 13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9F34B3-5694-4F95-BB11-702864208D4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7431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4997DE1-57DC-4CA4-9AFD-51CFFBF634AF}" type="datetime3">
              <a:rPr lang="en-US" smtClean="0"/>
              <a:pPr/>
              <a:t>December 22, 13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9F34B3-5694-4F95-BB11-702864208D4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0957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jorgen\Documents\Adm - PRIO (new)\Visual profile\PPT\PPT element 2b.jpg"/>
          <p:cNvPicPr>
            <a:picLocks noChangeAspect="1" noChangeArrowheads="1"/>
          </p:cNvPicPr>
          <p:nvPr userDrawn="1"/>
        </p:nvPicPr>
        <p:blipFill>
          <a:blip r:embed="rId2" cstate="print"/>
          <a:srcRect t="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 userDrawn="1"/>
        </p:nvSpPr>
        <p:spPr>
          <a:xfrm>
            <a:off x="142845" y="6339808"/>
            <a:ext cx="3000396" cy="349702"/>
          </a:xfrm>
          <a:prstGeom prst="rect">
            <a:avLst/>
          </a:prstGeom>
          <a:noFill/>
        </p:spPr>
        <p:txBody>
          <a:bodyPr wrap="square" lIns="0" tIns="36000" rIns="0" bIns="36000" rtlCol="0" anchor="ctr" anchorCtr="0">
            <a:noAutofit/>
          </a:bodyPr>
          <a:lstStyle/>
          <a:p>
            <a:pPr algn="r"/>
            <a:r>
              <a:rPr lang="en-GB" sz="1800" dirty="0" smtClean="0">
                <a:solidFill>
                  <a:schemeClr val="accent2"/>
                </a:solidFill>
                <a:latin typeface="Gill Sans MT" pitchFamily="34" charset="0"/>
              </a:rPr>
              <a:t>Peace Research Institute Oslo</a:t>
            </a:r>
            <a:endParaRPr lang="en-GB" sz="1800" dirty="0">
              <a:solidFill>
                <a:schemeClr val="accent2"/>
              </a:solidFill>
              <a:latin typeface="Gill Sans MT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14744" y="1571613"/>
            <a:ext cx="5178431" cy="4000528"/>
          </a:xfrm>
        </p:spPr>
        <p:txBody>
          <a:bodyPr tIns="18000" bIns="18000" anchor="t">
            <a:noAutofit/>
          </a:bodyPr>
          <a:lstStyle>
            <a:lvl1pPr algn="l">
              <a:lnSpc>
                <a:spcPct val="100000"/>
              </a:lnSpc>
              <a:defRPr sz="43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714744" y="4143381"/>
            <a:ext cx="5178431" cy="202247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5BBC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Venue and date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714744" y="142852"/>
            <a:ext cx="5178431" cy="1071570"/>
          </a:xfrm>
        </p:spPr>
        <p:txBody>
          <a:bodyPr anchor="b">
            <a:normAutofit/>
          </a:bodyPr>
          <a:lstStyle>
            <a:lvl1pPr marL="0" indent="0">
              <a:buNone/>
              <a:defRPr sz="23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Name</a:t>
            </a:r>
          </a:p>
        </p:txBody>
      </p:sp>
      <p:pic>
        <p:nvPicPr>
          <p:cNvPr id="1031" name="Picture 7" descr="C:\Users\jorgen\Documents\Adm - PRIO (new)\Visual profile\PPT\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560" y="285728"/>
            <a:ext cx="2731680" cy="1214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hoto and nar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825" y="1285858"/>
            <a:ext cx="4176713" cy="48799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000233" y="6165850"/>
            <a:ext cx="2427306" cy="215444"/>
          </a:xfrm>
        </p:spPr>
        <p:txBody>
          <a:bodyPr wrap="square" tIns="0" rIns="0" bIns="0">
            <a:spAutoFit/>
          </a:bodyPr>
          <a:lstStyle>
            <a:lvl1pPr marL="0" indent="0" algn="r">
              <a:buNone/>
              <a:defRPr sz="1400">
                <a:solidFill>
                  <a:srgbClr val="BBC5BA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Photo credits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16463" y="1285875"/>
            <a:ext cx="4176712" cy="4879975"/>
          </a:xfrm>
        </p:spPr>
        <p:txBody>
          <a:bodyPr>
            <a:noAutofit/>
          </a:bodyPr>
          <a:lstStyle>
            <a:lvl1pPr marL="0" indent="0">
              <a:buNone/>
              <a:defRPr sz="2300" i="1">
                <a:latin typeface="+mn-lt"/>
              </a:defRPr>
            </a:lvl1pPr>
          </a:lstStyle>
          <a:p>
            <a:pPr lvl="0"/>
            <a:r>
              <a:rPr lang="en-US" dirty="0" smtClean="0"/>
              <a:t>Narrative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hank-you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C:\Users\jorgen\Documents\Adm - PRIO (new)\Visual profile\PPT\PPT element 2b.jpg"/>
          <p:cNvPicPr>
            <a:picLocks noChangeAspect="1" noChangeArrowheads="1"/>
          </p:cNvPicPr>
          <p:nvPr userDrawn="1"/>
        </p:nvPicPr>
        <p:blipFill>
          <a:blip r:embed="rId2" cstate="print"/>
          <a:srcRect t="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 userDrawn="1"/>
        </p:nvSpPr>
        <p:spPr>
          <a:xfrm>
            <a:off x="142845" y="6339808"/>
            <a:ext cx="3000396" cy="349702"/>
          </a:xfrm>
          <a:prstGeom prst="rect">
            <a:avLst/>
          </a:prstGeom>
          <a:noFill/>
        </p:spPr>
        <p:txBody>
          <a:bodyPr wrap="square" lIns="0" tIns="36000" rIns="0" bIns="36000" rtlCol="0" anchor="ctr" anchorCtr="0">
            <a:noAutofit/>
          </a:bodyPr>
          <a:lstStyle/>
          <a:p>
            <a:pPr algn="r"/>
            <a:r>
              <a:rPr lang="en-GB" sz="1800" dirty="0" smtClean="0">
                <a:solidFill>
                  <a:schemeClr val="accent2"/>
                </a:solidFill>
                <a:latin typeface="Gill Sans MT" pitchFamily="34" charset="0"/>
              </a:rPr>
              <a:t>Peace Research Institute Oslo</a:t>
            </a:r>
            <a:endParaRPr lang="en-GB" sz="1800" dirty="0">
              <a:solidFill>
                <a:schemeClr val="accent2"/>
              </a:solidFill>
              <a:latin typeface="Gill Sans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714744" y="5572139"/>
            <a:ext cx="5178431" cy="593711"/>
          </a:xfrm>
        </p:spPr>
        <p:txBody>
          <a:bodyPr anchor="b">
            <a:normAutofit/>
          </a:bodyPr>
          <a:lstStyle>
            <a:lvl1pPr marL="0" indent="0">
              <a:buNone/>
              <a:defRPr sz="3600">
                <a:solidFill>
                  <a:srgbClr val="85BBC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Enter web address here</a:t>
            </a:r>
            <a:endParaRPr lang="en-US" dirty="0" smtClean="0"/>
          </a:p>
        </p:txBody>
      </p:sp>
      <p:pic>
        <p:nvPicPr>
          <p:cNvPr id="1031" name="Picture 7" descr="C:\Users\jorgen\Documents\Adm - PRIO (new)\Visual profile\PPT\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560" y="285728"/>
            <a:ext cx="2731680" cy="1214080"/>
          </a:xfrm>
          <a:prstGeom prst="rect">
            <a:avLst/>
          </a:prstGeom>
          <a:noFill/>
        </p:spPr>
      </p:pic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714750" y="1571625"/>
            <a:ext cx="5178425" cy="37861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hoto (blac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071546"/>
            <a:ext cx="9144000" cy="5786454"/>
          </a:xfrm>
          <a:prstGeom prst="rect">
            <a:avLst/>
          </a:pr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825" y="1285860"/>
            <a:ext cx="8642350" cy="47857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00100" y="6428006"/>
            <a:ext cx="7572429" cy="215444"/>
          </a:xfrm>
        </p:spPr>
        <p:txBody>
          <a:bodyPr wrap="square" tIns="0" bIns="0">
            <a:spAutoFit/>
          </a:bodyPr>
          <a:lstStyle>
            <a:lvl1pPr marL="0" indent="0" algn="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Photo credits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050" name="Picture 2" descr="C:\Users\jorgen\Documents\Adm - PRIO (new)\Visual profile\PPT\logo negative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413" y="6230854"/>
            <a:ext cx="1071592" cy="503862"/>
          </a:xfrm>
          <a:prstGeom prst="rect">
            <a:avLst/>
          </a:prstGeom>
          <a:noFill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hoto (black background, no head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825" y="214290"/>
            <a:ext cx="8642350" cy="58573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00100" y="6428006"/>
            <a:ext cx="7572429" cy="215444"/>
          </a:xfrm>
        </p:spPr>
        <p:txBody>
          <a:bodyPr wrap="square" tIns="0" bIns="0">
            <a:spAutoFit/>
          </a:bodyPr>
          <a:lstStyle>
            <a:lvl1pPr marL="0" indent="0" algn="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Photo credits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050" name="Picture 2" descr="C:\Users\jorgen\Documents\Adm - PRIO (new)\Visual profile\PPT\logo negative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413" y="6230854"/>
            <a:ext cx="1071592" cy="5038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jorgen\Documents\Adm - PRIO (new)\Visual profile\PPT\PPT element 2b.jpg"/>
          <p:cNvPicPr>
            <a:picLocks noChangeAspect="1" noChangeArrowheads="1"/>
          </p:cNvPicPr>
          <p:nvPr userDrawn="1"/>
        </p:nvPicPr>
        <p:blipFill>
          <a:blip r:embed="rId2" cstate="print"/>
          <a:srcRect t="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 userDrawn="1"/>
        </p:nvSpPr>
        <p:spPr>
          <a:xfrm>
            <a:off x="142845" y="6339808"/>
            <a:ext cx="3000396" cy="349702"/>
          </a:xfrm>
          <a:prstGeom prst="rect">
            <a:avLst/>
          </a:prstGeom>
          <a:noFill/>
        </p:spPr>
        <p:txBody>
          <a:bodyPr wrap="square" lIns="0" tIns="36000" rIns="0" bIns="36000" rtlCol="0" anchor="ctr" anchorCtr="0">
            <a:noAutofit/>
          </a:bodyPr>
          <a:lstStyle/>
          <a:p>
            <a:pPr algn="r"/>
            <a:r>
              <a:rPr lang="en-GB" dirty="0" smtClean="0">
                <a:solidFill>
                  <a:srgbClr val="00728F"/>
                </a:solidFill>
              </a:rPr>
              <a:t>Peace Research Institute Oslo</a:t>
            </a:r>
            <a:endParaRPr lang="en-GB" dirty="0">
              <a:solidFill>
                <a:srgbClr val="00728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14744" y="1571613"/>
            <a:ext cx="5178431" cy="4000528"/>
          </a:xfrm>
        </p:spPr>
        <p:txBody>
          <a:bodyPr tIns="18000" bIns="18000" anchor="t">
            <a:noAutofit/>
          </a:bodyPr>
          <a:lstStyle>
            <a:lvl1pPr algn="l">
              <a:lnSpc>
                <a:spcPct val="100000"/>
              </a:lnSpc>
              <a:defRPr sz="43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714744" y="4143381"/>
            <a:ext cx="5178431" cy="202247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5BBC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Venue and date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714744" y="142852"/>
            <a:ext cx="5178431" cy="1071570"/>
          </a:xfrm>
        </p:spPr>
        <p:txBody>
          <a:bodyPr anchor="b">
            <a:normAutofit/>
          </a:bodyPr>
          <a:lstStyle>
            <a:lvl1pPr marL="0" indent="0">
              <a:buNone/>
              <a:defRPr sz="23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Name</a:t>
            </a:r>
          </a:p>
        </p:txBody>
      </p:sp>
      <p:pic>
        <p:nvPicPr>
          <p:cNvPr id="1031" name="Picture 7" descr="C:\Users\jorgen\Documents\Adm - PRIO (new)\Visual profile\PPT\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560" y="285728"/>
            <a:ext cx="2731680" cy="1214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0010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6500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2000240"/>
            <a:ext cx="4176713" cy="416561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6" y="2000240"/>
            <a:ext cx="4178299" cy="416561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1285875"/>
            <a:ext cx="4176713" cy="571489"/>
          </a:xfrm>
          <a:solidFill>
            <a:srgbClr val="46949D"/>
          </a:solidFill>
        </p:spPr>
        <p:txBody>
          <a:bodyPr anchor="ctr">
            <a:normAutofit/>
          </a:bodyPr>
          <a:lstStyle>
            <a:lvl1pPr>
              <a:buNone/>
              <a:defRPr sz="23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716462" y="1285860"/>
            <a:ext cx="4176713" cy="571489"/>
          </a:xfrm>
          <a:solidFill>
            <a:srgbClr val="46949D"/>
          </a:solidFill>
        </p:spPr>
        <p:txBody>
          <a:bodyPr anchor="ctr">
            <a:normAutofit/>
          </a:bodyPr>
          <a:lstStyle>
            <a:lvl1pPr>
              <a:buNone/>
              <a:defRPr sz="23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74989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285860"/>
            <a:ext cx="4176713" cy="487999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6" y="1285860"/>
            <a:ext cx="4178299" cy="487999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276490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703244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57853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eople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87366" y="1697612"/>
            <a:ext cx="2035161" cy="2034000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87366" y="3731612"/>
            <a:ext cx="2035161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87366" y="4374554"/>
            <a:ext cx="2035161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2465404" y="1697612"/>
            <a:ext cx="2035161" cy="2034000"/>
          </a:xfrm>
        </p:spPr>
        <p:txBody>
          <a:bodyPr/>
          <a:lstStyle/>
          <a:p>
            <a:endParaRPr lang="en-GB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2465404" y="3724268"/>
            <a:ext cx="2035161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2465404" y="4367210"/>
            <a:ext cx="2035161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4643438" y="1697612"/>
            <a:ext cx="2035161" cy="2034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20" hasCustomPrompt="1"/>
          </p:nvPr>
        </p:nvSpPr>
        <p:spPr>
          <a:xfrm>
            <a:off x="4643443" y="3731612"/>
            <a:ext cx="2035161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643443" y="4374554"/>
            <a:ext cx="2035161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6821480" y="1697612"/>
            <a:ext cx="2035161" cy="2034000"/>
          </a:xfrm>
        </p:spPr>
        <p:txBody>
          <a:bodyPr/>
          <a:lstStyle/>
          <a:p>
            <a:endParaRPr lang="en-GB"/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821480" y="3731612"/>
            <a:ext cx="2035161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24" hasCustomPrompt="1"/>
          </p:nvPr>
        </p:nvSpPr>
        <p:spPr>
          <a:xfrm>
            <a:off x="6821480" y="4374554"/>
            <a:ext cx="2035161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9827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eople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91966" y="1881000"/>
            <a:ext cx="1548000" cy="1548000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91966" y="3429000"/>
            <a:ext cx="1548000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91966" y="4071942"/>
            <a:ext cx="1548000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2019964" y="1881000"/>
            <a:ext cx="1548000" cy="1548000"/>
          </a:xfrm>
        </p:spPr>
        <p:txBody>
          <a:bodyPr/>
          <a:lstStyle/>
          <a:p>
            <a:endParaRPr lang="en-GB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2019964" y="3429000"/>
            <a:ext cx="1548000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2019964" y="4071942"/>
            <a:ext cx="1548000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3747966" y="1881000"/>
            <a:ext cx="1548000" cy="1548000"/>
          </a:xfrm>
        </p:spPr>
        <p:txBody>
          <a:bodyPr/>
          <a:lstStyle/>
          <a:p>
            <a:endParaRPr lang="en-GB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20" hasCustomPrompt="1"/>
          </p:nvPr>
        </p:nvSpPr>
        <p:spPr>
          <a:xfrm>
            <a:off x="3747966" y="3429000"/>
            <a:ext cx="1548000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747966" y="4071942"/>
            <a:ext cx="1548000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5493968" y="1881000"/>
            <a:ext cx="1548000" cy="1548000"/>
          </a:xfrm>
        </p:spPr>
        <p:txBody>
          <a:bodyPr/>
          <a:lstStyle/>
          <a:p>
            <a:endParaRPr lang="en-GB"/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5493968" y="3429000"/>
            <a:ext cx="1548000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24" hasCustomPrompt="1"/>
          </p:nvPr>
        </p:nvSpPr>
        <p:spPr>
          <a:xfrm>
            <a:off x="5493968" y="4071942"/>
            <a:ext cx="1548000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25"/>
          </p:nvPr>
        </p:nvSpPr>
        <p:spPr>
          <a:xfrm>
            <a:off x="7221968" y="1881000"/>
            <a:ext cx="1548000" cy="15480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26" hasCustomPrompt="1"/>
          </p:nvPr>
        </p:nvSpPr>
        <p:spPr>
          <a:xfrm>
            <a:off x="7221968" y="3429000"/>
            <a:ext cx="1548000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7221968" y="4071942"/>
            <a:ext cx="1548000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7853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World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4" name="Picture 3" descr="C:\Users\jorgen\Documents\My Graphics (v-based)\Maps - Reference\Wordl (PRIO colours).png"/>
          <p:cNvPicPr>
            <a:picLocks noChangeAspect="1" noChangeArrowheads="1"/>
          </p:cNvPicPr>
          <p:nvPr userDrawn="1"/>
        </p:nvPicPr>
        <p:blipFill>
          <a:blip r:embed="rId2" cstate="print"/>
          <a:srcRect l="11718" r="2743"/>
          <a:stretch>
            <a:fillRect/>
          </a:stretch>
        </p:blipFill>
        <p:spPr bwMode="auto">
          <a:xfrm>
            <a:off x="141605" y="1285860"/>
            <a:ext cx="9002395" cy="51186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38829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825" y="1285858"/>
            <a:ext cx="8642350" cy="4785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00100" y="6428006"/>
            <a:ext cx="7572429" cy="215444"/>
          </a:xfrm>
        </p:spPr>
        <p:txBody>
          <a:bodyPr wrap="square" tIns="0" bIns="0">
            <a:spAutoFit/>
          </a:bodyPr>
          <a:lstStyle>
            <a:lvl1pPr marL="0" indent="0" algn="r">
              <a:buNone/>
              <a:defRPr sz="14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Photo credits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5289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hoto and nar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825" y="1285858"/>
            <a:ext cx="4176713" cy="48799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000233" y="6165850"/>
            <a:ext cx="2427306" cy="215444"/>
          </a:xfrm>
        </p:spPr>
        <p:txBody>
          <a:bodyPr wrap="square" tIns="0" rIns="0" bIns="0">
            <a:spAutoFit/>
          </a:bodyPr>
          <a:lstStyle>
            <a:lvl1pPr marL="0" indent="0" algn="r">
              <a:buNone/>
              <a:defRPr sz="1400">
                <a:solidFill>
                  <a:srgbClr val="BBC5BA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Photo credits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16463" y="1285875"/>
            <a:ext cx="4176712" cy="4879975"/>
          </a:xfrm>
        </p:spPr>
        <p:txBody>
          <a:bodyPr>
            <a:noAutofit/>
          </a:bodyPr>
          <a:lstStyle>
            <a:lvl1pPr marL="0" indent="0">
              <a:buNone/>
              <a:defRPr sz="2300" i="1">
                <a:latin typeface="+mn-lt"/>
              </a:defRPr>
            </a:lvl1pPr>
          </a:lstStyle>
          <a:p>
            <a:pPr lvl="0"/>
            <a:r>
              <a:rPr lang="en-US" dirty="0" smtClean="0"/>
              <a:t>Narrative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291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hank-you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C:\Users\jorgen\Documents\Adm - PRIO (new)\Visual profile\PPT\PPT element 2b.jpg"/>
          <p:cNvPicPr>
            <a:picLocks noChangeAspect="1" noChangeArrowheads="1"/>
          </p:cNvPicPr>
          <p:nvPr userDrawn="1"/>
        </p:nvPicPr>
        <p:blipFill>
          <a:blip r:embed="rId2" cstate="print"/>
          <a:srcRect t="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 userDrawn="1"/>
        </p:nvSpPr>
        <p:spPr>
          <a:xfrm>
            <a:off x="142845" y="6339808"/>
            <a:ext cx="3000396" cy="349702"/>
          </a:xfrm>
          <a:prstGeom prst="rect">
            <a:avLst/>
          </a:prstGeom>
          <a:noFill/>
        </p:spPr>
        <p:txBody>
          <a:bodyPr wrap="square" lIns="0" tIns="36000" rIns="0" bIns="36000" rtlCol="0" anchor="ctr" anchorCtr="0">
            <a:noAutofit/>
          </a:bodyPr>
          <a:lstStyle/>
          <a:p>
            <a:pPr algn="r"/>
            <a:r>
              <a:rPr lang="en-GB" dirty="0" smtClean="0">
                <a:solidFill>
                  <a:srgbClr val="00728F"/>
                </a:solidFill>
              </a:rPr>
              <a:t>Peace Research Institute Oslo</a:t>
            </a:r>
            <a:endParaRPr lang="en-GB" dirty="0">
              <a:solidFill>
                <a:srgbClr val="00728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714744" y="5572139"/>
            <a:ext cx="5178431" cy="593711"/>
          </a:xfrm>
        </p:spPr>
        <p:txBody>
          <a:bodyPr anchor="b">
            <a:normAutofit/>
          </a:bodyPr>
          <a:lstStyle>
            <a:lvl1pPr marL="0" indent="0">
              <a:buNone/>
              <a:defRPr sz="3600">
                <a:solidFill>
                  <a:srgbClr val="85BBC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Enter web address here</a:t>
            </a:r>
            <a:endParaRPr lang="en-US" dirty="0" smtClean="0"/>
          </a:p>
        </p:txBody>
      </p:sp>
      <p:pic>
        <p:nvPicPr>
          <p:cNvPr id="1031" name="Picture 7" descr="C:\Users\jorgen\Documents\Adm - PRIO (new)\Visual profile\PPT\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560" y="285728"/>
            <a:ext cx="2731680" cy="1214080"/>
          </a:xfrm>
          <a:prstGeom prst="rect">
            <a:avLst/>
          </a:prstGeom>
          <a:noFill/>
        </p:spPr>
      </p:pic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714750" y="1571625"/>
            <a:ext cx="5178425" cy="37861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8515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hoto (blac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071546"/>
            <a:ext cx="9144000" cy="5786454"/>
          </a:xfrm>
          <a:prstGeom prst="rect">
            <a:avLst/>
          </a:pr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825" y="1285860"/>
            <a:ext cx="8642350" cy="47857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00100" y="6428006"/>
            <a:ext cx="7572429" cy="215444"/>
          </a:xfrm>
        </p:spPr>
        <p:txBody>
          <a:bodyPr wrap="square" tIns="0" bIns="0">
            <a:spAutoFit/>
          </a:bodyPr>
          <a:lstStyle>
            <a:lvl1pPr marL="0" indent="0" algn="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Photo credits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2050" name="Picture 2" descr="C:\Users\jorgen\Documents\Adm - PRIO (new)\Visual profile\PPT\logo negative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413" y="6230854"/>
            <a:ext cx="1071592" cy="503862"/>
          </a:xfrm>
          <a:prstGeom prst="rect">
            <a:avLst/>
          </a:prstGeom>
          <a:noFill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016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hoto (black background, no head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825" y="214290"/>
            <a:ext cx="8642350" cy="58573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00100" y="6428006"/>
            <a:ext cx="7572429" cy="215444"/>
          </a:xfrm>
        </p:spPr>
        <p:txBody>
          <a:bodyPr wrap="square" tIns="0" bIns="0">
            <a:spAutoFit/>
          </a:bodyPr>
          <a:lstStyle>
            <a:lvl1pPr marL="0" indent="0" algn="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Photo credits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2050" name="Picture 2" descr="C:\Users\jorgen\Documents\Adm - PRIO (new)\Visual profile\PPT\logo negative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413" y="6230854"/>
            <a:ext cx="1071592" cy="5038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9906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2000240"/>
            <a:ext cx="4176713" cy="416561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6" y="2000240"/>
            <a:ext cx="4178299" cy="416561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1285875"/>
            <a:ext cx="4176713" cy="571489"/>
          </a:xfrm>
          <a:solidFill>
            <a:srgbClr val="46949D"/>
          </a:solidFill>
        </p:spPr>
        <p:txBody>
          <a:bodyPr anchor="ctr">
            <a:normAutofit/>
          </a:bodyPr>
          <a:lstStyle>
            <a:lvl1pPr>
              <a:buNone/>
              <a:defRPr sz="23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716462" y="1285860"/>
            <a:ext cx="4176713" cy="571489"/>
          </a:xfrm>
          <a:solidFill>
            <a:srgbClr val="46949D"/>
          </a:solidFill>
        </p:spPr>
        <p:txBody>
          <a:bodyPr anchor="ctr">
            <a:normAutofit/>
          </a:bodyPr>
          <a:lstStyle>
            <a:lvl1pPr>
              <a:buNone/>
              <a:defRPr sz="23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285860"/>
            <a:ext cx="4176713" cy="487999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6" y="1285860"/>
            <a:ext cx="4178299" cy="487999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eople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87366" y="1697612"/>
            <a:ext cx="2035161" cy="2034000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87366" y="3731612"/>
            <a:ext cx="2035161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87366" y="4374554"/>
            <a:ext cx="2035161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2465404" y="1697612"/>
            <a:ext cx="2035161" cy="2034000"/>
          </a:xfrm>
        </p:spPr>
        <p:txBody>
          <a:bodyPr/>
          <a:lstStyle/>
          <a:p>
            <a:endParaRPr lang="en-GB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2465404" y="3724268"/>
            <a:ext cx="2035161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2465404" y="4367210"/>
            <a:ext cx="2035161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4643438" y="1697612"/>
            <a:ext cx="2035161" cy="2034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20" hasCustomPrompt="1"/>
          </p:nvPr>
        </p:nvSpPr>
        <p:spPr>
          <a:xfrm>
            <a:off x="4643443" y="3731612"/>
            <a:ext cx="2035161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643443" y="4374554"/>
            <a:ext cx="2035161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6821480" y="1697612"/>
            <a:ext cx="2035161" cy="2034000"/>
          </a:xfrm>
        </p:spPr>
        <p:txBody>
          <a:bodyPr/>
          <a:lstStyle/>
          <a:p>
            <a:endParaRPr lang="en-GB"/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821480" y="3731612"/>
            <a:ext cx="2035161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24" hasCustomPrompt="1"/>
          </p:nvPr>
        </p:nvSpPr>
        <p:spPr>
          <a:xfrm>
            <a:off x="6821480" y="4374554"/>
            <a:ext cx="2035161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eople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91966" y="1881000"/>
            <a:ext cx="1548000" cy="1548000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91966" y="3429000"/>
            <a:ext cx="1548000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91966" y="4071942"/>
            <a:ext cx="1548000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2019964" y="1881000"/>
            <a:ext cx="1548000" cy="1548000"/>
          </a:xfrm>
        </p:spPr>
        <p:txBody>
          <a:bodyPr/>
          <a:lstStyle/>
          <a:p>
            <a:endParaRPr lang="en-GB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2019964" y="3429000"/>
            <a:ext cx="1548000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2019964" y="4071942"/>
            <a:ext cx="1548000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3747966" y="1881000"/>
            <a:ext cx="1548000" cy="1548000"/>
          </a:xfrm>
        </p:spPr>
        <p:txBody>
          <a:bodyPr/>
          <a:lstStyle/>
          <a:p>
            <a:endParaRPr lang="en-GB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20" hasCustomPrompt="1"/>
          </p:nvPr>
        </p:nvSpPr>
        <p:spPr>
          <a:xfrm>
            <a:off x="3747966" y="3429000"/>
            <a:ext cx="1548000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747966" y="4071942"/>
            <a:ext cx="1548000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5493968" y="1881000"/>
            <a:ext cx="1548000" cy="1548000"/>
          </a:xfrm>
        </p:spPr>
        <p:txBody>
          <a:bodyPr/>
          <a:lstStyle/>
          <a:p>
            <a:endParaRPr lang="en-GB"/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5493968" y="3429000"/>
            <a:ext cx="1548000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24" hasCustomPrompt="1"/>
          </p:nvPr>
        </p:nvSpPr>
        <p:spPr>
          <a:xfrm>
            <a:off x="5493968" y="4071942"/>
            <a:ext cx="1548000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25"/>
          </p:nvPr>
        </p:nvSpPr>
        <p:spPr>
          <a:xfrm>
            <a:off x="7221968" y="1881000"/>
            <a:ext cx="1548000" cy="15480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Text Placeholder 9"/>
          <p:cNvSpPr>
            <a:spLocks noGrp="1"/>
          </p:cNvSpPr>
          <p:nvPr>
            <p:ph type="body" sz="quarter" idx="26" hasCustomPrompt="1"/>
          </p:nvPr>
        </p:nvSpPr>
        <p:spPr>
          <a:xfrm>
            <a:off x="7221968" y="3429000"/>
            <a:ext cx="1548000" cy="648000"/>
          </a:xfrm>
          <a:solidFill>
            <a:schemeClr val="accent3"/>
          </a:solidFill>
        </p:spPr>
        <p:txBody>
          <a:bodyPr lIns="36000" tIns="36000" rIns="36000" bIns="36000" anchor="b" anchorCtr="0">
            <a:normAutofit/>
          </a:bodyPr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Enter name</a:t>
            </a:r>
            <a:endParaRPr lang="en-GB" dirty="0"/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7221968" y="4071942"/>
            <a:ext cx="1548000" cy="648000"/>
          </a:xfrm>
          <a:solidFill>
            <a:schemeClr val="accent6"/>
          </a:solidFill>
        </p:spPr>
        <p:txBody>
          <a:bodyPr lIns="36000" tIns="36000" rIns="36000" bIns="36000" anchor="t" anchorCtr="0">
            <a:normAutofit/>
          </a:bodyPr>
          <a:lstStyle>
            <a:lvl1pPr>
              <a:buNone/>
              <a:defRPr sz="18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Enter title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World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4" name="Picture 3" descr="C:\Users\jorgen\Documents\My Graphics (v-based)\Maps - Reference\Wordl (PRIO colours).png"/>
          <p:cNvPicPr>
            <a:picLocks noChangeAspect="1" noChangeArrowheads="1"/>
          </p:cNvPicPr>
          <p:nvPr userDrawn="1"/>
        </p:nvPicPr>
        <p:blipFill>
          <a:blip r:embed="rId2" cstate="print"/>
          <a:srcRect l="11718" r="2743"/>
          <a:stretch>
            <a:fillRect/>
          </a:stretch>
        </p:blipFill>
        <p:spPr bwMode="auto">
          <a:xfrm>
            <a:off x="141605" y="1285860"/>
            <a:ext cx="9002395" cy="5118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825" y="1285858"/>
            <a:ext cx="8642350" cy="4785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00100" y="6428006"/>
            <a:ext cx="7572429" cy="215444"/>
          </a:xfrm>
        </p:spPr>
        <p:txBody>
          <a:bodyPr wrap="square" tIns="0" bIns="0">
            <a:spAutoFit/>
          </a:bodyPr>
          <a:lstStyle>
            <a:lvl1pPr marL="0" indent="0" algn="r">
              <a:buNone/>
              <a:defRPr sz="14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Photo credits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theme" Target="../theme/theme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jorgen\Documents\Adm - PRIO (new)\Visual profile\PPT\logo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1468" y="6244410"/>
            <a:ext cx="1049930" cy="466748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825" y="1285860"/>
            <a:ext cx="8642350" cy="4879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9575" y="6357958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Gill Sans MT" pitchFamily="34" charset="0"/>
              </a:defRPr>
            </a:lvl1pPr>
          </a:lstStyle>
          <a:p>
            <a:fld id="{E4BDD70C-289F-4728-AACD-4FFF58EFF1F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26" name="Picture 2" descr="C:\Users\jorgen\Documents\Adm - PRIO (new)\Visual profile\PPT\PPT element 1 PRIO.jpg"/>
          <p:cNvPicPr>
            <a:picLocks noChangeAspect="1" noChangeArrowheads="1"/>
          </p:cNvPicPr>
          <p:nvPr userDrawn="1"/>
        </p:nvPicPr>
        <p:blipFill>
          <a:blip r:embed="rId16" cstate="print"/>
          <a:srcRect b="84375"/>
          <a:stretch>
            <a:fillRect/>
          </a:stretch>
        </p:blipFill>
        <p:spPr bwMode="auto">
          <a:xfrm>
            <a:off x="0" y="0"/>
            <a:ext cx="9144000" cy="1071546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50" r:id="rId2"/>
    <p:sldLayoutId id="2147483652" r:id="rId3"/>
    <p:sldLayoutId id="2147483663" r:id="rId4"/>
    <p:sldLayoutId id="2147483655" r:id="rId5"/>
    <p:sldLayoutId id="2147483669" r:id="rId6"/>
    <p:sldLayoutId id="2147483670" r:id="rId7"/>
    <p:sldLayoutId id="2147483665" r:id="rId8"/>
    <p:sldLayoutId id="2147483657" r:id="rId9"/>
    <p:sldLayoutId id="2147483664" r:id="rId10"/>
    <p:sldLayoutId id="2147483667" r:id="rId11"/>
    <p:sldLayoutId id="2147483671" r:id="rId12"/>
    <p:sldLayoutId id="2147483668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65113" indent="-265113" algn="l" defTabSz="914400" rtl="0" eaLnBrk="1" latinLnBrk="0" hangingPunct="1">
        <a:spcBef>
          <a:spcPct val="20000"/>
        </a:spcBef>
        <a:buClr>
          <a:srgbClr val="BBC5BA"/>
        </a:buClr>
        <a:buFont typeface="Arial" pitchFamily="34" charset="0"/>
        <a:buChar char="•"/>
        <a:defRPr sz="2100" kern="1200">
          <a:solidFill>
            <a:srgbClr val="006A8D"/>
          </a:solidFill>
          <a:latin typeface="Gill Sans MT" pitchFamily="34" charset="0"/>
          <a:ea typeface="+mn-ea"/>
          <a:cs typeface="+mn-cs"/>
        </a:defRPr>
      </a:lvl1pPr>
      <a:lvl2pPr marL="539750" indent="-274638" algn="l" defTabSz="914400" rtl="0" eaLnBrk="1" latinLnBrk="0" hangingPunct="1">
        <a:spcBef>
          <a:spcPct val="20000"/>
        </a:spcBef>
        <a:buClr>
          <a:srgbClr val="BBC5BA"/>
        </a:buClr>
        <a:buFont typeface="Arial" pitchFamily="34" charset="0"/>
        <a:buChar char="–"/>
        <a:defRPr sz="2100" i="1" kern="1200">
          <a:solidFill>
            <a:srgbClr val="46949D"/>
          </a:solidFill>
          <a:latin typeface="Gill Sans MT" pitchFamily="34" charset="0"/>
          <a:ea typeface="+mn-ea"/>
          <a:cs typeface="+mn-cs"/>
        </a:defRPr>
      </a:lvl2pPr>
      <a:lvl3pPr marL="804863" indent="-265113" algn="l" defTabSz="914400" rtl="0" eaLnBrk="1" latinLnBrk="0" hangingPunct="1">
        <a:spcBef>
          <a:spcPct val="20000"/>
        </a:spcBef>
        <a:buClr>
          <a:srgbClr val="BBC5BA"/>
        </a:buClr>
        <a:buFont typeface="Arial" pitchFamily="34" charset="0"/>
        <a:buChar char="•"/>
        <a:defRPr sz="2100" kern="1200">
          <a:solidFill>
            <a:srgbClr val="85BBC3"/>
          </a:solidFill>
          <a:latin typeface="Gill Sans M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jorgen\Documents\Adm - PRIO (new)\Visual profile\PPT\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21468" y="6244410"/>
            <a:ext cx="1049930" cy="466748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825" y="1285860"/>
            <a:ext cx="8642350" cy="4879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9575" y="6357958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Gill Sans MT" pitchFamily="34" charset="0"/>
              </a:defRPr>
            </a:lvl1pPr>
          </a:lstStyle>
          <a:p>
            <a:fld id="{E4BDD70C-289F-4728-AACD-4FFF58EFF1F9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071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7514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06A8D"/>
          </a:solidFill>
          <a:latin typeface="+mn-lt"/>
          <a:ea typeface="+mj-ea"/>
          <a:cs typeface="+mj-cs"/>
        </a:defRPr>
      </a:lvl1pPr>
    </p:titleStyle>
    <p:bodyStyle>
      <a:lvl1pPr marL="265113" indent="-265113" algn="l" defTabSz="914400" rtl="0" eaLnBrk="1" latinLnBrk="0" hangingPunct="1">
        <a:spcBef>
          <a:spcPct val="20000"/>
        </a:spcBef>
        <a:buClr>
          <a:srgbClr val="BBC5BA"/>
        </a:buClr>
        <a:buFont typeface="Arial" pitchFamily="34" charset="0"/>
        <a:buChar char="•"/>
        <a:defRPr sz="2100" kern="1200">
          <a:solidFill>
            <a:srgbClr val="006A8D"/>
          </a:solidFill>
          <a:latin typeface="Gill Sans MT" pitchFamily="34" charset="0"/>
          <a:ea typeface="+mn-ea"/>
          <a:cs typeface="+mn-cs"/>
        </a:defRPr>
      </a:lvl1pPr>
      <a:lvl2pPr marL="539750" indent="-274638" algn="l" defTabSz="914400" rtl="0" eaLnBrk="1" latinLnBrk="0" hangingPunct="1">
        <a:spcBef>
          <a:spcPct val="20000"/>
        </a:spcBef>
        <a:buClr>
          <a:srgbClr val="BBC5BA"/>
        </a:buClr>
        <a:buFont typeface="Arial" pitchFamily="34" charset="0"/>
        <a:buChar char="–"/>
        <a:defRPr sz="2100" i="1" kern="1200">
          <a:solidFill>
            <a:srgbClr val="46949D"/>
          </a:solidFill>
          <a:latin typeface="Gill Sans MT" pitchFamily="34" charset="0"/>
          <a:ea typeface="+mn-ea"/>
          <a:cs typeface="+mn-cs"/>
        </a:defRPr>
      </a:lvl2pPr>
      <a:lvl3pPr marL="804863" indent="-265113" algn="l" defTabSz="914400" rtl="0" eaLnBrk="1" latinLnBrk="0" hangingPunct="1">
        <a:spcBef>
          <a:spcPct val="20000"/>
        </a:spcBef>
        <a:buClr>
          <a:srgbClr val="BBC5BA"/>
        </a:buClr>
        <a:buFont typeface="Arial" pitchFamily="34" charset="0"/>
        <a:buChar char="•"/>
        <a:defRPr sz="2100" kern="1200">
          <a:solidFill>
            <a:srgbClr val="85BBC3"/>
          </a:solidFill>
          <a:latin typeface="Gill Sans M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jpeg"/><Relationship Id="rId12" Type="http://schemas.openxmlformats.org/officeDocument/2006/relationships/image" Target="../media/image20.jpeg"/><Relationship Id="rId13" Type="http://schemas.openxmlformats.org/officeDocument/2006/relationships/image" Target="../media/image21.jpeg"/><Relationship Id="rId14" Type="http://schemas.openxmlformats.org/officeDocument/2006/relationships/image" Target="../media/image22.jpeg"/><Relationship Id="rId15" Type="http://schemas.openxmlformats.org/officeDocument/2006/relationships/image" Target="../media/image23.jpeg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8" Type="http://schemas.openxmlformats.org/officeDocument/2006/relationships/image" Target="../media/image16.jpeg"/><Relationship Id="rId9" Type="http://schemas.openxmlformats.org/officeDocument/2006/relationships/image" Target="../media/image17.jpeg"/><Relationship Id="rId10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US" sz="2400" dirty="0"/>
              <a:t>PRIO’s mission is to conduct research for a more peaceful world. To fulfil this purpose PRIO attracts and nurtures academic excellence, </a:t>
            </a:r>
            <a:r>
              <a:rPr lang="en-US" sz="2400" dirty="0" smtClean="0"/>
              <a:t>makes </a:t>
            </a:r>
            <a:r>
              <a:rPr lang="en-US" sz="2400" dirty="0"/>
              <a:t>research-based insights accessible to a broad audience, </a:t>
            </a:r>
            <a:r>
              <a:rPr lang="en-US" sz="2400" dirty="0" smtClean="0"/>
              <a:t>informs </a:t>
            </a:r>
            <a:r>
              <a:rPr lang="en-US" sz="2400" dirty="0"/>
              <a:t>decision-making, and </a:t>
            </a:r>
            <a:r>
              <a:rPr lang="en-US" sz="2400" dirty="0" smtClean="0"/>
              <a:t>works </a:t>
            </a:r>
            <a:r>
              <a:rPr lang="en-US" sz="2400" dirty="0"/>
              <a:t>with relevant partners worldwide</a:t>
            </a:r>
            <a:r>
              <a:rPr lang="en-GB" sz="4400" dirty="0"/>
              <a:t/>
            </a:r>
            <a:br>
              <a:rPr lang="en-GB" sz="4400" dirty="0"/>
            </a:b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December 2013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PRIO</a:t>
            </a:r>
            <a:endParaRPr lang="nb-NO" dirty="0"/>
          </a:p>
        </p:txBody>
      </p:sp>
      <p:sp>
        <p:nvSpPr>
          <p:cNvPr id="18" name="Content Placeholder 16"/>
          <p:cNvSpPr txBox="1">
            <a:spLocks/>
          </p:cNvSpPr>
          <p:nvPr/>
        </p:nvSpPr>
        <p:spPr>
          <a:xfrm>
            <a:off x="250826" y="1284273"/>
            <a:ext cx="4609206" cy="4879990"/>
          </a:xfrm>
          <a:prstGeom prst="rect">
            <a:avLst/>
          </a:prstGeom>
        </p:spPr>
        <p:txBody>
          <a:bodyPr>
            <a:noAutofit/>
          </a:bodyPr>
          <a:lstStyle>
            <a:lvl1pPr marL="265113" indent="-265113" algn="l" defTabSz="914400" rtl="0" eaLnBrk="1" latinLnBrk="0" hangingPunct="1">
              <a:spcBef>
                <a:spcPct val="20000"/>
              </a:spcBef>
              <a:buClr>
                <a:srgbClr val="BBC5BA"/>
              </a:buClr>
              <a:buFont typeface="Arial" pitchFamily="34" charset="0"/>
              <a:buChar char="•"/>
              <a:defRPr sz="2100" kern="1200">
                <a:solidFill>
                  <a:srgbClr val="006A8D"/>
                </a:solidFill>
                <a:latin typeface="Gill Sans MT" pitchFamily="34" charset="0"/>
                <a:ea typeface="+mn-ea"/>
                <a:cs typeface="+mn-cs"/>
              </a:defRPr>
            </a:lvl1pPr>
            <a:lvl2pPr marL="539750" indent="-274638" algn="l" defTabSz="914400" rtl="0" eaLnBrk="1" latinLnBrk="0" hangingPunct="1">
              <a:spcBef>
                <a:spcPct val="20000"/>
              </a:spcBef>
              <a:buClr>
                <a:srgbClr val="BBC5BA"/>
              </a:buClr>
              <a:buFont typeface="Arial" pitchFamily="34" charset="0"/>
              <a:buChar char="–"/>
              <a:defRPr sz="2100" i="1" kern="1200">
                <a:solidFill>
                  <a:srgbClr val="46949D"/>
                </a:solidFill>
                <a:latin typeface="Gill Sans MT" pitchFamily="34" charset="0"/>
                <a:ea typeface="+mn-ea"/>
                <a:cs typeface="+mn-cs"/>
              </a:defRPr>
            </a:lvl2pPr>
            <a:lvl3pPr marL="804863" indent="-265113" algn="l" defTabSz="914400" rtl="0" eaLnBrk="1" latinLnBrk="0" hangingPunct="1">
              <a:spcBef>
                <a:spcPct val="20000"/>
              </a:spcBef>
              <a:buClr>
                <a:srgbClr val="BBC5BA"/>
              </a:buClr>
              <a:buFont typeface="Arial" pitchFamily="34" charset="0"/>
              <a:buChar char="•"/>
              <a:defRPr sz="2100" kern="1200">
                <a:solidFill>
                  <a:srgbClr val="85BBC3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1600" dirty="0" smtClean="0"/>
              <a:t>Non-profit </a:t>
            </a:r>
            <a:r>
              <a:rPr lang="en-GB" sz="1600" dirty="0"/>
              <a:t>research institute founded in 1959</a:t>
            </a:r>
            <a:endParaRPr lang="en-US" sz="1600" dirty="0"/>
          </a:p>
          <a:p>
            <a:pPr lvl="0"/>
            <a:r>
              <a:rPr lang="en-GB" sz="1600" dirty="0"/>
              <a:t>I</a:t>
            </a:r>
            <a:r>
              <a:rPr lang="en-GB" sz="1600" dirty="0" smtClean="0"/>
              <a:t>ndependent foundation, headquartered </a:t>
            </a:r>
            <a:r>
              <a:rPr lang="en-GB" sz="1600" dirty="0"/>
              <a:t>in Oslo</a:t>
            </a:r>
            <a:endParaRPr lang="en-US" sz="1600" dirty="0"/>
          </a:p>
          <a:p>
            <a:pPr lvl="0"/>
            <a:r>
              <a:rPr lang="en-GB" sz="1600" dirty="0" smtClean="0"/>
              <a:t>International, multi-disciplinary </a:t>
            </a:r>
            <a:r>
              <a:rPr lang="en-GB" sz="1600" dirty="0"/>
              <a:t>staff of about </a:t>
            </a:r>
            <a:r>
              <a:rPr lang="en-GB" sz="1600" dirty="0" smtClean="0"/>
              <a:t>100</a:t>
            </a:r>
          </a:p>
          <a:p>
            <a:r>
              <a:rPr lang="en-US" sz="1600" dirty="0" smtClean="0"/>
              <a:t>Project based financing, major </a:t>
            </a:r>
            <a:r>
              <a:rPr lang="en-US" sz="1600" dirty="0"/>
              <a:t>funders include national research councils, ministries, international organizations, and private </a:t>
            </a:r>
            <a:r>
              <a:rPr lang="en-US" sz="1600" dirty="0" smtClean="0"/>
              <a:t>endowments</a:t>
            </a:r>
          </a:p>
          <a:p>
            <a:pPr lvl="0"/>
            <a:r>
              <a:rPr lang="en-GB" sz="1600" dirty="0"/>
              <a:t>N</a:t>
            </a:r>
            <a:r>
              <a:rPr lang="en-GB" sz="1600" dirty="0" smtClean="0"/>
              <a:t>urtures </a:t>
            </a:r>
            <a:r>
              <a:rPr lang="en-GB" sz="1600" dirty="0"/>
              <a:t>international partnerships, on project basis as well as with </a:t>
            </a:r>
            <a:r>
              <a:rPr lang="en-GB" sz="1600" dirty="0" smtClean="0"/>
              <a:t>the programme </a:t>
            </a:r>
            <a:r>
              <a:rPr lang="en-GB" sz="1600" dirty="0"/>
              <a:t>for PRIO Global Fellows, the Peace Research Endowment (New York), and our branch office in </a:t>
            </a:r>
            <a:r>
              <a:rPr lang="en-GB" sz="1600" dirty="0" smtClean="0"/>
              <a:t>Nicosia, the </a:t>
            </a:r>
            <a:r>
              <a:rPr lang="en-GB" sz="1600" dirty="0"/>
              <a:t>PRIO Cyprus </a:t>
            </a:r>
            <a:r>
              <a:rPr lang="en-GB" sz="1600" dirty="0" smtClean="0"/>
              <a:t>Centre</a:t>
            </a:r>
          </a:p>
          <a:p>
            <a:r>
              <a:rPr lang="en-GB" sz="1600" dirty="0" smtClean="0"/>
              <a:t>Communicates </a:t>
            </a:r>
            <a:r>
              <a:rPr lang="en-GB" sz="1600" dirty="0"/>
              <a:t>and engages with various communities, such as international academic networks, multilateral organizations, governmental agencies and civil society actors</a:t>
            </a:r>
            <a:endParaRPr lang="en-US" sz="1600" dirty="0"/>
          </a:p>
          <a:p>
            <a:r>
              <a:rPr lang="nb-NO" sz="1600" dirty="0" smtClean="0"/>
              <a:t>Turnover 2013:100 </a:t>
            </a:r>
            <a:r>
              <a:rPr lang="nb-NO" sz="1600" dirty="0"/>
              <a:t>million NOK (USD 17 </a:t>
            </a:r>
            <a:r>
              <a:rPr lang="nb-NO" sz="1600" dirty="0" smtClean="0"/>
              <a:t>million)</a:t>
            </a:r>
            <a:endParaRPr lang="nb-NO" sz="1600" dirty="0"/>
          </a:p>
          <a:p>
            <a:endParaRPr lang="nb-NO" sz="1700" dirty="0" smtClean="0"/>
          </a:p>
        </p:txBody>
      </p:sp>
      <p:pic>
        <p:nvPicPr>
          <p:cNvPr id="17" name="Picture Placeholder 15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8918" t="1532" r="17841"/>
          <a:stretch/>
        </p:blipFill>
        <p:spPr>
          <a:xfrm>
            <a:off x="5208105" y="1484784"/>
            <a:ext cx="1693628" cy="2088232"/>
          </a:xfrm>
        </p:spPr>
      </p:pic>
      <p:sp>
        <p:nvSpPr>
          <p:cNvPr id="1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208105" y="3404997"/>
            <a:ext cx="1693628" cy="498854"/>
          </a:xfrm>
        </p:spPr>
        <p:txBody>
          <a:bodyPr wrap="none">
            <a:noAutofit/>
          </a:bodyPr>
          <a:lstStyle/>
          <a:p>
            <a:pPr>
              <a:spcBef>
                <a:spcPts val="0"/>
              </a:spcBef>
            </a:pPr>
            <a:r>
              <a:rPr lang="nb-NO" sz="1400" dirty="0" smtClean="0"/>
              <a:t>Kristian Berg </a:t>
            </a:r>
          </a:p>
          <a:p>
            <a:pPr>
              <a:spcBef>
                <a:spcPts val="0"/>
              </a:spcBef>
            </a:pPr>
            <a:r>
              <a:rPr lang="nb-NO" sz="1400" dirty="0" smtClean="0"/>
              <a:t>Harpviken</a:t>
            </a:r>
            <a:endParaRPr lang="en-GB" sz="1400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5208105" y="3903851"/>
            <a:ext cx="1693627" cy="317237"/>
          </a:xfrm>
        </p:spPr>
        <p:txBody>
          <a:bodyPr>
            <a:normAutofit/>
          </a:bodyPr>
          <a:lstStyle/>
          <a:p>
            <a:pPr marL="0" indent="0"/>
            <a:r>
              <a:rPr lang="en-US" sz="1400" dirty="0" smtClean="0"/>
              <a:t>Director</a:t>
            </a:r>
            <a:endParaRPr lang="en-US" sz="1400" dirty="0"/>
          </a:p>
        </p:txBody>
      </p:sp>
      <p:pic>
        <p:nvPicPr>
          <p:cNvPr id="21" name="Picture Placeholder 15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559" t="2735"/>
          <a:stretch/>
        </p:blipFill>
        <p:spPr>
          <a:xfrm>
            <a:off x="7020273" y="1484784"/>
            <a:ext cx="1693626" cy="2561182"/>
          </a:xfrm>
        </p:spPr>
      </p:pic>
      <p:sp>
        <p:nvSpPr>
          <p:cNvPr id="22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020273" y="3404997"/>
            <a:ext cx="1693628" cy="498854"/>
          </a:xfrm>
        </p:spPr>
        <p:txBody>
          <a:bodyPr wrap="none">
            <a:noAutofit/>
          </a:bodyPr>
          <a:lstStyle/>
          <a:p>
            <a:pPr>
              <a:spcBef>
                <a:spcPts val="0"/>
              </a:spcBef>
            </a:pPr>
            <a:r>
              <a:rPr lang="nb-NO" sz="1400" dirty="0" smtClean="0"/>
              <a:t>Inger Skjelsbæk</a:t>
            </a:r>
            <a:endParaRPr lang="en-GB" sz="1400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7020273" y="3903851"/>
            <a:ext cx="1693627" cy="317237"/>
          </a:xfrm>
        </p:spPr>
        <p:txBody>
          <a:bodyPr>
            <a:normAutofit/>
          </a:bodyPr>
          <a:lstStyle/>
          <a:p>
            <a:pPr marL="0" indent="0"/>
            <a:r>
              <a:rPr lang="en-US" sz="1400" dirty="0" smtClean="0"/>
              <a:t>Deputy Director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1014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What</a:t>
            </a:r>
            <a:r>
              <a:rPr lang="nb-NO" dirty="0" smtClean="0"/>
              <a:t> </a:t>
            </a:r>
            <a:r>
              <a:rPr lang="nb-NO" dirty="0" err="1" smtClean="0"/>
              <a:t>does</a:t>
            </a:r>
            <a:r>
              <a:rPr lang="nb-NO" dirty="0" smtClean="0"/>
              <a:t> PRIO </a:t>
            </a:r>
            <a:r>
              <a:rPr lang="nb-NO" dirty="0" err="1" smtClean="0"/>
              <a:t>deliver</a:t>
            </a:r>
            <a:r>
              <a:rPr lang="nb-NO" dirty="0" smtClean="0"/>
              <a:t>?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sz="2000" dirty="0" smtClean="0"/>
              <a:t>Basis for </a:t>
            </a:r>
            <a:r>
              <a:rPr lang="nb-NO" sz="2000" dirty="0" err="1" smtClean="0"/>
              <a:t>knowledge</a:t>
            </a:r>
            <a:endParaRPr lang="nb-NO" sz="2000" dirty="0" smtClean="0"/>
          </a:p>
          <a:p>
            <a:pPr lvl="1"/>
            <a:r>
              <a:rPr lang="nb-NO" sz="2000" dirty="0" err="1" smtClean="0"/>
              <a:t>Thematic</a:t>
            </a:r>
            <a:r>
              <a:rPr lang="nb-NO" sz="2000" dirty="0" smtClean="0"/>
              <a:t> </a:t>
            </a:r>
            <a:r>
              <a:rPr lang="nb-NO" sz="2000" dirty="0" err="1" smtClean="0"/>
              <a:t>focus</a:t>
            </a:r>
            <a:endParaRPr lang="nb-NO" sz="2000" dirty="0" smtClean="0"/>
          </a:p>
          <a:p>
            <a:pPr lvl="1"/>
            <a:r>
              <a:rPr lang="nb-NO" sz="2000" dirty="0" smtClean="0"/>
              <a:t>Country/area </a:t>
            </a:r>
            <a:r>
              <a:rPr lang="nb-NO" sz="2000" dirty="0" err="1" smtClean="0"/>
              <a:t>knowledge</a:t>
            </a:r>
            <a:endParaRPr lang="nb-NO" sz="2000" dirty="0" smtClean="0"/>
          </a:p>
          <a:p>
            <a:pPr lvl="1"/>
            <a:r>
              <a:rPr lang="nb-NO" sz="2000" dirty="0" err="1" smtClean="0"/>
              <a:t>Quantitative</a:t>
            </a:r>
            <a:r>
              <a:rPr lang="nb-NO" sz="2000" dirty="0" smtClean="0"/>
              <a:t> </a:t>
            </a:r>
            <a:r>
              <a:rPr lang="nb-NO" sz="2000" dirty="0" err="1" smtClean="0"/>
              <a:t>analysis</a:t>
            </a:r>
            <a:r>
              <a:rPr lang="nb-NO" sz="2000" dirty="0" smtClean="0"/>
              <a:t> and data </a:t>
            </a:r>
            <a:r>
              <a:rPr lang="nb-NO" sz="2000" dirty="0" err="1" smtClean="0"/>
              <a:t>hub</a:t>
            </a:r>
            <a:r>
              <a:rPr lang="nb-NO" sz="2000" dirty="0" smtClean="0"/>
              <a:t> for </a:t>
            </a:r>
            <a:r>
              <a:rPr lang="nb-NO" sz="2000" dirty="0" err="1" smtClean="0"/>
              <a:t>scholars</a:t>
            </a:r>
            <a:r>
              <a:rPr lang="nb-NO" sz="2000" dirty="0" smtClean="0"/>
              <a:t> </a:t>
            </a:r>
            <a:r>
              <a:rPr lang="nb-NO" sz="2000" dirty="0" err="1" smtClean="0"/>
              <a:t>globally</a:t>
            </a:r>
            <a:endParaRPr lang="nb-NO" sz="2000" dirty="0" smtClean="0"/>
          </a:p>
          <a:p>
            <a:r>
              <a:rPr lang="nb-NO" sz="2000" dirty="0" smtClean="0"/>
              <a:t>Policy </a:t>
            </a:r>
            <a:r>
              <a:rPr lang="nb-NO" sz="2000" dirty="0" err="1" smtClean="0"/>
              <a:t>advice</a:t>
            </a:r>
            <a:endParaRPr lang="nb-NO" sz="2000" dirty="0" smtClean="0"/>
          </a:p>
          <a:p>
            <a:r>
              <a:rPr lang="en-GB" sz="2000" dirty="0"/>
              <a:t>E</a:t>
            </a:r>
            <a:r>
              <a:rPr lang="en-GB" sz="2000" dirty="0" smtClean="0"/>
              <a:t>ngages </a:t>
            </a:r>
            <a:r>
              <a:rPr lang="en-GB" sz="2000" dirty="0"/>
              <a:t>actively in teaching and training, including the hosting of a research school in Peace and Conflict for PhD scholars in collaboration with Norwegian partners</a:t>
            </a:r>
          </a:p>
          <a:p>
            <a:r>
              <a:rPr lang="nb-NO" sz="2000" dirty="0" err="1" smtClean="0"/>
              <a:t>Dialogue</a:t>
            </a:r>
            <a:r>
              <a:rPr lang="nb-NO" sz="2000" dirty="0" smtClean="0"/>
              <a:t> and </a:t>
            </a:r>
            <a:r>
              <a:rPr lang="nb-NO" sz="2000" dirty="0" err="1" smtClean="0"/>
              <a:t>fostering</a:t>
            </a:r>
            <a:r>
              <a:rPr lang="nb-NO" sz="2000" dirty="0" smtClean="0"/>
              <a:t> </a:t>
            </a:r>
            <a:r>
              <a:rPr lang="nb-NO" sz="2000" dirty="0" err="1" smtClean="0"/>
              <a:t>of</a:t>
            </a:r>
            <a:r>
              <a:rPr lang="nb-NO" sz="2000" dirty="0" smtClean="0"/>
              <a:t> relationships</a:t>
            </a:r>
          </a:p>
          <a:p>
            <a:pPr lvl="0"/>
            <a:r>
              <a:rPr lang="en-GB" sz="2000" dirty="0" smtClean="0">
                <a:solidFill>
                  <a:schemeClr val="tx2"/>
                </a:solidFill>
                <a:latin typeface="Gill Sans MT"/>
              </a:rPr>
              <a:t>Publishes </a:t>
            </a:r>
            <a:r>
              <a:rPr lang="en-GB" sz="2000" dirty="0">
                <a:solidFill>
                  <a:schemeClr val="tx2"/>
                </a:solidFill>
                <a:latin typeface="Gill Sans MT"/>
              </a:rPr>
              <a:t>findings in major international journals and with the leading publishing </a:t>
            </a:r>
            <a:r>
              <a:rPr lang="en-GB" sz="2000" dirty="0" smtClean="0">
                <a:solidFill>
                  <a:schemeClr val="tx2"/>
                </a:solidFill>
                <a:latin typeface="Gill Sans MT"/>
              </a:rPr>
              <a:t>houses</a:t>
            </a:r>
          </a:p>
          <a:p>
            <a:r>
              <a:rPr lang="nb-NO" sz="2000" dirty="0"/>
              <a:t>Journals at PRIO</a:t>
            </a:r>
          </a:p>
          <a:p>
            <a:pPr lvl="1"/>
            <a:r>
              <a:rPr lang="nb-NO" sz="1800" dirty="0"/>
              <a:t>Journal </a:t>
            </a:r>
            <a:r>
              <a:rPr lang="nb-NO" sz="1800" dirty="0" err="1"/>
              <a:t>of</a:t>
            </a:r>
            <a:r>
              <a:rPr lang="nb-NO" sz="1800" dirty="0"/>
              <a:t> Peace Research</a:t>
            </a:r>
          </a:p>
          <a:p>
            <a:pPr lvl="1"/>
            <a:r>
              <a:rPr lang="nb-NO" sz="1800" dirty="0"/>
              <a:t>Security </a:t>
            </a:r>
            <a:r>
              <a:rPr lang="nb-NO" sz="1800" dirty="0" err="1"/>
              <a:t>Dialogue</a:t>
            </a:r>
            <a:endParaRPr lang="nb-NO" sz="1800" dirty="0"/>
          </a:p>
          <a:p>
            <a:pPr lvl="1"/>
            <a:r>
              <a:rPr lang="nb-NO" sz="1800" dirty="0"/>
              <a:t>Journal </a:t>
            </a:r>
            <a:r>
              <a:rPr lang="nb-NO" sz="1800" dirty="0" err="1"/>
              <a:t>of</a:t>
            </a:r>
            <a:r>
              <a:rPr lang="nb-NO" sz="1800" dirty="0"/>
              <a:t> </a:t>
            </a:r>
            <a:r>
              <a:rPr lang="nb-NO" sz="1800" dirty="0" err="1"/>
              <a:t>Military</a:t>
            </a:r>
            <a:r>
              <a:rPr lang="nb-NO" sz="1800" dirty="0"/>
              <a:t> </a:t>
            </a:r>
            <a:r>
              <a:rPr lang="nb-NO" sz="1800" dirty="0" err="1"/>
              <a:t>Ethics</a:t>
            </a:r>
            <a:endParaRPr lang="nb-NO" sz="1800" dirty="0"/>
          </a:p>
          <a:p>
            <a:pPr lvl="1"/>
            <a:r>
              <a:rPr lang="nb-NO" sz="1800" dirty="0"/>
              <a:t>International Area Studies </a:t>
            </a:r>
            <a:r>
              <a:rPr lang="nb-NO" sz="1800" dirty="0" err="1" smtClean="0"/>
              <a:t>Review</a:t>
            </a:r>
            <a:endParaRPr lang="nb-NO" sz="1800" dirty="0" smtClean="0"/>
          </a:p>
          <a:p>
            <a:pPr lvl="1"/>
            <a:endParaRPr lang="en-GB" sz="2000" dirty="0">
              <a:solidFill>
                <a:schemeClr val="tx2"/>
              </a:solidFill>
              <a:latin typeface="Gill Sans MT"/>
            </a:endParaRPr>
          </a:p>
          <a:p>
            <a:endParaRPr lang="nb-NO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642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Organization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45" name="Rectangle 144"/>
          <p:cNvSpPr/>
          <p:nvPr/>
        </p:nvSpPr>
        <p:spPr>
          <a:xfrm>
            <a:off x="395537" y="1159187"/>
            <a:ext cx="8352928" cy="5198772"/>
          </a:xfrm>
          <a:prstGeom prst="rect">
            <a:avLst/>
          </a:prstGeom>
          <a:noFill/>
          <a:ln>
            <a:noFill/>
          </a:ln>
        </p:spPr>
      </p:sp>
      <p:sp>
        <p:nvSpPr>
          <p:cNvPr id="146" name="Rectangle 145"/>
          <p:cNvSpPr/>
          <p:nvPr/>
        </p:nvSpPr>
        <p:spPr>
          <a:xfrm>
            <a:off x="407308" y="3033478"/>
            <a:ext cx="1990916" cy="2288675"/>
          </a:xfrm>
          <a:prstGeom prst="rect">
            <a:avLst/>
          </a:prstGeom>
          <a:solidFill>
            <a:srgbClr val="AEBBBA">
              <a:lumMod val="20000"/>
              <a:lumOff val="80000"/>
            </a:srgbClr>
          </a:solidFill>
          <a:ln w="28575" cap="flat" cmpd="sng" algn="ctr">
            <a:solidFill>
              <a:srgbClr val="AEBBBA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2498201" y="3033478"/>
            <a:ext cx="1960092" cy="2288675"/>
          </a:xfrm>
          <a:prstGeom prst="rect">
            <a:avLst/>
          </a:prstGeom>
          <a:solidFill>
            <a:srgbClr val="AEBBBA">
              <a:lumMod val="20000"/>
              <a:lumOff val="80000"/>
            </a:srgbClr>
          </a:solidFill>
          <a:ln w="28575" cap="flat" cmpd="sng" algn="ctr">
            <a:solidFill>
              <a:srgbClr val="AEBBBA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4591995" y="3033478"/>
            <a:ext cx="1990916" cy="2288675"/>
          </a:xfrm>
          <a:prstGeom prst="rect">
            <a:avLst/>
          </a:prstGeom>
          <a:solidFill>
            <a:srgbClr val="AEBBBA">
              <a:lumMod val="20000"/>
              <a:lumOff val="80000"/>
            </a:srgbClr>
          </a:solidFill>
          <a:ln w="28575" cap="flat" cmpd="sng" algn="ctr">
            <a:solidFill>
              <a:srgbClr val="AEBBBA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6688342" y="3033478"/>
            <a:ext cx="1990916" cy="2288675"/>
          </a:xfrm>
          <a:prstGeom prst="rect">
            <a:avLst/>
          </a:prstGeom>
          <a:solidFill>
            <a:srgbClr val="AEBBBA">
              <a:lumMod val="20000"/>
              <a:lumOff val="80000"/>
            </a:srgbClr>
          </a:solidFill>
          <a:ln w="28575" cap="flat" cmpd="sng" algn="ctr">
            <a:solidFill>
              <a:srgbClr val="AEBBBA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50" name="Rectangle 149"/>
          <p:cNvSpPr>
            <a:spLocks noChangeArrowheads="1"/>
          </p:cNvSpPr>
          <p:nvPr/>
        </p:nvSpPr>
        <p:spPr bwMode="auto">
          <a:xfrm>
            <a:off x="2600462" y="4503709"/>
            <a:ext cx="314451" cy="317866"/>
          </a:xfrm>
          <a:prstGeom prst="rect">
            <a:avLst/>
          </a:prstGeom>
          <a:solidFill>
            <a:srgbClr val="C1002B"/>
          </a:solidFill>
          <a:ln>
            <a:solidFill>
              <a:srgbClr val="C1002B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2" name="Rectangle 151"/>
          <p:cNvSpPr>
            <a:spLocks noChangeArrowheads="1"/>
          </p:cNvSpPr>
          <p:nvPr/>
        </p:nvSpPr>
        <p:spPr bwMode="auto">
          <a:xfrm>
            <a:off x="2600462" y="3983115"/>
            <a:ext cx="211499" cy="207592"/>
          </a:xfrm>
          <a:prstGeom prst="rect">
            <a:avLst/>
          </a:prstGeom>
          <a:solidFill>
            <a:srgbClr val="C1002B"/>
          </a:solidFill>
          <a:ln>
            <a:solidFill>
              <a:srgbClr val="C1002B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3" name="Rectangle 152"/>
          <p:cNvSpPr>
            <a:spLocks noChangeArrowheads="1"/>
          </p:cNvSpPr>
          <p:nvPr/>
        </p:nvSpPr>
        <p:spPr bwMode="auto">
          <a:xfrm>
            <a:off x="1762059" y="4087585"/>
            <a:ext cx="211499" cy="207592"/>
          </a:xfrm>
          <a:prstGeom prst="rect">
            <a:avLst/>
          </a:prstGeom>
          <a:solidFill>
            <a:srgbClr val="F3A300"/>
          </a:solidFill>
          <a:ln>
            <a:solidFill>
              <a:srgbClr val="F3A3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" name="Rectangle 153"/>
          <p:cNvSpPr>
            <a:spLocks noChangeArrowheads="1"/>
          </p:cNvSpPr>
          <p:nvPr/>
        </p:nvSpPr>
        <p:spPr bwMode="auto">
          <a:xfrm>
            <a:off x="1448913" y="3775964"/>
            <a:ext cx="313145" cy="311622"/>
          </a:xfrm>
          <a:prstGeom prst="rect">
            <a:avLst/>
          </a:prstGeom>
          <a:solidFill>
            <a:srgbClr val="F3A300"/>
          </a:solidFill>
          <a:ln>
            <a:solidFill>
              <a:srgbClr val="F3A3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5" name="Rectangle 154"/>
          <p:cNvSpPr>
            <a:spLocks noChangeArrowheads="1"/>
          </p:cNvSpPr>
          <p:nvPr/>
        </p:nvSpPr>
        <p:spPr bwMode="auto">
          <a:xfrm>
            <a:off x="1030952" y="4409109"/>
            <a:ext cx="313145" cy="312562"/>
          </a:xfrm>
          <a:prstGeom prst="rect">
            <a:avLst/>
          </a:prstGeom>
          <a:solidFill>
            <a:srgbClr val="F3A300"/>
          </a:solidFill>
          <a:ln>
            <a:solidFill>
              <a:srgbClr val="F3A3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6" name="Rectangle 155"/>
          <p:cNvSpPr>
            <a:spLocks noChangeArrowheads="1"/>
          </p:cNvSpPr>
          <p:nvPr/>
        </p:nvSpPr>
        <p:spPr bwMode="auto">
          <a:xfrm>
            <a:off x="1973558" y="4409109"/>
            <a:ext cx="313145" cy="312562"/>
          </a:xfrm>
          <a:prstGeom prst="rect">
            <a:avLst/>
          </a:prstGeom>
          <a:solidFill>
            <a:srgbClr val="F3A300"/>
          </a:solidFill>
          <a:ln>
            <a:solidFill>
              <a:srgbClr val="F3A3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7" name="Rectangle 156"/>
          <p:cNvSpPr>
            <a:spLocks noChangeArrowheads="1"/>
          </p:cNvSpPr>
          <p:nvPr/>
        </p:nvSpPr>
        <p:spPr bwMode="auto">
          <a:xfrm>
            <a:off x="2078238" y="4820637"/>
            <a:ext cx="205171" cy="208531"/>
          </a:xfrm>
          <a:prstGeom prst="rect">
            <a:avLst/>
          </a:prstGeom>
          <a:solidFill>
            <a:srgbClr val="F3A300"/>
          </a:solidFill>
          <a:ln>
            <a:solidFill>
              <a:srgbClr val="F3A3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8" name="Rectangle 157"/>
          <p:cNvSpPr>
            <a:spLocks noChangeArrowheads="1"/>
          </p:cNvSpPr>
          <p:nvPr/>
        </p:nvSpPr>
        <p:spPr bwMode="auto">
          <a:xfrm>
            <a:off x="713750" y="4503268"/>
            <a:ext cx="211499" cy="208034"/>
          </a:xfrm>
          <a:prstGeom prst="rect">
            <a:avLst/>
          </a:prstGeom>
          <a:solidFill>
            <a:srgbClr val="F3A300"/>
          </a:solidFill>
          <a:ln>
            <a:solidFill>
              <a:srgbClr val="F3A3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9" name="Rectangle 158"/>
          <p:cNvSpPr>
            <a:spLocks noChangeArrowheads="1"/>
          </p:cNvSpPr>
          <p:nvPr/>
        </p:nvSpPr>
        <p:spPr bwMode="auto">
          <a:xfrm>
            <a:off x="1030952" y="4815360"/>
            <a:ext cx="211499" cy="207592"/>
          </a:xfrm>
          <a:prstGeom prst="rect">
            <a:avLst/>
          </a:prstGeom>
          <a:solidFill>
            <a:srgbClr val="F3A300"/>
          </a:solidFill>
          <a:ln>
            <a:solidFill>
              <a:srgbClr val="F3A3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0" name="Rectangle 159"/>
          <p:cNvSpPr>
            <a:spLocks noChangeArrowheads="1"/>
          </p:cNvSpPr>
          <p:nvPr/>
        </p:nvSpPr>
        <p:spPr bwMode="auto">
          <a:xfrm>
            <a:off x="713748" y="4821577"/>
            <a:ext cx="211499" cy="207592"/>
          </a:xfrm>
          <a:prstGeom prst="rect">
            <a:avLst/>
          </a:prstGeom>
          <a:solidFill>
            <a:srgbClr val="F3A300"/>
          </a:solidFill>
          <a:ln>
            <a:solidFill>
              <a:srgbClr val="F3A3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1" name="Rectangle 160"/>
          <p:cNvSpPr>
            <a:spLocks noChangeArrowheads="1"/>
          </p:cNvSpPr>
          <p:nvPr/>
        </p:nvSpPr>
        <p:spPr bwMode="auto">
          <a:xfrm>
            <a:off x="2928703" y="4919859"/>
            <a:ext cx="205171" cy="208531"/>
          </a:xfrm>
          <a:prstGeom prst="rect">
            <a:avLst/>
          </a:prstGeom>
          <a:solidFill>
            <a:srgbClr val="C1002B"/>
          </a:solidFill>
          <a:ln>
            <a:solidFill>
              <a:srgbClr val="C1002B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2" name="Rectangle 161"/>
          <p:cNvSpPr>
            <a:spLocks noChangeArrowheads="1"/>
          </p:cNvSpPr>
          <p:nvPr/>
        </p:nvSpPr>
        <p:spPr bwMode="auto">
          <a:xfrm>
            <a:off x="3444605" y="4200578"/>
            <a:ext cx="205171" cy="208531"/>
          </a:xfrm>
          <a:prstGeom prst="rect">
            <a:avLst/>
          </a:prstGeom>
          <a:solidFill>
            <a:srgbClr val="C1002B"/>
          </a:solidFill>
          <a:ln>
            <a:solidFill>
              <a:srgbClr val="C1002B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Rectangle 162"/>
          <p:cNvSpPr>
            <a:spLocks noChangeArrowheads="1"/>
          </p:cNvSpPr>
          <p:nvPr/>
        </p:nvSpPr>
        <p:spPr bwMode="auto">
          <a:xfrm>
            <a:off x="3124548" y="3775964"/>
            <a:ext cx="313145" cy="312562"/>
          </a:xfrm>
          <a:prstGeom prst="rect">
            <a:avLst/>
          </a:prstGeom>
          <a:solidFill>
            <a:srgbClr val="C1002B"/>
          </a:solidFill>
          <a:ln>
            <a:solidFill>
              <a:srgbClr val="C1002B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4" name="Rectangle 163"/>
          <p:cNvSpPr>
            <a:spLocks noChangeArrowheads="1"/>
          </p:cNvSpPr>
          <p:nvPr/>
        </p:nvSpPr>
        <p:spPr bwMode="auto">
          <a:xfrm>
            <a:off x="3444605" y="4607299"/>
            <a:ext cx="313145" cy="312562"/>
          </a:xfrm>
          <a:prstGeom prst="rect">
            <a:avLst/>
          </a:prstGeom>
          <a:solidFill>
            <a:srgbClr val="C1002B"/>
          </a:solidFill>
          <a:ln>
            <a:solidFill>
              <a:srgbClr val="C1002B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Rectangle 164"/>
          <p:cNvSpPr>
            <a:spLocks noChangeArrowheads="1"/>
          </p:cNvSpPr>
          <p:nvPr/>
        </p:nvSpPr>
        <p:spPr bwMode="auto">
          <a:xfrm>
            <a:off x="3861745" y="4302466"/>
            <a:ext cx="205171" cy="208531"/>
          </a:xfrm>
          <a:prstGeom prst="rect">
            <a:avLst/>
          </a:prstGeom>
          <a:solidFill>
            <a:srgbClr val="C1002B"/>
          </a:solidFill>
          <a:ln>
            <a:solidFill>
              <a:srgbClr val="C1002B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6" name="Rectangle 165"/>
          <p:cNvSpPr>
            <a:spLocks noChangeArrowheads="1"/>
          </p:cNvSpPr>
          <p:nvPr/>
        </p:nvSpPr>
        <p:spPr bwMode="auto">
          <a:xfrm>
            <a:off x="3854947" y="4606829"/>
            <a:ext cx="205171" cy="208531"/>
          </a:xfrm>
          <a:prstGeom prst="rect">
            <a:avLst/>
          </a:prstGeom>
          <a:solidFill>
            <a:srgbClr val="C1002B"/>
          </a:solidFill>
          <a:ln>
            <a:solidFill>
              <a:srgbClr val="C1002B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Rectangle 166"/>
          <p:cNvSpPr>
            <a:spLocks noChangeArrowheads="1"/>
          </p:cNvSpPr>
          <p:nvPr/>
        </p:nvSpPr>
        <p:spPr bwMode="auto">
          <a:xfrm>
            <a:off x="4172723" y="4087585"/>
            <a:ext cx="205171" cy="208531"/>
          </a:xfrm>
          <a:prstGeom prst="rect">
            <a:avLst/>
          </a:prstGeom>
          <a:solidFill>
            <a:srgbClr val="C1002B"/>
          </a:solidFill>
          <a:ln>
            <a:solidFill>
              <a:srgbClr val="C1002B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8" name="Rectangle 167"/>
          <p:cNvSpPr>
            <a:spLocks noChangeArrowheads="1"/>
          </p:cNvSpPr>
          <p:nvPr/>
        </p:nvSpPr>
        <p:spPr bwMode="auto">
          <a:xfrm>
            <a:off x="4696811" y="3873591"/>
            <a:ext cx="205171" cy="208531"/>
          </a:xfrm>
          <a:prstGeom prst="rect">
            <a:avLst/>
          </a:prstGeom>
          <a:solidFill>
            <a:srgbClr val="008AC9"/>
          </a:solidFill>
          <a:ln>
            <a:solidFill>
              <a:srgbClr val="008AC9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Rectangle 168"/>
          <p:cNvSpPr>
            <a:spLocks noChangeArrowheads="1"/>
          </p:cNvSpPr>
          <p:nvPr/>
        </p:nvSpPr>
        <p:spPr bwMode="auto">
          <a:xfrm>
            <a:off x="4901982" y="4200578"/>
            <a:ext cx="205171" cy="208531"/>
          </a:xfrm>
          <a:prstGeom prst="rect">
            <a:avLst/>
          </a:prstGeom>
          <a:solidFill>
            <a:srgbClr val="008AC9"/>
          </a:solidFill>
          <a:ln>
            <a:solidFill>
              <a:srgbClr val="008AC9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Rectangle 169"/>
          <p:cNvSpPr>
            <a:spLocks noChangeArrowheads="1"/>
          </p:cNvSpPr>
          <p:nvPr/>
        </p:nvSpPr>
        <p:spPr bwMode="auto">
          <a:xfrm>
            <a:off x="5846063" y="3873317"/>
            <a:ext cx="321686" cy="326954"/>
          </a:xfrm>
          <a:prstGeom prst="rect">
            <a:avLst/>
          </a:prstGeom>
          <a:solidFill>
            <a:srgbClr val="008AC9"/>
          </a:solidFill>
          <a:ln>
            <a:solidFill>
              <a:srgbClr val="008AC9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Rectangle 170"/>
          <p:cNvSpPr>
            <a:spLocks noChangeArrowheads="1"/>
          </p:cNvSpPr>
          <p:nvPr/>
        </p:nvSpPr>
        <p:spPr bwMode="auto">
          <a:xfrm>
            <a:off x="6793159" y="4508074"/>
            <a:ext cx="205171" cy="208531"/>
          </a:xfrm>
          <a:prstGeom prst="rect">
            <a:avLst/>
          </a:prstGeom>
          <a:solidFill>
            <a:srgbClr val="C3B600"/>
          </a:solidFill>
          <a:ln>
            <a:solidFill>
              <a:srgbClr val="C3B6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Rectangle 171"/>
          <p:cNvSpPr>
            <a:spLocks noChangeArrowheads="1"/>
          </p:cNvSpPr>
          <p:nvPr/>
        </p:nvSpPr>
        <p:spPr bwMode="auto">
          <a:xfrm>
            <a:off x="4901982" y="4716605"/>
            <a:ext cx="313145" cy="312562"/>
          </a:xfrm>
          <a:prstGeom prst="rect">
            <a:avLst/>
          </a:prstGeom>
          <a:solidFill>
            <a:srgbClr val="008AC9"/>
          </a:solidFill>
          <a:ln>
            <a:solidFill>
              <a:srgbClr val="008AC9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Rectangle 172"/>
          <p:cNvSpPr>
            <a:spLocks noChangeArrowheads="1"/>
          </p:cNvSpPr>
          <p:nvPr/>
        </p:nvSpPr>
        <p:spPr bwMode="auto">
          <a:xfrm>
            <a:off x="6209292" y="4327194"/>
            <a:ext cx="205171" cy="208531"/>
          </a:xfrm>
          <a:prstGeom prst="rect">
            <a:avLst/>
          </a:prstGeom>
          <a:solidFill>
            <a:srgbClr val="008AC9"/>
          </a:solidFill>
          <a:ln>
            <a:solidFill>
              <a:srgbClr val="008AC9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Rectangle 173"/>
          <p:cNvSpPr>
            <a:spLocks noChangeArrowheads="1"/>
          </p:cNvSpPr>
          <p:nvPr/>
        </p:nvSpPr>
        <p:spPr bwMode="auto">
          <a:xfrm>
            <a:off x="5414774" y="4293277"/>
            <a:ext cx="313145" cy="312562"/>
          </a:xfrm>
          <a:prstGeom prst="rect">
            <a:avLst/>
          </a:prstGeom>
          <a:solidFill>
            <a:srgbClr val="008AC9"/>
          </a:solidFill>
          <a:ln>
            <a:solidFill>
              <a:srgbClr val="008AC9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Rectangle 174"/>
          <p:cNvSpPr>
            <a:spLocks noChangeArrowheads="1"/>
          </p:cNvSpPr>
          <p:nvPr/>
        </p:nvSpPr>
        <p:spPr bwMode="auto">
          <a:xfrm>
            <a:off x="5301971" y="4814422"/>
            <a:ext cx="205171" cy="208531"/>
          </a:xfrm>
          <a:prstGeom prst="rect">
            <a:avLst/>
          </a:prstGeom>
          <a:solidFill>
            <a:srgbClr val="008AC9"/>
          </a:solidFill>
          <a:ln>
            <a:solidFill>
              <a:srgbClr val="008AC9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" name="Rectangle 175"/>
          <p:cNvSpPr>
            <a:spLocks noChangeArrowheads="1"/>
          </p:cNvSpPr>
          <p:nvPr/>
        </p:nvSpPr>
        <p:spPr bwMode="auto">
          <a:xfrm>
            <a:off x="7107611" y="4930067"/>
            <a:ext cx="205171" cy="208531"/>
          </a:xfrm>
          <a:prstGeom prst="rect">
            <a:avLst/>
          </a:prstGeom>
          <a:solidFill>
            <a:srgbClr val="C3B600"/>
          </a:solidFill>
          <a:ln>
            <a:solidFill>
              <a:srgbClr val="C3B6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7" name="Rectangle 176"/>
          <p:cNvSpPr>
            <a:spLocks noChangeArrowheads="1"/>
          </p:cNvSpPr>
          <p:nvPr/>
        </p:nvSpPr>
        <p:spPr bwMode="auto">
          <a:xfrm>
            <a:off x="7312782" y="4409109"/>
            <a:ext cx="313145" cy="312562"/>
          </a:xfrm>
          <a:prstGeom prst="rect">
            <a:avLst/>
          </a:prstGeom>
          <a:solidFill>
            <a:srgbClr val="C3B600"/>
          </a:solidFill>
          <a:ln>
            <a:solidFill>
              <a:srgbClr val="C3B6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" name="Rectangle 177"/>
          <p:cNvSpPr>
            <a:spLocks noChangeArrowheads="1"/>
          </p:cNvSpPr>
          <p:nvPr/>
        </p:nvSpPr>
        <p:spPr bwMode="auto">
          <a:xfrm>
            <a:off x="7841332" y="4821577"/>
            <a:ext cx="205171" cy="208531"/>
          </a:xfrm>
          <a:prstGeom prst="rect">
            <a:avLst/>
          </a:prstGeom>
          <a:solidFill>
            <a:srgbClr val="C3B600"/>
          </a:solidFill>
          <a:ln>
            <a:solidFill>
              <a:srgbClr val="C3B6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9" name="Rectangle 178"/>
          <p:cNvSpPr>
            <a:spLocks noChangeArrowheads="1"/>
          </p:cNvSpPr>
          <p:nvPr/>
        </p:nvSpPr>
        <p:spPr bwMode="auto">
          <a:xfrm>
            <a:off x="7842329" y="4296119"/>
            <a:ext cx="422125" cy="418935"/>
          </a:xfrm>
          <a:prstGeom prst="rect">
            <a:avLst/>
          </a:prstGeom>
          <a:solidFill>
            <a:srgbClr val="C3B600"/>
          </a:solidFill>
          <a:ln>
            <a:solidFill>
              <a:srgbClr val="C3B6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0" name="Rectangle 179"/>
          <p:cNvSpPr>
            <a:spLocks noChangeArrowheads="1"/>
          </p:cNvSpPr>
          <p:nvPr/>
        </p:nvSpPr>
        <p:spPr bwMode="auto">
          <a:xfrm>
            <a:off x="7637158" y="3992047"/>
            <a:ext cx="205171" cy="208531"/>
          </a:xfrm>
          <a:prstGeom prst="rect">
            <a:avLst/>
          </a:prstGeom>
          <a:solidFill>
            <a:srgbClr val="C3B600"/>
          </a:solidFill>
          <a:ln>
            <a:solidFill>
              <a:srgbClr val="C3B6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1" name="Rectangle 180"/>
          <p:cNvSpPr>
            <a:spLocks noChangeArrowheads="1"/>
          </p:cNvSpPr>
          <p:nvPr/>
        </p:nvSpPr>
        <p:spPr bwMode="auto">
          <a:xfrm>
            <a:off x="7958092" y="3992047"/>
            <a:ext cx="205171" cy="208531"/>
          </a:xfrm>
          <a:prstGeom prst="rect">
            <a:avLst/>
          </a:prstGeom>
          <a:solidFill>
            <a:srgbClr val="C3B600"/>
          </a:solidFill>
          <a:ln>
            <a:solidFill>
              <a:srgbClr val="C3B600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2" name="Text Box 205"/>
          <p:cNvSpPr txBox="1"/>
          <p:nvPr/>
        </p:nvSpPr>
        <p:spPr>
          <a:xfrm>
            <a:off x="407306" y="3033478"/>
            <a:ext cx="1990916" cy="531003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3A300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  <a:t>Social Dynamics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183" name="Text Box 206"/>
          <p:cNvSpPr txBox="1"/>
          <p:nvPr/>
        </p:nvSpPr>
        <p:spPr>
          <a:xfrm>
            <a:off x="2498201" y="3033478"/>
            <a:ext cx="1960092" cy="531003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C1002B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  <a:t>Dimensions </a:t>
            </a:r>
            <a:b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C1002B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</a:b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C1002B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  <a:t>of Security</a:t>
            </a: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184" name="Text Box 207"/>
          <p:cNvSpPr txBox="1"/>
          <p:nvPr/>
        </p:nvSpPr>
        <p:spPr>
          <a:xfrm>
            <a:off x="4591995" y="3033478"/>
            <a:ext cx="1990916" cy="531003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smtClean="0">
                <a:ln>
                  <a:noFill/>
                </a:ln>
                <a:solidFill>
                  <a:srgbClr val="008AC9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  <a:t>Conditions of </a:t>
            </a:r>
            <a:br>
              <a:rPr kumimoji="0" lang="en-GB" sz="1400" b="1" i="0" u="none" strike="noStrike" kern="0" cap="none" spc="0" normalizeH="0" baseline="0" noProof="0" smtClean="0">
                <a:ln>
                  <a:noFill/>
                </a:ln>
                <a:solidFill>
                  <a:srgbClr val="008AC9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</a:br>
            <a:r>
              <a:rPr kumimoji="0" lang="en-GB" sz="1400" b="1" i="0" u="none" strike="noStrike" kern="0" cap="none" spc="0" normalizeH="0" baseline="0" noProof="0" smtClean="0">
                <a:ln>
                  <a:noFill/>
                </a:ln>
                <a:solidFill>
                  <a:srgbClr val="008AC9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  <a:t>Violence and Peace</a:t>
            </a: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185" name="Text Box 208"/>
          <p:cNvSpPr txBox="1"/>
          <p:nvPr/>
        </p:nvSpPr>
        <p:spPr>
          <a:xfrm>
            <a:off x="6688342" y="3033478"/>
            <a:ext cx="1990916" cy="531003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C3B600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  <a:t>PRIO Cyprus Centre</a:t>
            </a: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186" name="Text Box 213"/>
          <p:cNvSpPr txBox="1"/>
          <p:nvPr/>
        </p:nvSpPr>
        <p:spPr>
          <a:xfrm>
            <a:off x="3382814" y="1264957"/>
            <a:ext cx="2228474" cy="531003"/>
          </a:xfrm>
          <a:prstGeom prst="rect">
            <a:avLst/>
          </a:prstGeom>
          <a:solidFill>
            <a:srgbClr val="AEBBBA">
              <a:lumMod val="20000"/>
              <a:lumOff val="80000"/>
            </a:srgbClr>
          </a:solidFill>
          <a:ln w="28575">
            <a:solidFill>
              <a:srgbClr val="AEBBBA"/>
            </a:solidFill>
            <a:miter lim="800000"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7C9190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  <a:t>Director’s Office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187" name="Text Box 214"/>
          <p:cNvSpPr txBox="1"/>
          <p:nvPr/>
        </p:nvSpPr>
        <p:spPr>
          <a:xfrm>
            <a:off x="4877562" y="1993172"/>
            <a:ext cx="2341944" cy="531003"/>
          </a:xfrm>
          <a:prstGeom prst="rect">
            <a:avLst/>
          </a:prstGeom>
          <a:solidFill>
            <a:srgbClr val="AEBBBA">
              <a:lumMod val="20000"/>
              <a:lumOff val="80000"/>
            </a:srgbClr>
          </a:solidFill>
          <a:ln w="28575">
            <a:solidFill>
              <a:srgbClr val="AEBBBA"/>
            </a:solidFill>
            <a:miter lim="800000"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nb-NO" b="1" i="0" u="none" strike="noStrike" kern="0" cap="none" spc="0" normalizeH="0" baseline="0" noProof="0" dirty="0" err="1">
                <a:ln>
                  <a:noFill/>
                </a:ln>
                <a:solidFill>
                  <a:srgbClr val="7C9190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  <a:t>Communication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ook Antiqua"/>
              <a:ea typeface="Times New Roman"/>
              <a:cs typeface="Times New Roman"/>
            </a:endParaRPr>
          </a:p>
        </p:txBody>
      </p:sp>
      <p:sp>
        <p:nvSpPr>
          <p:cNvPr id="188" name="Text Box 215"/>
          <p:cNvSpPr txBox="1"/>
          <p:nvPr/>
        </p:nvSpPr>
        <p:spPr>
          <a:xfrm>
            <a:off x="1867807" y="1985757"/>
            <a:ext cx="2304915" cy="531003"/>
          </a:xfrm>
          <a:prstGeom prst="rect">
            <a:avLst/>
          </a:prstGeom>
          <a:solidFill>
            <a:srgbClr val="AEBBBA">
              <a:lumMod val="20000"/>
              <a:lumOff val="80000"/>
            </a:srgbClr>
          </a:solidFill>
          <a:ln w="28575">
            <a:solidFill>
              <a:srgbClr val="AEBBBA"/>
            </a:solidFill>
            <a:miter lim="800000"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7C9190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  <a:t>Administration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rgbClr val="7C9190"/>
              </a:solidFill>
              <a:effectLst/>
              <a:uLnTx/>
              <a:uFillTx/>
              <a:latin typeface="Book Antiqua"/>
              <a:ea typeface="Times New Roman"/>
              <a:cs typeface="Times New Roman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418589" y="1795961"/>
            <a:ext cx="6289046" cy="1237519"/>
            <a:chOff x="698637" y="1010509"/>
            <a:chExt cx="4305300" cy="853576"/>
          </a:xfrm>
        </p:grpSpPr>
        <p:cxnSp>
          <p:nvCxnSpPr>
            <p:cNvPr id="206" name="Straight Connector 205"/>
            <p:cNvCxnSpPr/>
            <p:nvPr/>
          </p:nvCxnSpPr>
          <p:spPr>
            <a:xfrm flipV="1">
              <a:off x="698637" y="1656304"/>
              <a:ext cx="0" cy="207781"/>
            </a:xfrm>
            <a:prstGeom prst="line">
              <a:avLst/>
            </a:prstGeom>
            <a:noFill/>
            <a:ln w="28575" cap="sq" cmpd="sng" algn="ctr">
              <a:solidFill>
                <a:srgbClr val="AEBBBA"/>
              </a:solidFill>
              <a:prstDash val="solid"/>
              <a:miter lim="800000"/>
            </a:ln>
            <a:effectLst/>
          </p:spPr>
        </p:cxnSp>
        <p:cxnSp>
          <p:nvCxnSpPr>
            <p:cNvPr id="207" name="Straight Connector 206"/>
            <p:cNvCxnSpPr/>
            <p:nvPr/>
          </p:nvCxnSpPr>
          <p:spPr>
            <a:xfrm flipV="1">
              <a:off x="2136488" y="1656304"/>
              <a:ext cx="0" cy="207781"/>
            </a:xfrm>
            <a:prstGeom prst="line">
              <a:avLst/>
            </a:prstGeom>
            <a:noFill/>
            <a:ln w="28575" cap="sq" cmpd="sng" algn="ctr">
              <a:solidFill>
                <a:srgbClr val="AEBBBA"/>
              </a:solidFill>
              <a:prstDash val="solid"/>
              <a:miter lim="800000"/>
            </a:ln>
            <a:effectLst/>
          </p:spPr>
        </p:cxnSp>
        <p:cxnSp>
          <p:nvCxnSpPr>
            <p:cNvPr id="208" name="Straight Connector 207"/>
            <p:cNvCxnSpPr/>
            <p:nvPr/>
          </p:nvCxnSpPr>
          <p:spPr>
            <a:xfrm flipV="1">
              <a:off x="3568837" y="1656304"/>
              <a:ext cx="0" cy="207781"/>
            </a:xfrm>
            <a:prstGeom prst="line">
              <a:avLst/>
            </a:prstGeom>
            <a:noFill/>
            <a:ln w="28575" cap="sq" cmpd="sng" algn="ctr">
              <a:solidFill>
                <a:srgbClr val="AEBBBA"/>
              </a:solidFill>
              <a:prstDash val="solid"/>
              <a:miter lim="800000"/>
            </a:ln>
            <a:effectLst/>
          </p:spPr>
        </p:cxnSp>
        <p:cxnSp>
          <p:nvCxnSpPr>
            <p:cNvPr id="209" name="Straight Connector 208"/>
            <p:cNvCxnSpPr/>
            <p:nvPr/>
          </p:nvCxnSpPr>
          <p:spPr>
            <a:xfrm flipV="1">
              <a:off x="5003937" y="1656304"/>
              <a:ext cx="0" cy="207781"/>
            </a:xfrm>
            <a:prstGeom prst="line">
              <a:avLst/>
            </a:prstGeom>
            <a:noFill/>
            <a:ln w="28575" cap="sq" cmpd="sng" algn="ctr">
              <a:solidFill>
                <a:srgbClr val="AEBBBA"/>
              </a:solidFill>
              <a:prstDash val="solid"/>
              <a:miter lim="800000"/>
            </a:ln>
            <a:effectLst/>
          </p:spPr>
        </p:cxnSp>
        <p:cxnSp>
          <p:nvCxnSpPr>
            <p:cNvPr id="210" name="Straight Connector 209"/>
            <p:cNvCxnSpPr/>
            <p:nvPr/>
          </p:nvCxnSpPr>
          <p:spPr>
            <a:xfrm>
              <a:off x="698637" y="1656304"/>
              <a:ext cx="4305300" cy="0"/>
            </a:xfrm>
            <a:prstGeom prst="line">
              <a:avLst/>
            </a:prstGeom>
            <a:noFill/>
            <a:ln w="28575" cap="sq" cmpd="sng" algn="ctr">
              <a:solidFill>
                <a:srgbClr val="AEBBBA"/>
              </a:solidFill>
              <a:prstDash val="solid"/>
              <a:miter lim="800000"/>
            </a:ln>
            <a:effectLst/>
          </p:spPr>
        </p:cxnSp>
        <p:cxnSp>
          <p:nvCxnSpPr>
            <p:cNvPr id="211" name="Straight Connector 210"/>
            <p:cNvCxnSpPr/>
            <p:nvPr/>
          </p:nvCxnSpPr>
          <p:spPr>
            <a:xfrm flipV="1">
              <a:off x="2818043" y="1010509"/>
              <a:ext cx="0" cy="645795"/>
            </a:xfrm>
            <a:prstGeom prst="line">
              <a:avLst/>
            </a:prstGeom>
            <a:noFill/>
            <a:ln w="28575" cap="sq" cmpd="sng" algn="ctr">
              <a:solidFill>
                <a:srgbClr val="AEBBBA"/>
              </a:solidFill>
              <a:prstDash val="solid"/>
              <a:miter lim="800000"/>
            </a:ln>
            <a:effectLst/>
          </p:spPr>
        </p:cxnSp>
        <p:cxnSp>
          <p:nvCxnSpPr>
            <p:cNvPr id="212" name="Straight Connector 211"/>
            <p:cNvCxnSpPr/>
            <p:nvPr/>
          </p:nvCxnSpPr>
          <p:spPr>
            <a:xfrm>
              <a:off x="2585754" y="1330106"/>
              <a:ext cx="482514" cy="0"/>
            </a:xfrm>
            <a:prstGeom prst="line">
              <a:avLst/>
            </a:prstGeom>
            <a:noFill/>
            <a:ln w="28575" cap="sq" cmpd="sng" algn="ctr">
              <a:solidFill>
                <a:srgbClr val="AEBBBA"/>
              </a:solidFill>
              <a:prstDash val="solid"/>
              <a:miter lim="800000"/>
            </a:ln>
            <a:effectLst/>
          </p:spPr>
        </p:cxnSp>
      </p:grpSp>
      <p:sp>
        <p:nvSpPr>
          <p:cNvPr id="201" name="Rectangle 200"/>
          <p:cNvSpPr>
            <a:spLocks noChangeArrowheads="1"/>
          </p:cNvSpPr>
          <p:nvPr/>
        </p:nvSpPr>
        <p:spPr bwMode="auto">
          <a:xfrm>
            <a:off x="4666961" y="5581675"/>
            <a:ext cx="211499" cy="207592"/>
          </a:xfrm>
          <a:prstGeom prst="rect">
            <a:avLst/>
          </a:prstGeom>
          <a:solidFill>
            <a:srgbClr val="00728F"/>
          </a:solidFill>
          <a:ln>
            <a:noFill/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3" name="Text Box 237"/>
          <p:cNvSpPr txBox="1"/>
          <p:nvPr/>
        </p:nvSpPr>
        <p:spPr>
          <a:xfrm>
            <a:off x="5055788" y="5476843"/>
            <a:ext cx="3692677" cy="416122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Times New Roman"/>
                <a:cs typeface="Times New Roman"/>
              </a:rPr>
              <a:t>Projects administered by a specific Department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ook Antiqua"/>
              <a:ea typeface="Times New Roman"/>
              <a:cs typeface="Times New Roman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04113" y="3626571"/>
            <a:ext cx="8072250" cy="2680992"/>
            <a:chOff x="504113" y="3626571"/>
            <a:chExt cx="8072250" cy="2680992"/>
          </a:xfrm>
        </p:grpSpPr>
        <p:sp>
          <p:nvSpPr>
            <p:cNvPr id="151" name="Oval 150"/>
            <p:cNvSpPr>
              <a:spLocks noChangeArrowheads="1"/>
            </p:cNvSpPr>
            <p:nvPr/>
          </p:nvSpPr>
          <p:spPr bwMode="auto">
            <a:xfrm>
              <a:off x="4696811" y="4027495"/>
              <a:ext cx="1194509" cy="1184440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0" name="Oval 189"/>
            <p:cNvSpPr>
              <a:spLocks noChangeArrowheads="1"/>
            </p:cNvSpPr>
            <p:nvPr/>
          </p:nvSpPr>
          <p:spPr bwMode="auto">
            <a:xfrm>
              <a:off x="1663137" y="3775052"/>
              <a:ext cx="1363935" cy="1356212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Oval 190"/>
            <p:cNvSpPr>
              <a:spLocks noChangeArrowheads="1"/>
            </p:cNvSpPr>
            <p:nvPr/>
          </p:nvSpPr>
          <p:spPr bwMode="auto">
            <a:xfrm>
              <a:off x="2498201" y="4378089"/>
              <a:ext cx="837816" cy="833847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2" name="Oval 191"/>
            <p:cNvSpPr>
              <a:spLocks noChangeArrowheads="1"/>
            </p:cNvSpPr>
            <p:nvPr/>
          </p:nvSpPr>
          <p:spPr bwMode="auto">
            <a:xfrm>
              <a:off x="2963905" y="3678308"/>
              <a:ext cx="837816" cy="832689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3" name="Oval 192"/>
            <p:cNvSpPr>
              <a:spLocks noChangeArrowheads="1"/>
            </p:cNvSpPr>
            <p:nvPr/>
          </p:nvSpPr>
          <p:spPr bwMode="auto">
            <a:xfrm>
              <a:off x="3140243" y="4087586"/>
              <a:ext cx="1032480" cy="1003232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4" name="Oval 193"/>
            <p:cNvSpPr>
              <a:spLocks noChangeArrowheads="1"/>
            </p:cNvSpPr>
            <p:nvPr/>
          </p:nvSpPr>
          <p:spPr bwMode="auto">
            <a:xfrm>
              <a:off x="4114160" y="3678514"/>
              <a:ext cx="1107431" cy="1064893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5" name="Oval 194"/>
            <p:cNvSpPr>
              <a:spLocks noChangeArrowheads="1"/>
            </p:cNvSpPr>
            <p:nvPr/>
          </p:nvSpPr>
          <p:spPr bwMode="auto">
            <a:xfrm>
              <a:off x="1302204" y="3668512"/>
              <a:ext cx="776036" cy="772125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Oval 195"/>
            <p:cNvSpPr>
              <a:spLocks noChangeArrowheads="1"/>
            </p:cNvSpPr>
            <p:nvPr/>
          </p:nvSpPr>
          <p:spPr bwMode="auto">
            <a:xfrm>
              <a:off x="504113" y="4200578"/>
              <a:ext cx="1043198" cy="1037291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7" name="Oval 196"/>
            <p:cNvSpPr>
              <a:spLocks noChangeArrowheads="1"/>
            </p:cNvSpPr>
            <p:nvPr/>
          </p:nvSpPr>
          <p:spPr bwMode="auto">
            <a:xfrm>
              <a:off x="5262219" y="3626571"/>
              <a:ext cx="1250986" cy="1244797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8" name="Oval 197"/>
            <p:cNvSpPr>
              <a:spLocks noChangeArrowheads="1"/>
            </p:cNvSpPr>
            <p:nvPr/>
          </p:nvSpPr>
          <p:spPr bwMode="auto">
            <a:xfrm>
              <a:off x="6059436" y="4082123"/>
              <a:ext cx="1048174" cy="1041757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9" name="Oval 198"/>
            <p:cNvSpPr>
              <a:spLocks noChangeArrowheads="1"/>
            </p:cNvSpPr>
            <p:nvPr/>
          </p:nvSpPr>
          <p:spPr bwMode="auto">
            <a:xfrm>
              <a:off x="6703116" y="4190264"/>
              <a:ext cx="1032785" cy="1026463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0" name="Oval 199"/>
            <p:cNvSpPr>
              <a:spLocks noChangeArrowheads="1"/>
            </p:cNvSpPr>
            <p:nvPr/>
          </p:nvSpPr>
          <p:spPr bwMode="auto">
            <a:xfrm>
              <a:off x="7212428" y="3782385"/>
              <a:ext cx="1363935" cy="1356212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Oval 201"/>
            <p:cNvSpPr>
              <a:spLocks noChangeArrowheads="1"/>
            </p:cNvSpPr>
            <p:nvPr/>
          </p:nvSpPr>
          <p:spPr bwMode="auto">
            <a:xfrm>
              <a:off x="4634170" y="5944049"/>
              <a:ext cx="275326" cy="272886"/>
            </a:xfrm>
            <a:prstGeom prst="ellipse">
              <a:avLst/>
            </a:prstGeom>
            <a:noFill/>
            <a:ln w="28575" cap="rnd" cmpd="sng">
              <a:solidFill>
                <a:srgbClr val="00728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54000" tIns="45720" rIns="5400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Text Box 238"/>
            <p:cNvSpPr txBox="1"/>
            <p:nvPr/>
          </p:nvSpPr>
          <p:spPr>
            <a:xfrm>
              <a:off x="5055796" y="5892468"/>
              <a:ext cx="3485387" cy="415095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ill Sans MT"/>
                  <a:ea typeface="Times New Roman"/>
                  <a:cs typeface="Times New Roman"/>
                </a:rPr>
                <a:t>Cross-cutting thematic Research Groups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ook Antiqua"/>
                <a:ea typeface="Times New Roman"/>
                <a:cs typeface="Times New Roman"/>
              </a:endParaRPr>
            </a:p>
          </p:txBody>
        </p:sp>
      </p:grpSp>
      <p:sp>
        <p:nvSpPr>
          <p:cNvPr id="205" name="Rectangle 204"/>
          <p:cNvSpPr>
            <a:spLocks noChangeArrowheads="1"/>
          </p:cNvSpPr>
          <p:nvPr/>
        </p:nvSpPr>
        <p:spPr bwMode="auto">
          <a:xfrm>
            <a:off x="5553694" y="3797784"/>
            <a:ext cx="205171" cy="208531"/>
          </a:xfrm>
          <a:prstGeom prst="rect">
            <a:avLst/>
          </a:prstGeom>
          <a:solidFill>
            <a:srgbClr val="008AC9"/>
          </a:solidFill>
          <a:ln>
            <a:solidFill>
              <a:srgbClr val="008AC9"/>
            </a:solidFill>
          </a:ln>
        </p:spPr>
        <p:txBody>
          <a:bodyPr rot="0" vert="horz" wrap="square" lIns="54000" tIns="45720" rIns="5400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963761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Research </a:t>
            </a:r>
            <a:r>
              <a:rPr lang="nb-NO" dirty="0" err="1" smtClean="0"/>
              <a:t>groups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661508"/>
            <a:ext cx="8642350" cy="4504341"/>
          </a:xfrm>
        </p:spPr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D70C-289F-4728-AACD-4FFF58EFF1F9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6110736" y="4326139"/>
            <a:ext cx="2933494" cy="67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6092922" y="2107792"/>
            <a:ext cx="2927237" cy="67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6094691" y="1363435"/>
            <a:ext cx="2933490" cy="67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6092922" y="2837870"/>
            <a:ext cx="2935264" cy="68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6125093" y="3566947"/>
            <a:ext cx="2935264" cy="68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109185" y="4350365"/>
            <a:ext cx="2931276" cy="67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3113838" y="2108702"/>
            <a:ext cx="2934234" cy="67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3106852" y="2837870"/>
            <a:ext cx="2934230" cy="67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3113838" y="1365980"/>
            <a:ext cx="2934234" cy="67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3114581" y="3568387"/>
            <a:ext cx="2933490" cy="67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112400" y="2099234"/>
            <a:ext cx="2933490" cy="67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102787" y="1363436"/>
            <a:ext cx="2933490" cy="67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88538" y="3568388"/>
            <a:ext cx="2933490" cy="67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auto">
          <a:xfrm>
            <a:off x="88538" y="2837870"/>
            <a:ext cx="2933485" cy="67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107772" y="4322985"/>
            <a:ext cx="2947106" cy="68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854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139952" y="2121519"/>
            <a:ext cx="4115361" cy="2743574"/>
          </a:xfrm>
          <a:ln w="28575">
            <a:solidFill>
              <a:schemeClr val="accent1"/>
            </a:solidFill>
          </a:ln>
          <a:effectLst/>
        </p:spPr>
      </p:pic>
      <p:pic>
        <p:nvPicPr>
          <p:cNvPr id="6" name="Picture 5" descr="C:\Users\jorgen\Documents\My Graphics (v-based)\Maps - Reference\Wordl (PRIO colours).png"/>
          <p:cNvPicPr>
            <a:picLocks noChangeAspect="1" noChangeArrowheads="1"/>
          </p:cNvPicPr>
          <p:nvPr/>
        </p:nvPicPr>
        <p:blipFill>
          <a:blip r:embed="rId4" cstate="print"/>
          <a:srcRect l="11718" r="2743"/>
          <a:stretch>
            <a:fillRect/>
          </a:stretch>
        </p:blipFill>
        <p:spPr bwMode="auto">
          <a:xfrm>
            <a:off x="107504" y="2348881"/>
            <a:ext cx="3350275" cy="2088232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1655688" y="2528912"/>
            <a:ext cx="108000" cy="108000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5" idx="1"/>
            <a:endCxn id="7" idx="5"/>
          </p:cNvCxnSpPr>
          <p:nvPr/>
        </p:nvCxnSpPr>
        <p:spPr>
          <a:xfrm flipH="1" flipV="1">
            <a:off x="1747872" y="2621096"/>
            <a:ext cx="2392080" cy="87221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"/>
          <p:cNvSpPr txBox="1">
            <a:spLocks/>
          </p:cNvSpPr>
          <p:nvPr/>
        </p:nvSpPr>
        <p:spPr>
          <a:xfrm>
            <a:off x="4794169" y="5109035"/>
            <a:ext cx="5178431" cy="59371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BBC5BA"/>
              </a:buClr>
              <a:buFont typeface="Arial" pitchFamily="34" charset="0"/>
              <a:buNone/>
              <a:defRPr sz="3600" kern="1200">
                <a:solidFill>
                  <a:srgbClr val="85BBC3"/>
                </a:solidFill>
                <a:latin typeface="Gill Sans MT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rgbClr val="BBC5BA"/>
              </a:buClr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Gill Sans MT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rgbClr val="BBC5BA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Gill Sans MT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Gill Sans MT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Gill Sans MT" pitchFamily="34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 smtClean="0"/>
              <a:t>www.prio.org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9934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RIO Palette">
      <a:dk1>
        <a:sysClr val="windowText" lastClr="000000"/>
      </a:dk1>
      <a:lt1>
        <a:sysClr val="window" lastClr="FFFFFF"/>
      </a:lt1>
      <a:dk2>
        <a:srgbClr val="00728F"/>
      </a:dk2>
      <a:lt2>
        <a:srgbClr val="AEBBBA"/>
      </a:lt2>
      <a:accent1>
        <a:srgbClr val="004F5A"/>
      </a:accent1>
      <a:accent2>
        <a:srgbClr val="00728F"/>
      </a:accent2>
      <a:accent3>
        <a:srgbClr val="38939B"/>
      </a:accent3>
      <a:accent4>
        <a:srgbClr val="72AFB6"/>
      </a:accent4>
      <a:accent5>
        <a:srgbClr val="9FC6CD"/>
      </a:accent5>
      <a:accent6>
        <a:srgbClr val="BCD6CD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/>
        </a:solidFill>
        <a:ln w="19050">
          <a:solidFill>
            <a:schemeClr val="accent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36000" tIns="36000" rIns="36000" bIns="36000" rtlCol="0" anchor="ctr" anchorCtr="0">
        <a:spAutoFit/>
      </a:bodyPr>
      <a:lstStyle>
        <a:defPPr>
          <a:defRPr sz="2100" dirty="0" smtClean="0">
            <a:solidFill>
              <a:schemeClr val="tx2"/>
            </a:solidFill>
            <a:latin typeface="Gill Sans MT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PRIO Theme nobar">
  <a:themeElements>
    <a:clrScheme name="PRIO Palette">
      <a:dk1>
        <a:sysClr val="windowText" lastClr="000000"/>
      </a:dk1>
      <a:lt1>
        <a:sysClr val="window" lastClr="FFFFFF"/>
      </a:lt1>
      <a:dk2>
        <a:srgbClr val="00728F"/>
      </a:dk2>
      <a:lt2>
        <a:srgbClr val="AEBBBA"/>
      </a:lt2>
      <a:accent1>
        <a:srgbClr val="004F5A"/>
      </a:accent1>
      <a:accent2>
        <a:srgbClr val="00728F"/>
      </a:accent2>
      <a:accent3>
        <a:srgbClr val="38939B"/>
      </a:accent3>
      <a:accent4>
        <a:srgbClr val="72AFB6"/>
      </a:accent4>
      <a:accent5>
        <a:srgbClr val="9FC6CD"/>
      </a:accent5>
      <a:accent6>
        <a:srgbClr val="BCD6CD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/>
        </a:solidFill>
        <a:ln w="19050">
          <a:solidFill>
            <a:schemeClr val="accent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36000" tIns="36000" rIns="36000" bIns="36000" rtlCol="0" anchor="ctr" anchorCtr="0">
        <a:spAutoFit/>
      </a:bodyPr>
      <a:lstStyle>
        <a:defPPr>
          <a:defRPr sz="2100" dirty="0" smtClean="0">
            <a:solidFill>
              <a:schemeClr val="tx2"/>
            </a:solidFill>
            <a:latin typeface="Gill Sans MT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opicId xmlns="2872dc93-463f-46dd-81ed-33e0dd4e93a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EB4E1C4280774FA48927A78DE875FA" ma:contentTypeVersion="0" ma:contentTypeDescription="Create a new document." ma:contentTypeScope="" ma:versionID="b1cdc17edc2c56839938323308c6e37c">
  <xsd:schema xmlns:xsd="http://www.w3.org/2001/XMLSchema" xmlns:p="http://schemas.microsoft.com/office/2006/metadata/properties" xmlns:ns2="2872dc93-463f-46dd-81ed-33e0dd4e93a8" targetNamespace="http://schemas.microsoft.com/office/2006/metadata/properties" ma:root="true" ma:fieldsID="bb7becde1bea8e7c80f115a9bf843ea1" ns2:_="">
    <xsd:import namespace="2872dc93-463f-46dd-81ed-33e0dd4e93a8"/>
    <xsd:element name="properties">
      <xsd:complexType>
        <xsd:sequence>
          <xsd:element name="documentManagement">
            <xsd:complexType>
              <xsd:all>
                <xsd:element ref="ns2:TopicId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872dc93-463f-46dd-81ed-33e0dd4e93a8" elementFormDefault="qualified">
    <xsd:import namespace="http://schemas.microsoft.com/office/2006/documentManagement/types"/>
    <xsd:element name="TopicId" ma:index="8" nillable="true" ma:displayName="TopicId" ma:hidden="true" ma:internalName="TopicId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F00BDF-B365-4711-B1D9-3A2EDB272E59}">
  <ds:schemaRefs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2872dc93-463f-46dd-81ed-33e0dd4e93a8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F5FF768-43D5-4C73-B646-02DBD332FB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72dc93-463f-46dd-81ed-33e0dd4e93a8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2AE174A6-9FFE-422A-8FAD-3F9DA630CB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2659</TotalTime>
  <Words>300</Words>
  <Application>Microsoft Macintosh PowerPoint</Application>
  <PresentationFormat>On-screen Show (4:3)</PresentationFormat>
  <Paragraphs>51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Century Schoolbook</vt:lpstr>
      <vt:lpstr>Calibri</vt:lpstr>
      <vt:lpstr>Gill Sans MT</vt:lpstr>
      <vt:lpstr>Book Antiqua</vt:lpstr>
      <vt:lpstr>Office Theme</vt:lpstr>
      <vt:lpstr>PRIO Theme nobar</vt:lpstr>
      <vt:lpstr> PRIO’s mission is to conduct research for a more peaceful world. To fulfil this purpose PRIO attracts and nurtures academic excellence, makes research-based insights accessible to a broad audience, informs decision-making, and works with relevant partners worldwide </vt:lpstr>
      <vt:lpstr>PRIO</vt:lpstr>
      <vt:lpstr>What does PRIO deliver?</vt:lpstr>
      <vt:lpstr>Organization</vt:lpstr>
      <vt:lpstr>Research groups</vt:lpstr>
      <vt:lpstr>Slide 6</vt:lpstr>
    </vt:vector>
  </TitlesOfParts>
  <Company>PRIO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Jørgen Carling;Halvor Berggrav</dc:creator>
  <cp:lastModifiedBy>Fadwa Kingsbury</cp:lastModifiedBy>
  <cp:revision>202</cp:revision>
  <cp:lastPrinted>2013-12-17T08:12:19Z</cp:lastPrinted>
  <dcterms:created xsi:type="dcterms:W3CDTF">2013-12-22T17:01:21Z</dcterms:created>
  <dcterms:modified xsi:type="dcterms:W3CDTF">2013-12-22T18:16:48Z</dcterms:modified>
</cp:coreProperties>
</file>