
<file path=[Content_Types].xml><?xml version="1.0" encoding="utf-8"?>
<Types xmlns="http://schemas.openxmlformats.org/package/2006/content-types">
  <Override PartName="/ppt/drawings/drawing1.xml" ContentType="application/vnd.openxmlformats-officedocument.drawingml.chartshapes+xml"/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diagrams/colors1.xml" ContentType="application/vnd.openxmlformats-officedocument.drawingml.diagramColors+xml"/>
  <Override PartName="/ppt/notesSlides/notesSlide9.xml" ContentType="application/vnd.openxmlformats-officedocument.presentationml.notesSlide+xml"/>
  <Override PartName="/ppt/notesSlides/notesSlide16.xml" ContentType="application/vnd.openxmlformats-officedocument.presentationml.notesSlide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ppt/notesSlides/notesSlide12.xml" ContentType="application/vnd.openxmlformats-officedocument.presentationml.notes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Default Extension="rels" ContentType="application/vnd.openxmlformats-package.relationships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notesSlides/notesSlide20.xml" ContentType="application/vnd.openxmlformats-officedocument.presentationml.notesSlide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ppt/charts/chart1.xml" ContentType="application/vnd.openxmlformats-officedocument.drawingml.chart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Slides/notesSlide6.xml" ContentType="application/vnd.openxmlformats-officedocument.presentationml.notesSlide+xml"/>
  <Override PartName="/ppt/notesSlides/notesSlide21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charts/chart2.xml" ContentType="application/vnd.openxmlformats-officedocument.drawingml.chart+xml"/>
  <Override PartName="/ppt/presentation.xml" ContentType="application/vnd.openxmlformats-officedocument.presentationml.presentation.main+xml"/>
  <Override PartName="/ppt/notesSlides/notesSlide18.xml" ContentType="application/vnd.openxmlformats-officedocument.presentationml.notesSlide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diagrams/drawing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notesSlides/notesSlide10.xml" ContentType="application/vnd.openxmlformats-officedocument.presentationml.notes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338" r:id="rId2"/>
    <p:sldId id="408" r:id="rId3"/>
    <p:sldId id="407" r:id="rId4"/>
    <p:sldId id="428" r:id="rId5"/>
    <p:sldId id="440" r:id="rId6"/>
    <p:sldId id="429" r:id="rId7"/>
    <p:sldId id="406" r:id="rId8"/>
    <p:sldId id="392" r:id="rId9"/>
    <p:sldId id="410" r:id="rId10"/>
    <p:sldId id="439" r:id="rId11"/>
    <p:sldId id="438" r:id="rId12"/>
    <p:sldId id="421" r:id="rId13"/>
    <p:sldId id="436" r:id="rId14"/>
    <p:sldId id="388" r:id="rId15"/>
    <p:sldId id="414" r:id="rId16"/>
    <p:sldId id="433" r:id="rId17"/>
    <p:sldId id="426" r:id="rId18"/>
    <p:sldId id="424" r:id="rId19"/>
    <p:sldId id="425" r:id="rId20"/>
    <p:sldId id="432" r:id="rId21"/>
    <p:sldId id="441" r:id="rId22"/>
    <p:sldId id="435" r:id="rId23"/>
  </p:sldIdLst>
  <p:sldSz cx="9144000" cy="6858000" type="screen4x3"/>
  <p:notesSz cx="6810375" cy="99425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339D36"/>
    <a:srgbClr val="27A927"/>
    <a:srgbClr val="2CF452"/>
    <a:srgbClr val="0CB0B4"/>
    <a:srgbClr val="8785B7"/>
    <a:srgbClr val="333399"/>
  </p:clrMru>
  <p:extLst>
    <p:ext uri="{E76CE94A-603C-4142-B9EB-6D1370010A27}">
      <p14:discardImageEditData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0"/>
    </p:ext>
    <p:ext uri="{D31A062A-798A-4329-ABDD-BBA856620510}">
      <p14:defaultImageDpi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2425" autoAdjust="0"/>
    <p:restoredTop sz="87738" autoAdjust="0"/>
  </p:normalViewPr>
  <p:slideViewPr>
    <p:cSldViewPr>
      <p:cViewPr>
        <p:scale>
          <a:sx n="100" d="100"/>
          <a:sy n="100" d="100"/>
        </p:scale>
        <p:origin x="-600" y="-80"/>
      </p:cViewPr>
      <p:guideLst>
        <p:guide orient="horz" pos="2160"/>
        <p:guide pos="144"/>
      </p:guideLst>
    </p:cSldViewPr>
  </p:slideViewPr>
  <p:outlineViewPr>
    <p:cViewPr>
      <p:scale>
        <a:sx n="33" d="100"/>
        <a:sy n="33" d="100"/>
      </p:scale>
      <p:origin x="0" y="7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74"/>
    </p:cViewPr>
  </p:sorterViewPr>
  <p:notesViewPr>
    <p:cSldViewPr>
      <p:cViewPr>
        <p:scale>
          <a:sx n="100" d="100"/>
          <a:sy n="100" d="100"/>
        </p:scale>
        <p:origin x="-2850" y="498"/>
      </p:cViewPr>
      <p:guideLst>
        <p:guide orient="horz" pos="3132"/>
        <p:guide pos="214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fs01\ecologic\ecologic-intern\library_publications_printproducts\016_Think%20Tank%20Ranking\Grafiken\Revenue%20composition%202012_Basis_Torte_swu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fs01\ecologic\ecologic-intern\library_publications_printproducts\016_Think%20Tank%20Ranking\Grafiken\Revenue%20composition%202012_Basis_Torte_swu.xls" TargetMode="External"/><Relationship Id="rId2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autoTitleDeleted val="1"/>
    <c:plotArea>
      <c:layout/>
      <c:pieChart>
        <c:varyColors val="1"/>
        <c:dLbls>
          <c:showPercent val="1"/>
        </c:dLbls>
        <c:firstSliceAng val="0"/>
      </c:pieChart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8"/>
  <c:chart>
    <c:autoTitleDeleted val="1"/>
    <c:plotArea>
      <c:layout/>
      <c:pieChart>
        <c:varyColors val="1"/>
        <c:ser>
          <c:idx val="0"/>
          <c:order val="0"/>
          <c:spPr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c:spPr>
          <c:dLbls>
            <c:delete val="1"/>
          </c:dLbls>
          <c:val>
            <c:numRef>
              <c:f>Tabelle1!$A$1:$A$6</c:f>
              <c:numCache>
                <c:formatCode>General</c:formatCode>
                <c:ptCount val="6"/>
                <c:pt idx="0">
                  <c:v>10.0</c:v>
                </c:pt>
                <c:pt idx="1">
                  <c:v>10.0</c:v>
                </c:pt>
                <c:pt idx="2">
                  <c:v>23.0</c:v>
                </c:pt>
                <c:pt idx="3">
                  <c:v>3.0</c:v>
                </c:pt>
                <c:pt idx="4">
                  <c:v>23.0</c:v>
                </c:pt>
                <c:pt idx="5">
                  <c:v>31.0</c:v>
                </c:pt>
              </c:numCache>
            </c:numRef>
          </c:val>
        </c:ser>
        <c:dLbls>
          <c:showPercent val="1"/>
        </c:dLbls>
        <c:firstSliceAng val="0"/>
      </c:pieChart>
      <c:spPr>
        <a:effectLst>
          <a:outerShdw blurRad="50800" dist="38100" dir="16200000" rotWithShape="0">
            <a:prstClr val="black">
              <a:alpha val="40000"/>
            </a:prstClr>
          </a:outerShdw>
          <a:softEdge rad="317500"/>
        </a:effectLst>
      </c:spPr>
    </c:plotArea>
    <c:plotVisOnly val="1"/>
  </c:chart>
  <c:txPr>
    <a:bodyPr/>
    <a:lstStyle/>
    <a:p>
      <a:pPr>
        <a:defRPr sz="1800"/>
      </a:pPr>
      <a:endParaRPr lang="en-US"/>
    </a:p>
  </c:txPr>
  <c:externalData r:id="rId1"/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82B7DE-5CB4-4186-A6CD-AB9F5CFBCF18}" type="doc">
      <dgm:prSet loTypeId="urn:microsoft.com/office/officeart/2005/8/layout/cycle8" loCatId="cycle" qsTypeId="urn:microsoft.com/office/officeart/2005/8/quickstyle/simple1" qsCatId="simple" csTypeId="urn:microsoft.com/office/officeart/2005/8/colors/accent0_3" csCatId="mainScheme" phldr="1"/>
      <dgm:spPr/>
    </dgm:pt>
    <dgm:pt modelId="{2131578D-DEAD-4B77-A8C4-439F3B416401}">
      <dgm:prSet phldrT="[Text]" custT="1"/>
      <dgm:spPr>
        <a:solidFill>
          <a:schemeClr val="tx2">
            <a:lumMod val="50000"/>
          </a:schemeClr>
        </a:solidFill>
      </dgm:spPr>
      <dgm:t>
        <a:bodyPr/>
        <a:lstStyle/>
        <a:p>
          <a:pPr>
            <a:lnSpc>
              <a:spcPct val="150000"/>
            </a:lnSpc>
          </a:pPr>
          <a:r>
            <a:rPr lang="en-US" sz="19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Multi-</a:t>
          </a:r>
          <a:r>
            <a:rPr lang="en-US" sz="1900" b="1" dirty="0" err="1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disciplinarity</a:t>
          </a:r>
          <a:endParaRPr lang="de-DE" sz="1900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gm:t>
    </dgm:pt>
    <dgm:pt modelId="{A97D8E4E-8C3C-41C2-BF9D-2C04337911BA}" type="parTrans" cxnId="{0F6150FB-0149-42E2-A0AE-47DE07D3659E}">
      <dgm:prSet/>
      <dgm:spPr/>
      <dgm:t>
        <a:bodyPr/>
        <a:lstStyle/>
        <a:p>
          <a:endParaRPr lang="de-DE"/>
        </a:p>
      </dgm:t>
    </dgm:pt>
    <dgm:pt modelId="{CE955B64-66B4-4112-A1BF-190BF000DD54}" type="sibTrans" cxnId="{0F6150FB-0149-42E2-A0AE-47DE07D3659E}">
      <dgm:prSet/>
      <dgm:spPr/>
      <dgm:t>
        <a:bodyPr/>
        <a:lstStyle/>
        <a:p>
          <a:endParaRPr lang="de-DE"/>
        </a:p>
      </dgm:t>
    </dgm:pt>
    <dgm:pt modelId="{5083A421-7799-4CF1-B108-295FA2C71E5A}">
      <dgm:prSet phldrT="[Text]" custT="1"/>
      <dgm:spPr>
        <a:solidFill>
          <a:schemeClr val="tx2">
            <a:lumMod val="50000"/>
          </a:schemeClr>
        </a:solidFill>
      </dgm:spPr>
      <dgm:t>
        <a:bodyPr/>
        <a:lstStyle/>
        <a:p>
          <a:pPr>
            <a:lnSpc>
              <a:spcPct val="150000"/>
            </a:lnSpc>
          </a:pPr>
          <a:r>
            <a:rPr lang="en-US" sz="1900" b="1" dirty="0" smtClean="0">
              <a:latin typeface="Arial" pitchFamily="34" charset="0"/>
              <a:cs typeface="Arial" pitchFamily="34" charset="0"/>
            </a:rPr>
            <a:t>Innovative </a:t>
          </a:r>
          <a:r>
            <a:rPr lang="en-US" sz="19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Research</a:t>
          </a:r>
          <a:r>
            <a:rPr lang="en-US" sz="1900" b="1" dirty="0" smtClean="0">
              <a:latin typeface="Arial" pitchFamily="34" charset="0"/>
              <a:cs typeface="Arial" pitchFamily="34" charset="0"/>
            </a:rPr>
            <a:t> Approaches</a:t>
          </a:r>
          <a:endParaRPr lang="de-DE" sz="1900" dirty="0">
            <a:latin typeface="Arial" pitchFamily="34" charset="0"/>
            <a:cs typeface="Arial" pitchFamily="34" charset="0"/>
          </a:endParaRPr>
        </a:p>
      </dgm:t>
    </dgm:pt>
    <dgm:pt modelId="{49335B3B-BF03-4105-82F4-D224FCFF8DA9}" type="parTrans" cxnId="{FF5FAED3-F123-413B-B496-26BCC6BE7807}">
      <dgm:prSet/>
      <dgm:spPr/>
      <dgm:t>
        <a:bodyPr/>
        <a:lstStyle/>
        <a:p>
          <a:endParaRPr lang="de-DE"/>
        </a:p>
      </dgm:t>
    </dgm:pt>
    <dgm:pt modelId="{807D7329-8A27-4F4F-B10B-FF951D93D767}" type="sibTrans" cxnId="{FF5FAED3-F123-413B-B496-26BCC6BE7807}">
      <dgm:prSet/>
      <dgm:spPr/>
      <dgm:t>
        <a:bodyPr/>
        <a:lstStyle/>
        <a:p>
          <a:endParaRPr lang="de-DE"/>
        </a:p>
      </dgm:t>
    </dgm:pt>
    <dgm:pt modelId="{CA76196C-2B43-4C7C-B8F8-B626902D9F6C}">
      <dgm:prSet phldrT="[Text]" custT="1"/>
      <dgm:spPr>
        <a:solidFill>
          <a:schemeClr val="tx2">
            <a:lumMod val="50000"/>
          </a:schemeClr>
        </a:solidFill>
      </dgm:spPr>
      <dgm:t>
        <a:bodyPr/>
        <a:lstStyle/>
        <a:p>
          <a:pPr>
            <a:lnSpc>
              <a:spcPct val="150000"/>
            </a:lnSpc>
          </a:pPr>
          <a:r>
            <a:rPr lang="en-US" sz="1900" b="1" dirty="0" smtClean="0">
              <a:latin typeface="Arial" pitchFamily="34" charset="0"/>
              <a:cs typeface="Arial" pitchFamily="34" charset="0"/>
            </a:rPr>
            <a:t>Theory &amp; Practice</a:t>
          </a:r>
          <a:endParaRPr lang="de-DE" sz="1900" dirty="0">
            <a:latin typeface="Arial" pitchFamily="34" charset="0"/>
            <a:cs typeface="Arial" pitchFamily="34" charset="0"/>
          </a:endParaRPr>
        </a:p>
      </dgm:t>
    </dgm:pt>
    <dgm:pt modelId="{AB62365A-98B2-4722-900C-518C5C2FD520}" type="sibTrans" cxnId="{D7C38ECF-1F7B-4E52-88EC-E28DB4D02C55}">
      <dgm:prSet/>
      <dgm:spPr/>
      <dgm:t>
        <a:bodyPr/>
        <a:lstStyle/>
        <a:p>
          <a:endParaRPr lang="de-DE"/>
        </a:p>
      </dgm:t>
    </dgm:pt>
    <dgm:pt modelId="{75708054-23E5-4EB0-9B10-4C802BD841F2}" type="parTrans" cxnId="{D7C38ECF-1F7B-4E52-88EC-E28DB4D02C55}">
      <dgm:prSet/>
      <dgm:spPr/>
      <dgm:t>
        <a:bodyPr/>
        <a:lstStyle/>
        <a:p>
          <a:endParaRPr lang="de-DE"/>
        </a:p>
      </dgm:t>
    </dgm:pt>
    <dgm:pt modelId="{F8BA72EC-5B1C-4784-A663-B04E9E15F177}" type="pres">
      <dgm:prSet presAssocID="{BF82B7DE-5CB4-4186-A6CD-AB9F5CFBCF18}" presName="compositeShape" presStyleCnt="0">
        <dgm:presLayoutVars>
          <dgm:chMax val="7"/>
          <dgm:dir/>
          <dgm:resizeHandles val="exact"/>
        </dgm:presLayoutVars>
      </dgm:prSet>
      <dgm:spPr/>
    </dgm:pt>
    <dgm:pt modelId="{D6E6DE0E-C0A3-4965-B325-E7932A5147C7}" type="pres">
      <dgm:prSet presAssocID="{BF82B7DE-5CB4-4186-A6CD-AB9F5CFBCF18}" presName="wedge1" presStyleLbl="node1" presStyleIdx="0" presStyleCnt="3" custScaleX="102014" custLinFactNeighborX="121" custLinFactNeighborY="-428"/>
      <dgm:spPr/>
      <dgm:t>
        <a:bodyPr/>
        <a:lstStyle/>
        <a:p>
          <a:endParaRPr lang="de-DE"/>
        </a:p>
      </dgm:t>
    </dgm:pt>
    <dgm:pt modelId="{C6B84A2D-E1E4-4B4F-A356-85B3A76E0F86}" type="pres">
      <dgm:prSet presAssocID="{BF82B7DE-5CB4-4186-A6CD-AB9F5CFBCF18}" presName="dummy1a" presStyleCnt="0"/>
      <dgm:spPr/>
    </dgm:pt>
    <dgm:pt modelId="{3903CB26-3625-48EB-A713-9044118DA471}" type="pres">
      <dgm:prSet presAssocID="{BF82B7DE-5CB4-4186-A6CD-AB9F5CFBCF18}" presName="dummy1b" presStyleCnt="0"/>
      <dgm:spPr/>
    </dgm:pt>
    <dgm:pt modelId="{D9FF0214-724E-4930-92CF-4E7DF3A24408}" type="pres">
      <dgm:prSet presAssocID="{BF82B7DE-5CB4-4186-A6CD-AB9F5CFBCF18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59C4EB8-A3C7-4B7C-A5DC-072BF788AA93}" type="pres">
      <dgm:prSet presAssocID="{BF82B7DE-5CB4-4186-A6CD-AB9F5CFBCF18}" presName="wedge2" presStyleLbl="node1" presStyleIdx="1" presStyleCnt="3"/>
      <dgm:spPr/>
      <dgm:t>
        <a:bodyPr/>
        <a:lstStyle/>
        <a:p>
          <a:endParaRPr lang="de-DE"/>
        </a:p>
      </dgm:t>
    </dgm:pt>
    <dgm:pt modelId="{E17EAD29-60D1-4762-B988-A9F9EF5F0239}" type="pres">
      <dgm:prSet presAssocID="{BF82B7DE-5CB4-4186-A6CD-AB9F5CFBCF18}" presName="dummy2a" presStyleCnt="0"/>
      <dgm:spPr/>
    </dgm:pt>
    <dgm:pt modelId="{E747350B-72C4-4629-98DC-84DAD650C1CB}" type="pres">
      <dgm:prSet presAssocID="{BF82B7DE-5CB4-4186-A6CD-AB9F5CFBCF18}" presName="dummy2b" presStyleCnt="0"/>
      <dgm:spPr/>
    </dgm:pt>
    <dgm:pt modelId="{B9191664-EC4E-422D-AAC2-06719D0FE2CC}" type="pres">
      <dgm:prSet presAssocID="{BF82B7DE-5CB4-4186-A6CD-AB9F5CFBCF18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1AD07C6-F48D-4EF5-A138-4E780B950144}" type="pres">
      <dgm:prSet presAssocID="{BF82B7DE-5CB4-4186-A6CD-AB9F5CFBCF18}" presName="wedge3" presStyleLbl="node1" presStyleIdx="2" presStyleCnt="3"/>
      <dgm:spPr/>
      <dgm:t>
        <a:bodyPr/>
        <a:lstStyle/>
        <a:p>
          <a:endParaRPr lang="de-DE"/>
        </a:p>
      </dgm:t>
    </dgm:pt>
    <dgm:pt modelId="{02421CDA-BB00-45BD-8B00-0638FA86E913}" type="pres">
      <dgm:prSet presAssocID="{BF82B7DE-5CB4-4186-A6CD-AB9F5CFBCF18}" presName="dummy3a" presStyleCnt="0"/>
      <dgm:spPr/>
    </dgm:pt>
    <dgm:pt modelId="{EF2368DC-9866-46A7-97A8-570565D3AC03}" type="pres">
      <dgm:prSet presAssocID="{BF82B7DE-5CB4-4186-A6CD-AB9F5CFBCF18}" presName="dummy3b" presStyleCnt="0"/>
      <dgm:spPr/>
    </dgm:pt>
    <dgm:pt modelId="{F5403F71-6D13-46AD-B78E-0CF79D4E3E54}" type="pres">
      <dgm:prSet presAssocID="{BF82B7DE-5CB4-4186-A6CD-AB9F5CFBCF18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DD317AF-270E-4006-A454-6E13D5F702BD}" type="pres">
      <dgm:prSet presAssocID="{CE955B64-66B4-4112-A1BF-190BF000DD54}" presName="arrowWedge1" presStyleLbl="fgSibTrans2D1" presStyleIdx="0" presStyleCnt="3"/>
      <dgm:spPr/>
    </dgm:pt>
    <dgm:pt modelId="{D9C59402-8EE9-4A83-B0EB-851F9489C114}" type="pres">
      <dgm:prSet presAssocID="{AB62365A-98B2-4722-900C-518C5C2FD520}" presName="arrowWedge2" presStyleLbl="fgSibTrans2D1" presStyleIdx="1" presStyleCnt="3"/>
      <dgm:spPr/>
    </dgm:pt>
    <dgm:pt modelId="{A07B6370-072B-4C5E-9015-5DC4DD0847D2}" type="pres">
      <dgm:prSet presAssocID="{807D7329-8A27-4F4F-B10B-FF951D93D767}" presName="arrowWedge3" presStyleLbl="fgSibTrans2D1" presStyleIdx="2" presStyleCnt="3"/>
      <dgm:spPr/>
    </dgm:pt>
  </dgm:ptLst>
  <dgm:cxnLst>
    <dgm:cxn modelId="{DC3A1140-0EEE-4208-8E32-79F194BD10EE}" type="presOf" srcId="{CA76196C-2B43-4C7C-B8F8-B626902D9F6C}" destId="{659C4EB8-A3C7-4B7C-A5DC-072BF788AA93}" srcOrd="0" destOrd="0" presId="urn:microsoft.com/office/officeart/2005/8/layout/cycle8"/>
    <dgm:cxn modelId="{0F6150FB-0149-42E2-A0AE-47DE07D3659E}" srcId="{BF82B7DE-5CB4-4186-A6CD-AB9F5CFBCF18}" destId="{2131578D-DEAD-4B77-A8C4-439F3B416401}" srcOrd="0" destOrd="0" parTransId="{A97D8E4E-8C3C-41C2-BF9D-2C04337911BA}" sibTransId="{CE955B64-66B4-4112-A1BF-190BF000DD54}"/>
    <dgm:cxn modelId="{D7C38ECF-1F7B-4E52-88EC-E28DB4D02C55}" srcId="{BF82B7DE-5CB4-4186-A6CD-AB9F5CFBCF18}" destId="{CA76196C-2B43-4C7C-B8F8-B626902D9F6C}" srcOrd="1" destOrd="0" parTransId="{75708054-23E5-4EB0-9B10-4C802BD841F2}" sibTransId="{AB62365A-98B2-4722-900C-518C5C2FD520}"/>
    <dgm:cxn modelId="{785E8526-AC65-4AE0-9338-32F380C32461}" type="presOf" srcId="{5083A421-7799-4CF1-B108-295FA2C71E5A}" destId="{F5403F71-6D13-46AD-B78E-0CF79D4E3E54}" srcOrd="1" destOrd="0" presId="urn:microsoft.com/office/officeart/2005/8/layout/cycle8"/>
    <dgm:cxn modelId="{B582A25E-EABA-4FA3-AAA0-A0F14D0EBDBD}" type="presOf" srcId="{5083A421-7799-4CF1-B108-295FA2C71E5A}" destId="{11AD07C6-F48D-4EF5-A138-4E780B950144}" srcOrd="0" destOrd="0" presId="urn:microsoft.com/office/officeart/2005/8/layout/cycle8"/>
    <dgm:cxn modelId="{07C18A8C-41B0-434B-814B-A9A294B5B333}" type="presOf" srcId="{2131578D-DEAD-4B77-A8C4-439F3B416401}" destId="{D9FF0214-724E-4930-92CF-4E7DF3A24408}" srcOrd="1" destOrd="0" presId="urn:microsoft.com/office/officeart/2005/8/layout/cycle8"/>
    <dgm:cxn modelId="{65660721-FD85-4EAE-9932-0A479CB81BAA}" type="presOf" srcId="{CA76196C-2B43-4C7C-B8F8-B626902D9F6C}" destId="{B9191664-EC4E-422D-AAC2-06719D0FE2CC}" srcOrd="1" destOrd="0" presId="urn:microsoft.com/office/officeart/2005/8/layout/cycle8"/>
    <dgm:cxn modelId="{183905AB-306F-4784-B20F-35D9792793E5}" type="presOf" srcId="{2131578D-DEAD-4B77-A8C4-439F3B416401}" destId="{D6E6DE0E-C0A3-4965-B325-E7932A5147C7}" srcOrd="0" destOrd="0" presId="urn:microsoft.com/office/officeart/2005/8/layout/cycle8"/>
    <dgm:cxn modelId="{FF5FAED3-F123-413B-B496-26BCC6BE7807}" srcId="{BF82B7DE-5CB4-4186-A6CD-AB9F5CFBCF18}" destId="{5083A421-7799-4CF1-B108-295FA2C71E5A}" srcOrd="2" destOrd="0" parTransId="{49335B3B-BF03-4105-82F4-D224FCFF8DA9}" sibTransId="{807D7329-8A27-4F4F-B10B-FF951D93D767}"/>
    <dgm:cxn modelId="{25FA538C-E189-492E-BC2A-F8EC4C12393B}" type="presOf" srcId="{BF82B7DE-5CB4-4186-A6CD-AB9F5CFBCF18}" destId="{F8BA72EC-5B1C-4784-A663-B04E9E15F177}" srcOrd="0" destOrd="0" presId="urn:microsoft.com/office/officeart/2005/8/layout/cycle8"/>
    <dgm:cxn modelId="{DB12FE55-088C-4163-BBED-F1627A51BAB0}" type="presParOf" srcId="{F8BA72EC-5B1C-4784-A663-B04E9E15F177}" destId="{D6E6DE0E-C0A3-4965-B325-E7932A5147C7}" srcOrd="0" destOrd="0" presId="urn:microsoft.com/office/officeart/2005/8/layout/cycle8"/>
    <dgm:cxn modelId="{3A98C8B8-B198-4F5B-8A0C-352D7600151C}" type="presParOf" srcId="{F8BA72EC-5B1C-4784-A663-B04E9E15F177}" destId="{C6B84A2D-E1E4-4B4F-A356-85B3A76E0F86}" srcOrd="1" destOrd="0" presId="urn:microsoft.com/office/officeart/2005/8/layout/cycle8"/>
    <dgm:cxn modelId="{82FAB611-1C9C-49AA-B148-FE0A3F07F393}" type="presParOf" srcId="{F8BA72EC-5B1C-4784-A663-B04E9E15F177}" destId="{3903CB26-3625-48EB-A713-9044118DA471}" srcOrd="2" destOrd="0" presId="urn:microsoft.com/office/officeart/2005/8/layout/cycle8"/>
    <dgm:cxn modelId="{933BDBAF-3E08-483D-8BA8-EFB4647811E1}" type="presParOf" srcId="{F8BA72EC-5B1C-4784-A663-B04E9E15F177}" destId="{D9FF0214-724E-4930-92CF-4E7DF3A24408}" srcOrd="3" destOrd="0" presId="urn:microsoft.com/office/officeart/2005/8/layout/cycle8"/>
    <dgm:cxn modelId="{CB67B63F-C1D3-4A21-98D9-D3112D3CE9BD}" type="presParOf" srcId="{F8BA72EC-5B1C-4784-A663-B04E9E15F177}" destId="{659C4EB8-A3C7-4B7C-A5DC-072BF788AA93}" srcOrd="4" destOrd="0" presId="urn:microsoft.com/office/officeart/2005/8/layout/cycle8"/>
    <dgm:cxn modelId="{BF252BDD-5141-40B4-BDA8-A0507B2DDF90}" type="presParOf" srcId="{F8BA72EC-5B1C-4784-A663-B04E9E15F177}" destId="{E17EAD29-60D1-4762-B988-A9F9EF5F0239}" srcOrd="5" destOrd="0" presId="urn:microsoft.com/office/officeart/2005/8/layout/cycle8"/>
    <dgm:cxn modelId="{D5FC29DD-5471-4820-81F5-673E244E1911}" type="presParOf" srcId="{F8BA72EC-5B1C-4784-A663-B04E9E15F177}" destId="{E747350B-72C4-4629-98DC-84DAD650C1CB}" srcOrd="6" destOrd="0" presId="urn:microsoft.com/office/officeart/2005/8/layout/cycle8"/>
    <dgm:cxn modelId="{68FAE959-1E84-4A74-BDCF-933FCE514FF8}" type="presParOf" srcId="{F8BA72EC-5B1C-4784-A663-B04E9E15F177}" destId="{B9191664-EC4E-422D-AAC2-06719D0FE2CC}" srcOrd="7" destOrd="0" presId="urn:microsoft.com/office/officeart/2005/8/layout/cycle8"/>
    <dgm:cxn modelId="{C7CEB6B7-74F8-4884-B2F1-F1947BC9D9B7}" type="presParOf" srcId="{F8BA72EC-5B1C-4784-A663-B04E9E15F177}" destId="{11AD07C6-F48D-4EF5-A138-4E780B950144}" srcOrd="8" destOrd="0" presId="urn:microsoft.com/office/officeart/2005/8/layout/cycle8"/>
    <dgm:cxn modelId="{09D38E08-57E9-4F62-BBF3-127D56C0CD8F}" type="presParOf" srcId="{F8BA72EC-5B1C-4784-A663-B04E9E15F177}" destId="{02421CDA-BB00-45BD-8B00-0638FA86E913}" srcOrd="9" destOrd="0" presId="urn:microsoft.com/office/officeart/2005/8/layout/cycle8"/>
    <dgm:cxn modelId="{D7A976A3-0821-4512-8BEB-E105B6AA0ABF}" type="presParOf" srcId="{F8BA72EC-5B1C-4784-A663-B04E9E15F177}" destId="{EF2368DC-9866-46A7-97A8-570565D3AC03}" srcOrd="10" destOrd="0" presId="urn:microsoft.com/office/officeart/2005/8/layout/cycle8"/>
    <dgm:cxn modelId="{63E2B7FA-3F25-4921-9447-B3D75D0C37B6}" type="presParOf" srcId="{F8BA72EC-5B1C-4784-A663-B04E9E15F177}" destId="{F5403F71-6D13-46AD-B78E-0CF79D4E3E54}" srcOrd="11" destOrd="0" presId="urn:microsoft.com/office/officeart/2005/8/layout/cycle8"/>
    <dgm:cxn modelId="{9C8DCA90-A199-4C53-A8E3-1C722302891E}" type="presParOf" srcId="{F8BA72EC-5B1C-4784-A663-B04E9E15F177}" destId="{7DD317AF-270E-4006-A454-6E13D5F702BD}" srcOrd="12" destOrd="0" presId="urn:microsoft.com/office/officeart/2005/8/layout/cycle8"/>
    <dgm:cxn modelId="{47E7DC6A-1A92-4FFC-983F-3A411671E0FD}" type="presParOf" srcId="{F8BA72EC-5B1C-4784-A663-B04E9E15F177}" destId="{D9C59402-8EE9-4A83-B0EB-851F9489C114}" srcOrd="13" destOrd="0" presId="urn:microsoft.com/office/officeart/2005/8/layout/cycle8"/>
    <dgm:cxn modelId="{ED839756-315F-4D57-B905-DA732F31B20D}" type="presParOf" srcId="{F8BA72EC-5B1C-4784-A663-B04E9E15F177}" destId="{A07B6370-072B-4C5E-9015-5DC4DD0847D2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6E6DE0E-C0A3-4965-B325-E7932A5147C7}">
      <dsp:nvSpPr>
        <dsp:cNvPr id="0" name=""/>
        <dsp:cNvSpPr/>
      </dsp:nvSpPr>
      <dsp:spPr>
        <a:xfrm>
          <a:off x="2453495" y="313936"/>
          <a:ext cx="4381049" cy="4294557"/>
        </a:xfrm>
        <a:prstGeom prst="pie">
          <a:avLst>
            <a:gd name="adj1" fmla="val 16200000"/>
            <a:gd name="adj2" fmla="val 1800000"/>
          </a:avLst>
        </a:prstGeom>
        <a:solidFill>
          <a:schemeClr val="tx2">
            <a:lumMod val="5000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Multi-</a:t>
          </a:r>
          <a:r>
            <a:rPr lang="en-US" sz="1900" b="1" kern="1200" dirty="0" err="1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disciplinarity</a:t>
          </a:r>
          <a:endParaRPr lang="de-DE" sz="1900" kern="1200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sp:txBody>
      <dsp:txXfrm>
        <a:off x="4762413" y="1223973"/>
        <a:ext cx="1564660" cy="1278142"/>
      </dsp:txXfrm>
    </dsp:sp>
    <dsp:sp modelId="{659C4EB8-A3C7-4B7C-A5DC-072BF788AA93}">
      <dsp:nvSpPr>
        <dsp:cNvPr id="0" name=""/>
        <dsp:cNvSpPr/>
      </dsp:nvSpPr>
      <dsp:spPr>
        <a:xfrm>
          <a:off x="2403098" y="485693"/>
          <a:ext cx="4294557" cy="4294557"/>
        </a:xfrm>
        <a:prstGeom prst="pie">
          <a:avLst>
            <a:gd name="adj1" fmla="val 1800000"/>
            <a:gd name="adj2" fmla="val 9000000"/>
          </a:avLst>
        </a:prstGeom>
        <a:solidFill>
          <a:schemeClr val="tx2">
            <a:lumMod val="5000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>
              <a:latin typeface="Arial" pitchFamily="34" charset="0"/>
              <a:cs typeface="Arial" pitchFamily="34" charset="0"/>
            </a:rPr>
            <a:t>Theory &amp; Practice</a:t>
          </a:r>
          <a:endParaRPr lang="de-DE" sz="1900" kern="1200" dirty="0">
            <a:latin typeface="Arial" pitchFamily="34" charset="0"/>
            <a:cs typeface="Arial" pitchFamily="34" charset="0"/>
          </a:endParaRPr>
        </a:p>
      </dsp:txBody>
      <dsp:txXfrm>
        <a:off x="3425611" y="3272043"/>
        <a:ext cx="2300655" cy="1124764"/>
      </dsp:txXfrm>
    </dsp:sp>
    <dsp:sp modelId="{11AD07C6-F48D-4EF5-A138-4E780B950144}">
      <dsp:nvSpPr>
        <dsp:cNvPr id="0" name=""/>
        <dsp:cNvSpPr/>
      </dsp:nvSpPr>
      <dsp:spPr>
        <a:xfrm>
          <a:off x="2314650" y="332316"/>
          <a:ext cx="4294557" cy="4294557"/>
        </a:xfrm>
        <a:prstGeom prst="pie">
          <a:avLst>
            <a:gd name="adj1" fmla="val 9000000"/>
            <a:gd name="adj2" fmla="val 16200000"/>
          </a:avLst>
        </a:prstGeom>
        <a:solidFill>
          <a:schemeClr val="tx2">
            <a:lumMod val="5000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>
              <a:latin typeface="Arial" pitchFamily="34" charset="0"/>
              <a:cs typeface="Arial" pitchFamily="34" charset="0"/>
            </a:rPr>
            <a:t>Innovative </a:t>
          </a:r>
          <a:r>
            <a:rPr lang="en-US" sz="1900" b="1" kern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Research</a:t>
          </a:r>
          <a:r>
            <a:rPr lang="en-US" sz="1900" b="1" kern="1200" dirty="0" smtClean="0">
              <a:latin typeface="Arial" pitchFamily="34" charset="0"/>
              <a:cs typeface="Arial" pitchFamily="34" charset="0"/>
            </a:rPr>
            <a:t> Approaches</a:t>
          </a:r>
          <a:endParaRPr lang="de-DE" sz="1900" kern="1200" dirty="0">
            <a:latin typeface="Arial" pitchFamily="34" charset="0"/>
            <a:cs typeface="Arial" pitchFamily="34" charset="0"/>
          </a:endParaRPr>
        </a:p>
      </dsp:txBody>
      <dsp:txXfrm>
        <a:off x="2812103" y="1242354"/>
        <a:ext cx="1533770" cy="1278142"/>
      </dsp:txXfrm>
    </dsp:sp>
    <dsp:sp modelId="{7DD317AF-270E-4006-A454-6E13D5F702BD}">
      <dsp:nvSpPr>
        <dsp:cNvPr id="0" name=""/>
        <dsp:cNvSpPr/>
      </dsp:nvSpPr>
      <dsp:spPr>
        <a:xfrm>
          <a:off x="2230873" y="48082"/>
          <a:ext cx="4826264" cy="4826264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C59402-8EE9-4A83-B0EB-851F9489C114}">
      <dsp:nvSpPr>
        <dsp:cNvPr id="0" name=""/>
        <dsp:cNvSpPr/>
      </dsp:nvSpPr>
      <dsp:spPr>
        <a:xfrm>
          <a:off x="2137244" y="219568"/>
          <a:ext cx="4826264" cy="4826264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7B6370-072B-4C5E-9015-5DC4DD0847D2}">
      <dsp:nvSpPr>
        <dsp:cNvPr id="0" name=""/>
        <dsp:cNvSpPr/>
      </dsp:nvSpPr>
      <dsp:spPr>
        <a:xfrm>
          <a:off x="2048442" y="66463"/>
          <a:ext cx="4826264" cy="4826264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0.374</cdr:x>
      <cdr:y>0.67647</cdr:y>
    </cdr:from>
    <cdr:to>
      <cdr:x>0.47317</cdr:x>
      <cdr:y>0.77324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3419872" y="3312368"/>
          <a:ext cx="906810" cy="47383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de-DE" sz="2000" b="1" dirty="0" smtClean="0">
              <a:latin typeface="Arial" pitchFamily="34" charset="0"/>
              <a:cs typeface="Arial" pitchFamily="34" charset="0"/>
            </a:rPr>
            <a:t>23 % </a:t>
          </a:r>
          <a:endParaRPr lang="de-DE" sz="2000" b="1" dirty="0"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0.57875</cdr:x>
      <cdr:y>0.55882</cdr:y>
    </cdr:from>
    <cdr:to>
      <cdr:x>0.68619</cdr:x>
      <cdr:y>0.65559</cdr:y>
    </cdr:to>
    <cdr:sp macro="" textlink="">
      <cdr:nvSpPr>
        <cdr:cNvPr id="3" name="Textfeld 2"/>
        <cdr:cNvSpPr txBox="1"/>
      </cdr:nvSpPr>
      <cdr:spPr>
        <a:xfrm xmlns:a="http://schemas.openxmlformats.org/drawingml/2006/main">
          <a:off x="5292080" y="2736304"/>
          <a:ext cx="982431" cy="47383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de-DE" sz="2000" b="1" dirty="0" smtClean="0">
              <a:latin typeface="Arial" pitchFamily="34" charset="0"/>
              <a:cs typeface="Arial" pitchFamily="34" charset="0"/>
            </a:rPr>
            <a:t>23 %</a:t>
          </a:r>
          <a:endParaRPr lang="de-DE" sz="2000" b="1" dirty="0"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0.54725</cdr:x>
      <cdr:y>0.86765</cdr:y>
    </cdr:from>
    <cdr:to>
      <cdr:x>0.6299</cdr:x>
      <cdr:y>0.98529</cdr:y>
    </cdr:to>
    <cdr:sp macro="" textlink="">
      <cdr:nvSpPr>
        <cdr:cNvPr id="4" name="Textfeld 3"/>
        <cdr:cNvSpPr txBox="1"/>
      </cdr:nvSpPr>
      <cdr:spPr>
        <a:xfrm xmlns:a="http://schemas.openxmlformats.org/drawingml/2006/main">
          <a:off x="5004048" y="4248472"/>
          <a:ext cx="755751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de-DE" sz="1800" b="1" dirty="0" smtClean="0">
              <a:latin typeface="Arial" pitchFamily="34" charset="0"/>
              <a:cs typeface="Arial" pitchFamily="34" charset="0"/>
            </a:rPr>
            <a:t>3 %</a:t>
          </a:r>
          <a:endParaRPr lang="de-DE" sz="1800" b="1" dirty="0"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0.33463</cdr:x>
      <cdr:y>0.29412</cdr:y>
    </cdr:from>
    <cdr:to>
      <cdr:x>0.43239</cdr:x>
      <cdr:y>0.39089</cdr:y>
    </cdr:to>
    <cdr:sp macro="" textlink="">
      <cdr:nvSpPr>
        <cdr:cNvPr id="5" name="Textfeld 4"/>
        <cdr:cNvSpPr txBox="1"/>
      </cdr:nvSpPr>
      <cdr:spPr>
        <a:xfrm xmlns:a="http://schemas.openxmlformats.org/drawingml/2006/main">
          <a:off x="3059832" y="1440160"/>
          <a:ext cx="893970" cy="47383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de-DE" sz="2000" b="1" dirty="0" smtClean="0">
              <a:latin typeface="Arial" pitchFamily="34" charset="0"/>
              <a:cs typeface="Arial" pitchFamily="34" charset="0"/>
            </a:rPr>
            <a:t>31 %</a:t>
          </a:r>
          <a:endParaRPr lang="de-DE" sz="2000" b="1" dirty="0"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0.50787</cdr:x>
      <cdr:y>0.16176</cdr:y>
    </cdr:from>
    <cdr:to>
      <cdr:x>0.58225</cdr:x>
      <cdr:y>0.25853</cdr:y>
    </cdr:to>
    <cdr:sp macro="" textlink="">
      <cdr:nvSpPr>
        <cdr:cNvPr id="6" name="Textfeld 5"/>
        <cdr:cNvSpPr txBox="1"/>
      </cdr:nvSpPr>
      <cdr:spPr>
        <a:xfrm xmlns:a="http://schemas.openxmlformats.org/drawingml/2006/main">
          <a:off x="4644008" y="792088"/>
          <a:ext cx="680130" cy="47383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de-DE" sz="2000" b="1" dirty="0" smtClean="0">
              <a:latin typeface="Arial" pitchFamily="34" charset="0"/>
              <a:cs typeface="Arial" pitchFamily="34" charset="0"/>
            </a:rPr>
            <a:t>10 %</a:t>
          </a:r>
          <a:endParaRPr lang="de-DE" sz="2000" b="1" dirty="0"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0.5945</cdr:x>
      <cdr:y>0.26471</cdr:y>
    </cdr:from>
    <cdr:to>
      <cdr:x>0.69944</cdr:x>
      <cdr:y>0.36149</cdr:y>
    </cdr:to>
    <cdr:sp macro="" textlink="">
      <cdr:nvSpPr>
        <cdr:cNvPr id="7" name="Textfeld 6"/>
        <cdr:cNvSpPr txBox="1"/>
      </cdr:nvSpPr>
      <cdr:spPr>
        <a:xfrm xmlns:a="http://schemas.openxmlformats.org/drawingml/2006/main">
          <a:off x="5436096" y="1296144"/>
          <a:ext cx="959571" cy="4738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de-DE" sz="2000" b="1" dirty="0" smtClean="0">
              <a:latin typeface="Arial" pitchFamily="34" charset="0"/>
              <a:cs typeface="Arial" pitchFamily="34" charset="0"/>
            </a:rPr>
            <a:t>10 %</a:t>
          </a:r>
          <a:endParaRPr lang="de-DE" sz="2000" b="1" dirty="0"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</cdr:x>
      <cdr:y>2.04226E-7</cdr:y>
    </cdr:from>
    <cdr:to>
      <cdr:x>0.38188</cdr:x>
      <cdr:y>0.45588</cdr:y>
    </cdr:to>
    <cdr:sp macro="" textlink="">
      <cdr:nvSpPr>
        <cdr:cNvPr id="8" name="Textfeld 7"/>
        <cdr:cNvSpPr txBox="1"/>
      </cdr:nvSpPr>
      <cdr:spPr>
        <a:xfrm xmlns:a="http://schemas.openxmlformats.org/drawingml/2006/main">
          <a:off x="0" y="1"/>
          <a:ext cx="3491880" cy="22322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l"/>
          <a:r>
            <a:rPr lang="en-US" sz="1800" b="1" dirty="0" smtClean="0">
              <a:latin typeface="Arial" pitchFamily="34" charset="0"/>
              <a:ea typeface="+mn-ea"/>
              <a:cs typeface="Arial" pitchFamily="34" charset="0"/>
            </a:rPr>
            <a:t>European </a:t>
          </a:r>
          <a:r>
            <a:rPr lang="en-US" sz="1800" b="1" dirty="0">
              <a:latin typeface="Arial" pitchFamily="34" charset="0"/>
              <a:ea typeface="+mn-ea"/>
              <a:cs typeface="Arial" pitchFamily="34" charset="0"/>
            </a:rPr>
            <a:t>Institutions and </a:t>
          </a:r>
          <a:r>
            <a:rPr lang="en-US" sz="1800" b="1" dirty="0" smtClean="0">
              <a:latin typeface="Arial" pitchFamily="34" charset="0"/>
              <a:ea typeface="+mn-ea"/>
              <a:cs typeface="Arial" pitchFamily="34" charset="0"/>
            </a:rPr>
            <a:t>Organizations</a:t>
          </a:r>
        </a:p>
        <a:p xmlns:a="http://schemas.openxmlformats.org/drawingml/2006/main">
          <a:pPr algn="l"/>
          <a:r>
            <a:rPr lang="en-US" sz="1400" dirty="0" smtClean="0">
              <a:latin typeface="Arial" pitchFamily="34" charset="0"/>
              <a:cs typeface="Arial" pitchFamily="34" charset="0"/>
            </a:rPr>
            <a:t>European Commission </a:t>
          </a:r>
          <a:br>
            <a:rPr lang="en-US" sz="1400" dirty="0" smtClean="0">
              <a:latin typeface="Arial" pitchFamily="34" charset="0"/>
              <a:cs typeface="Arial" pitchFamily="34" charset="0"/>
            </a:rPr>
          </a:br>
          <a:r>
            <a:rPr lang="en-US" sz="1400" dirty="0" smtClean="0">
              <a:latin typeface="Arial" pitchFamily="34" charset="0"/>
              <a:cs typeface="Arial" pitchFamily="34" charset="0"/>
            </a:rPr>
            <a:t>European Environmental Agency </a:t>
          </a:r>
          <a:r>
            <a:rPr lang="en-US" sz="1400" dirty="0">
              <a:latin typeface="Arial" pitchFamily="34" charset="0"/>
              <a:cs typeface="Arial" pitchFamily="34" charset="0"/>
            </a:rPr>
            <a:t/>
          </a:r>
          <a:br>
            <a:rPr lang="en-US" sz="1400" dirty="0">
              <a:latin typeface="Arial" pitchFamily="34" charset="0"/>
              <a:cs typeface="Arial" pitchFamily="34" charset="0"/>
            </a:rPr>
          </a:br>
          <a:r>
            <a:rPr lang="en-US" sz="1400" dirty="0" smtClean="0">
              <a:latin typeface="Arial" pitchFamily="34" charset="0"/>
              <a:cs typeface="Arial" pitchFamily="34" charset="0"/>
            </a:rPr>
            <a:t>European Parliament </a:t>
          </a:r>
          <a:br>
            <a:rPr lang="en-US" sz="1400" dirty="0" smtClean="0">
              <a:latin typeface="Arial" pitchFamily="34" charset="0"/>
              <a:cs typeface="Arial" pitchFamily="34" charset="0"/>
            </a:rPr>
          </a:br>
          <a:r>
            <a:rPr lang="en-US" sz="1400" dirty="0" smtClean="0">
              <a:latin typeface="Arial" pitchFamily="34" charset="0"/>
              <a:cs typeface="Arial" pitchFamily="34" charset="0"/>
            </a:rPr>
            <a:t>Committee of the Regions</a:t>
          </a:r>
          <a:endParaRPr lang="en-US" sz="1400" dirty="0" smtClean="0">
            <a:latin typeface="Arial" pitchFamily="34" charset="0"/>
            <a:ea typeface="+mn-ea"/>
            <a:cs typeface="Arial" pitchFamily="34" charset="0"/>
          </a:endParaRPr>
        </a:p>
        <a:p xmlns:a="http://schemas.openxmlformats.org/drawingml/2006/main">
          <a:pPr algn="l"/>
          <a:r>
            <a:rPr lang="en-US" sz="2000" b="1" dirty="0" smtClean="0">
              <a:latin typeface="Arial" pitchFamily="34" charset="0"/>
              <a:cs typeface="Arial" pitchFamily="34" charset="0"/>
            </a:rPr>
            <a:t> </a:t>
          </a:r>
          <a:endParaRPr lang="de-DE" sz="2000" b="1" dirty="0">
            <a:latin typeface="Arial" pitchFamily="34" charset="0"/>
            <a:cs typeface="Arial" pitchFamily="34" charset="0"/>
          </a:endParaRPr>
        </a:p>
        <a:p xmlns:a="http://schemas.openxmlformats.org/drawingml/2006/main">
          <a:pPr algn="l"/>
          <a:endParaRPr lang="de-DE" sz="2000" b="1" dirty="0"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0.60954</cdr:x>
      <cdr:y>0.01613</cdr:y>
    </cdr:from>
    <cdr:to>
      <cdr:x>0.98406</cdr:x>
      <cdr:y>0.17742</cdr:y>
    </cdr:to>
    <cdr:sp macro="" textlink="">
      <cdr:nvSpPr>
        <cdr:cNvPr id="9" name="Textfeld 8"/>
        <cdr:cNvSpPr txBox="1"/>
      </cdr:nvSpPr>
      <cdr:spPr>
        <a:xfrm xmlns:a="http://schemas.openxmlformats.org/drawingml/2006/main">
          <a:off x="5508104" y="72012"/>
          <a:ext cx="3384376" cy="7200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800" b="1" dirty="0" smtClean="0">
              <a:latin typeface="Arial" pitchFamily="34" charset="0"/>
              <a:ea typeface="+mn-ea"/>
              <a:cs typeface="Arial" pitchFamily="34" charset="0"/>
            </a:rPr>
            <a:t>German Ministry for 	Education </a:t>
          </a:r>
          <a:r>
            <a:rPr lang="en-US" sz="1800" dirty="0" smtClean="0">
              <a:latin typeface="Arial" pitchFamily="34" charset="0"/>
              <a:cs typeface="Arial" pitchFamily="34" charset="0"/>
            </a:rPr>
            <a:t>(BMBF) </a:t>
          </a:r>
          <a:endParaRPr lang="de-DE" sz="1800" dirty="0"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0.73625</cdr:x>
      <cdr:y>0.17742</cdr:y>
    </cdr:from>
    <cdr:to>
      <cdr:x>1</cdr:x>
      <cdr:y>0.40323</cdr:y>
    </cdr:to>
    <cdr:sp macro="" textlink="">
      <cdr:nvSpPr>
        <cdr:cNvPr id="10" name="Textfeld 9"/>
        <cdr:cNvSpPr txBox="1"/>
      </cdr:nvSpPr>
      <cdr:spPr>
        <a:xfrm xmlns:a="http://schemas.openxmlformats.org/drawingml/2006/main">
          <a:off x="6732240" y="868742"/>
          <a:ext cx="2411760" cy="110566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800" b="1" dirty="0" smtClean="0">
              <a:latin typeface="Arial" pitchFamily="34" charset="0"/>
              <a:ea typeface="+mn-ea"/>
              <a:cs typeface="Arial" pitchFamily="34" charset="0"/>
            </a:rPr>
            <a:t>Environmental Protection Agency </a:t>
          </a:r>
          <a:r>
            <a:rPr lang="en-US" sz="1800" dirty="0" smtClean="0">
              <a:latin typeface="Arial" pitchFamily="34" charset="0"/>
              <a:ea typeface="+mn-ea"/>
              <a:cs typeface="Arial" pitchFamily="34" charset="0"/>
            </a:rPr>
            <a:t>(UBA)</a:t>
          </a:r>
          <a:r>
            <a:rPr lang="en-US" sz="1800" dirty="0" smtClean="0">
              <a:latin typeface="Arial" pitchFamily="34" charset="0"/>
              <a:cs typeface="Arial" pitchFamily="34" charset="0"/>
            </a:rPr>
            <a:t> </a:t>
          </a:r>
          <a:endParaRPr lang="de-DE" sz="1800" dirty="0"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0.752</cdr:x>
      <cdr:y>0.56452</cdr:y>
    </cdr:from>
    <cdr:to>
      <cdr:x>1</cdr:x>
      <cdr:y>0.82353</cdr:y>
    </cdr:to>
    <cdr:sp macro="" textlink="">
      <cdr:nvSpPr>
        <cdr:cNvPr id="11" name="Textfeld 10"/>
        <cdr:cNvSpPr txBox="1"/>
      </cdr:nvSpPr>
      <cdr:spPr>
        <a:xfrm xmlns:a="http://schemas.openxmlformats.org/drawingml/2006/main">
          <a:off x="6876256" y="2764178"/>
          <a:ext cx="2267744" cy="1268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800" b="1" dirty="0" smtClean="0">
              <a:latin typeface="Arial" pitchFamily="34" charset="0"/>
              <a:ea typeface="+mn-ea"/>
              <a:cs typeface="Arial" pitchFamily="34" charset="0"/>
            </a:rPr>
            <a:t>German Ministry for the Environment</a:t>
          </a:r>
          <a:r>
            <a:rPr lang="en-US" sz="1800" b="1" dirty="0" smtClean="0">
              <a:latin typeface="Arial" pitchFamily="34" charset="0"/>
              <a:cs typeface="Arial" pitchFamily="34" charset="0"/>
            </a:rPr>
            <a:t> </a:t>
          </a:r>
          <a:r>
            <a:rPr lang="en-US" sz="1800" dirty="0" smtClean="0">
              <a:latin typeface="Arial" pitchFamily="34" charset="0"/>
              <a:cs typeface="Arial" pitchFamily="34" charset="0"/>
            </a:rPr>
            <a:t>(BMU)</a:t>
          </a:r>
          <a:endParaRPr lang="de-DE" sz="1800" dirty="0"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0.60556</cdr:x>
      <cdr:y>0.90323</cdr:y>
    </cdr:from>
    <cdr:to>
      <cdr:x>1</cdr:x>
      <cdr:y>1</cdr:y>
    </cdr:to>
    <cdr:sp macro="" textlink="">
      <cdr:nvSpPr>
        <cdr:cNvPr id="12" name="Textfeld 11"/>
        <cdr:cNvSpPr txBox="1"/>
      </cdr:nvSpPr>
      <cdr:spPr>
        <a:xfrm xmlns:a="http://schemas.openxmlformats.org/drawingml/2006/main">
          <a:off x="5276223" y="4032448"/>
          <a:ext cx="3436745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800" b="1" dirty="0" smtClean="0">
              <a:latin typeface="Arial" pitchFamily="34" charset="0"/>
              <a:ea typeface="+mn-ea"/>
              <a:cs typeface="Arial" pitchFamily="34" charset="0"/>
            </a:rPr>
            <a:t>Federal Foreign Office </a:t>
          </a:r>
          <a:r>
            <a:rPr lang="en-US" sz="1800" dirty="0" smtClean="0">
              <a:latin typeface="Arial" pitchFamily="34" charset="0"/>
              <a:ea typeface="+mn-ea"/>
              <a:cs typeface="Arial" pitchFamily="34" charset="0"/>
            </a:rPr>
            <a:t>(AA)</a:t>
          </a:r>
          <a:r>
            <a:rPr lang="en-US" sz="1800" dirty="0" smtClean="0">
              <a:latin typeface="Arial" pitchFamily="34" charset="0"/>
              <a:cs typeface="Arial" pitchFamily="34" charset="0"/>
            </a:rPr>
            <a:t> </a:t>
          </a:r>
          <a:endParaRPr lang="de-DE" sz="1800" dirty="0"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0.08361</cdr:x>
      <cdr:y>0.74194</cdr:y>
    </cdr:from>
    <cdr:to>
      <cdr:x>0.32267</cdr:x>
      <cdr:y>0.98387</cdr:y>
    </cdr:to>
    <cdr:sp macro="" textlink="">
      <cdr:nvSpPr>
        <cdr:cNvPr id="13" name="Textfeld 12"/>
        <cdr:cNvSpPr txBox="1"/>
      </cdr:nvSpPr>
      <cdr:spPr>
        <a:xfrm xmlns:a="http://schemas.openxmlformats.org/drawingml/2006/main">
          <a:off x="755576" y="3312368"/>
          <a:ext cx="2160240" cy="10801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800" b="1" dirty="0" smtClean="0">
              <a:latin typeface="Arial" pitchFamily="34" charset="0"/>
              <a:ea typeface="+mn-ea"/>
              <a:cs typeface="Arial" pitchFamily="34" charset="0"/>
            </a:rPr>
            <a:t>Others</a:t>
          </a:r>
        </a:p>
        <a:p xmlns:a="http://schemas.openxmlformats.org/drawingml/2006/main">
          <a:r>
            <a:rPr lang="en-US" sz="1400" dirty="0" smtClean="0">
              <a:latin typeface="Arial" pitchFamily="34" charset="0"/>
              <a:cs typeface="Arial" pitchFamily="34" charset="0"/>
            </a:rPr>
            <a:t>Other Public and private </a:t>
          </a:r>
          <a:r>
            <a:rPr lang="en-US" sz="1400" dirty="0" err="1" smtClean="0">
              <a:latin typeface="Arial" pitchFamily="34" charset="0"/>
              <a:cs typeface="Arial" pitchFamily="34" charset="0"/>
            </a:rPr>
            <a:t>Organisations</a:t>
          </a:r>
          <a:r>
            <a:rPr lang="en-US" sz="1400" b="1" dirty="0" smtClean="0">
              <a:latin typeface="Arial" pitchFamily="34" charset="0"/>
              <a:cs typeface="Arial" pitchFamily="34" charset="0"/>
            </a:rPr>
            <a:t> </a:t>
          </a:r>
          <a:endParaRPr lang="de-DE" sz="1400" b="1" dirty="0">
            <a:latin typeface="Arial" pitchFamily="34" charset="0"/>
            <a:cs typeface="Arial" pitchFamily="34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51162" cy="497126"/>
          </a:xfrm>
          <a:prstGeom prst="rect">
            <a:avLst/>
          </a:prstGeom>
        </p:spPr>
        <p:txBody>
          <a:bodyPr vert="horz" wrap="square" lIns="91595" tIns="45798" rIns="91595" bIns="45798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7638" y="0"/>
            <a:ext cx="2951162" cy="497126"/>
          </a:xfrm>
          <a:prstGeom prst="rect">
            <a:avLst/>
          </a:prstGeom>
        </p:spPr>
        <p:txBody>
          <a:bodyPr vert="horz" wrap="square" lIns="91595" tIns="45798" rIns="91595" bIns="45798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67CCD46-B5E2-4E8B-9686-D3E1970D3437}" type="datetime1">
              <a:rPr lang="de-DE"/>
              <a:pPr>
                <a:defRPr/>
              </a:pPr>
              <a:t>2/12/14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2" y="9443661"/>
            <a:ext cx="2951162" cy="497126"/>
          </a:xfrm>
          <a:prstGeom prst="rect">
            <a:avLst/>
          </a:prstGeom>
        </p:spPr>
        <p:txBody>
          <a:bodyPr vert="horz" wrap="square" lIns="91595" tIns="45798" rIns="91595" bIns="45798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7638" y="9443661"/>
            <a:ext cx="2951162" cy="497126"/>
          </a:xfrm>
          <a:prstGeom prst="rect">
            <a:avLst/>
          </a:prstGeom>
        </p:spPr>
        <p:txBody>
          <a:bodyPr vert="horz" wrap="square" lIns="91595" tIns="45798" rIns="91595" bIns="45798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68CBA58B-D83E-45D2-87BD-EC3B6101617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9482098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51162" cy="497126"/>
          </a:xfrm>
          <a:prstGeom prst="rect">
            <a:avLst/>
          </a:prstGeom>
        </p:spPr>
        <p:txBody>
          <a:bodyPr vert="horz" wrap="square" lIns="91595" tIns="45798" rIns="91595" bIns="45798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7638" y="0"/>
            <a:ext cx="2951162" cy="497126"/>
          </a:xfrm>
          <a:prstGeom prst="rect">
            <a:avLst/>
          </a:prstGeom>
        </p:spPr>
        <p:txBody>
          <a:bodyPr vert="horz" wrap="square" lIns="91595" tIns="45798" rIns="91595" bIns="45798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charset="0"/>
              </a:defRPr>
            </a:lvl1pPr>
          </a:lstStyle>
          <a:p>
            <a:pPr>
              <a:defRPr/>
            </a:pPr>
            <a:fld id="{8E61A0A2-2357-4BE3-BFF5-82E25AB49A71}" type="datetime1">
              <a:rPr lang="de-DE"/>
              <a:pPr>
                <a:defRPr/>
              </a:pPr>
              <a:t>2/12/14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595" tIns="45798" rIns="91595" bIns="45798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1038" y="4722698"/>
            <a:ext cx="5448300" cy="4474131"/>
          </a:xfrm>
          <a:prstGeom prst="rect">
            <a:avLst/>
          </a:prstGeom>
        </p:spPr>
        <p:txBody>
          <a:bodyPr vert="horz" wrap="square" lIns="91595" tIns="45798" rIns="91595" bIns="45798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9443661"/>
            <a:ext cx="2951162" cy="497126"/>
          </a:xfrm>
          <a:prstGeom prst="rect">
            <a:avLst/>
          </a:prstGeom>
        </p:spPr>
        <p:txBody>
          <a:bodyPr vert="horz" wrap="square" lIns="91595" tIns="45798" rIns="91595" bIns="45798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7638" y="9443661"/>
            <a:ext cx="2951162" cy="497126"/>
          </a:xfrm>
          <a:prstGeom prst="rect">
            <a:avLst/>
          </a:prstGeom>
        </p:spPr>
        <p:txBody>
          <a:bodyPr vert="horz" wrap="square" lIns="91595" tIns="45798" rIns="91595" bIns="45798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charset="0"/>
              </a:defRPr>
            </a:lvl1pPr>
          </a:lstStyle>
          <a:p>
            <a:pPr>
              <a:defRPr/>
            </a:pPr>
            <a:fld id="{4C7210B2-A887-4F08-AF60-0FFD4707F56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5524411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en-US" b="1" dirty="0" smtClean="0">
              <a:latin typeface="Arial"/>
              <a:cs typeface="Arial"/>
            </a:endParaRPr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C7210B2-A887-4F08-AF60-0FFD4707F560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C7210B2-A887-4F08-AF60-0FFD4707F560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C7210B2-A887-4F08-AF60-0FFD4707F560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C7210B2-A887-4F08-AF60-0FFD4707F560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85725" lvl="0" indent="-85725">
              <a:lnSpc>
                <a:spcPct val="150000"/>
              </a:lnSpc>
              <a:spcAft>
                <a:spcPts val="0"/>
              </a:spcAft>
            </a:pPr>
            <a:r>
              <a:rPr lang="de-DE" sz="1200" b="0" dirty="0" err="1" smtClean="0">
                <a:solidFill>
                  <a:schemeClr val="tx2">
                    <a:lumMod val="50000"/>
                  </a:schemeClr>
                </a:solidFill>
                <a:latin typeface="Frutiger LT Std 45 Light" pitchFamily="34" charset="0"/>
                <a:cs typeface="Arial" pitchFamily="34" charset="0"/>
              </a:rPr>
              <a:t>Mindmap</a:t>
            </a:r>
            <a:r>
              <a:rPr lang="de-DE" sz="1200" b="0" dirty="0" smtClean="0">
                <a:solidFill>
                  <a:schemeClr val="tx2">
                    <a:lumMod val="50000"/>
                  </a:schemeClr>
                </a:solidFill>
                <a:latin typeface="Frutiger LT Std 45 Light" pitchFamily="34" charset="0"/>
                <a:cs typeface="Arial" pitchFamily="34" charset="0"/>
              </a:rPr>
              <a:t> RAK Performance </a:t>
            </a:r>
            <a:r>
              <a:rPr lang="de-DE" sz="1200" b="0" dirty="0" err="1" smtClean="0">
                <a:solidFill>
                  <a:schemeClr val="tx2">
                    <a:lumMod val="50000"/>
                  </a:schemeClr>
                </a:solidFill>
                <a:latin typeface="Frutiger LT Std 45 Light" pitchFamily="34" charset="0"/>
                <a:cs typeface="Arial" pitchFamily="34" charset="0"/>
              </a:rPr>
              <a:t>Indicators</a:t>
            </a:r>
            <a:endParaRPr lang="de-DE" sz="1200" b="0" dirty="0">
              <a:solidFill>
                <a:schemeClr val="tx2">
                  <a:lumMod val="50000"/>
                </a:schemeClr>
              </a:solidFill>
              <a:latin typeface="Frutiger LT Std 45 Light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C7210B2-A887-4F08-AF60-0FFD4707F560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>
                <a:latin typeface="Arial" charset="0"/>
                <a:cs typeface="Arial" charset="0"/>
              </a:rPr>
              <a:t>Aus Website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C7210B2-A887-4F08-AF60-0FFD4707F560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C7210B2-A887-4F08-AF60-0FFD4707F560}" type="slidenum">
              <a:rPr lang="de-DE" smtClean="0"/>
              <a:pPr>
                <a:defRPr/>
              </a:pPr>
              <a:t>15</a:t>
            </a:fld>
            <a:endParaRPr lang="de-D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Aus RADOST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C7210B2-A887-4F08-AF60-0FFD4707F560}" type="slidenum">
              <a:rPr lang="de-DE" smtClean="0"/>
              <a:pPr>
                <a:defRPr/>
              </a:pPr>
              <a:t>16</a:t>
            </a:fld>
            <a:endParaRPr lang="de-D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dirty="0" smtClean="0"/>
              <a:t>Aus RAK </a:t>
            </a:r>
            <a:r>
              <a:rPr lang="en-US" b="0" dirty="0" err="1" smtClean="0"/>
              <a:t>Beitrag</a:t>
            </a:r>
            <a:r>
              <a:rPr lang="en-US" b="0" dirty="0" smtClean="0"/>
              <a:t> Chapter 3, p. 11 + 14</a:t>
            </a:r>
          </a:p>
          <a:p>
            <a:endParaRPr lang="en-US" b="0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b="1" dirty="0" err="1" smtClean="0">
                <a:latin typeface="Arial" pitchFamily="34" charset="0"/>
                <a:cs typeface="Arial" pitchFamily="34" charset="0"/>
              </a:rPr>
              <a:t>Our</a:t>
            </a:r>
            <a:r>
              <a:rPr lang="de-DE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b="1" dirty="0" err="1" smtClean="0">
                <a:latin typeface="Arial" pitchFamily="34" charset="0"/>
                <a:cs typeface="Arial" pitchFamily="34" charset="0"/>
              </a:rPr>
              <a:t>Role</a:t>
            </a:r>
            <a:endParaRPr lang="de-DE" b="1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b="1" dirty="0" err="1" smtClean="0">
                <a:latin typeface="Arial" pitchFamily="34" charset="0"/>
                <a:cs typeface="Arial" pitchFamily="34" charset="0"/>
              </a:rPr>
              <a:t>Our</a:t>
            </a:r>
            <a:r>
              <a:rPr lang="de-DE" b="1" dirty="0" smtClean="0">
                <a:latin typeface="Arial" pitchFamily="34" charset="0"/>
                <a:cs typeface="Arial" pitchFamily="34" charset="0"/>
              </a:rPr>
              <a:t> Impact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sz="1200" b="1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C7210B2-A887-4F08-AF60-0FFD4707F560}" type="slidenum">
              <a:rPr lang="de-DE" smtClean="0"/>
              <a:pPr>
                <a:defRPr/>
              </a:pPr>
              <a:t>17</a:t>
            </a:fld>
            <a:endParaRPr lang="de-D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dirty="0" smtClean="0"/>
              <a:t>Aus RAK </a:t>
            </a:r>
            <a:r>
              <a:rPr lang="en-US" b="0" dirty="0" err="1" smtClean="0"/>
              <a:t>Beitrag</a:t>
            </a:r>
            <a:r>
              <a:rPr lang="en-US" b="0" dirty="0" smtClean="0"/>
              <a:t> Chapter 3, p. 13</a:t>
            </a:r>
          </a:p>
          <a:p>
            <a:r>
              <a:rPr lang="en-US" b="0" dirty="0" smtClean="0"/>
              <a:t>- Link </a:t>
            </a:r>
            <a:r>
              <a:rPr lang="en-US" b="0" dirty="0" err="1" smtClean="0"/>
              <a:t>zur</a:t>
            </a:r>
            <a:r>
              <a:rPr lang="en-US" b="0" dirty="0" smtClean="0"/>
              <a:t> Website? </a:t>
            </a:r>
            <a:r>
              <a:rPr lang="en-US" b="0" dirty="0" err="1" smtClean="0"/>
              <a:t>Projektnummer</a:t>
            </a:r>
            <a:r>
              <a:rPr lang="en-US" b="0" dirty="0" smtClean="0"/>
              <a:t>? </a:t>
            </a:r>
            <a:endParaRPr lang="en-US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C7210B2-A887-4F08-AF60-0FFD4707F560}" type="slidenum">
              <a:rPr lang="de-DE" smtClean="0"/>
              <a:pPr>
                <a:defRPr/>
              </a:pPr>
              <a:t>18</a:t>
            </a:fld>
            <a:endParaRPr lang="de-DE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dirty="0" smtClean="0"/>
              <a:t>Aus RAK </a:t>
            </a:r>
            <a:r>
              <a:rPr lang="en-US" b="0" dirty="0" err="1" smtClean="0"/>
              <a:t>Beitrag</a:t>
            </a:r>
            <a:r>
              <a:rPr lang="en-US" b="0" dirty="0" smtClean="0"/>
              <a:t> Chapter 3, p. 13/14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dirty="0" smtClean="0"/>
              <a:t>- Link </a:t>
            </a:r>
            <a:r>
              <a:rPr lang="en-US" b="0" dirty="0" err="1" smtClean="0"/>
              <a:t>zur</a:t>
            </a:r>
            <a:r>
              <a:rPr lang="en-US" b="0" dirty="0" smtClean="0"/>
              <a:t> Website? </a:t>
            </a:r>
            <a:r>
              <a:rPr lang="en-US" b="0" dirty="0" err="1" smtClean="0"/>
              <a:t>Projektnummer</a:t>
            </a:r>
            <a:r>
              <a:rPr lang="en-US" b="0" dirty="0" smtClean="0"/>
              <a:t>?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C7210B2-A887-4F08-AF60-0FFD4707F560}" type="slidenum">
              <a:rPr lang="de-DE" smtClean="0"/>
              <a:pPr>
                <a:defRPr/>
              </a:pPr>
              <a:t>19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C7210B2-A887-4F08-AF60-0FFD4707F560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dirty="0" smtClean="0"/>
              <a:t>Aus RAK </a:t>
            </a:r>
            <a:r>
              <a:rPr lang="en-US" b="0" dirty="0" err="1" smtClean="0"/>
              <a:t>Beitrag</a:t>
            </a:r>
            <a:r>
              <a:rPr lang="en-US" b="0" dirty="0" smtClean="0"/>
              <a:t> Chapter 3, p. 8</a:t>
            </a:r>
          </a:p>
          <a:p>
            <a:endParaRPr lang="en-US" b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C7210B2-A887-4F08-AF60-0FFD4707F560}" type="slidenum">
              <a:rPr lang="de-DE" smtClean="0"/>
              <a:pPr>
                <a:defRPr/>
              </a:pPr>
              <a:t>20</a:t>
            </a:fld>
            <a:endParaRPr lang="de-DE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 dirty="0" err="1" smtClean="0">
                <a:latin typeface="Arial"/>
                <a:cs typeface="Arial"/>
              </a:rPr>
              <a:t>Mehr</a:t>
            </a:r>
            <a:r>
              <a:rPr lang="en-US" b="0" dirty="0" smtClean="0">
                <a:latin typeface="Arial"/>
                <a:cs typeface="Arial"/>
              </a:rPr>
              <a:t> </a:t>
            </a:r>
            <a:r>
              <a:rPr lang="en-US" b="0" dirty="0" err="1" smtClean="0">
                <a:latin typeface="Arial"/>
                <a:cs typeface="Arial"/>
              </a:rPr>
              <a:t>Projektbeispiele</a:t>
            </a:r>
            <a:r>
              <a:rPr lang="en-US" b="0" dirty="0" smtClean="0">
                <a:latin typeface="Arial"/>
                <a:cs typeface="Arial"/>
              </a:rPr>
              <a:t> (</a:t>
            </a:r>
            <a:r>
              <a:rPr lang="en-US" b="0" dirty="0" err="1" smtClean="0">
                <a:latin typeface="Arial"/>
                <a:cs typeface="Arial"/>
              </a:rPr>
              <a:t>Nationaler</a:t>
            </a:r>
            <a:r>
              <a:rPr lang="en-US" b="0" dirty="0" smtClean="0">
                <a:latin typeface="Arial"/>
                <a:cs typeface="Arial"/>
              </a:rPr>
              <a:t> </a:t>
            </a:r>
            <a:r>
              <a:rPr lang="en-US" b="0" dirty="0" err="1" smtClean="0">
                <a:latin typeface="Arial"/>
                <a:cs typeface="Arial"/>
              </a:rPr>
              <a:t>Allocationsplan</a:t>
            </a:r>
            <a:r>
              <a:rPr lang="en-US" b="0" dirty="0" smtClean="0">
                <a:latin typeface="Arial"/>
                <a:cs typeface="Arial"/>
              </a:rPr>
              <a:t>, Beyond GDP, </a:t>
            </a:r>
            <a:r>
              <a:rPr lang="en-US" b="0" dirty="0" err="1" smtClean="0">
                <a:latin typeface="Arial"/>
                <a:cs typeface="Arial"/>
              </a:rPr>
              <a:t>Emissionshandel</a:t>
            </a:r>
            <a:r>
              <a:rPr lang="en-US" b="0" dirty="0" smtClean="0">
                <a:latin typeface="Arial"/>
                <a:cs typeface="Arial"/>
              </a:rPr>
              <a:t>, …)?</a:t>
            </a:r>
          </a:p>
          <a:p>
            <a:pPr marL="0" indent="0" algn="l">
              <a:spcBef>
                <a:spcPts val="0"/>
              </a:spcBef>
              <a:spcAft>
                <a:spcPts val="0"/>
              </a:spcAft>
              <a:buNone/>
            </a:pPr>
            <a:endParaRPr lang="en-US" b="0" dirty="0" smtClean="0">
              <a:latin typeface="Arial"/>
              <a:cs typeface="Arial"/>
            </a:endParaRPr>
          </a:p>
          <a:p>
            <a:pPr marL="0" indent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 dirty="0" smtClean="0">
                <a:latin typeface="Arial"/>
                <a:cs typeface="Arial"/>
              </a:rPr>
              <a:t>Deutsche</a:t>
            </a:r>
            <a:r>
              <a:rPr lang="en-US" b="0" baseline="0" dirty="0" smtClean="0">
                <a:latin typeface="Arial"/>
                <a:cs typeface="Arial"/>
              </a:rPr>
              <a:t> Version </a:t>
            </a:r>
            <a:r>
              <a:rPr lang="en-US" b="0" baseline="0" dirty="0" err="1" smtClean="0">
                <a:latin typeface="Arial"/>
                <a:cs typeface="Arial"/>
              </a:rPr>
              <a:t>erstellen</a:t>
            </a:r>
            <a:endParaRPr lang="en-US" b="0" dirty="0" smtClean="0">
              <a:latin typeface="Arial"/>
              <a:cs typeface="Arial"/>
            </a:endParaRPr>
          </a:p>
          <a:p>
            <a:pPr marL="0" indent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 dirty="0" err="1" smtClean="0">
                <a:latin typeface="Arial"/>
                <a:cs typeface="Arial"/>
              </a:rPr>
              <a:t>Regelmäßige</a:t>
            </a:r>
            <a:r>
              <a:rPr lang="en-US" b="0" baseline="0" dirty="0" smtClean="0">
                <a:latin typeface="Arial"/>
                <a:cs typeface="Arial"/>
              </a:rPr>
              <a:t> </a:t>
            </a:r>
            <a:r>
              <a:rPr lang="en-US" b="0" baseline="0" dirty="0" err="1" smtClean="0">
                <a:latin typeface="Arial"/>
                <a:cs typeface="Arial"/>
              </a:rPr>
              <a:t>Aktualisierung</a:t>
            </a:r>
            <a:endParaRPr lang="en-US" b="0" baseline="0" dirty="0" smtClean="0">
              <a:latin typeface="Arial"/>
              <a:cs typeface="Arial"/>
            </a:endParaRPr>
          </a:p>
          <a:p>
            <a:pPr marL="0" indent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 baseline="0" dirty="0" smtClean="0">
                <a:latin typeface="Arial"/>
                <a:cs typeface="Arial"/>
              </a:rPr>
              <a:t>Intranet</a:t>
            </a:r>
          </a:p>
          <a:p>
            <a:pPr marL="0" indent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 baseline="0" dirty="0" smtClean="0">
                <a:latin typeface="Arial"/>
                <a:cs typeface="Arial"/>
              </a:rPr>
              <a:t>Ecologic for Beginners</a:t>
            </a:r>
            <a:endParaRPr lang="en-US" b="0" dirty="0" smtClean="0">
              <a:latin typeface="Arial"/>
              <a:cs typeface="Arial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en-US" b="1" dirty="0" smtClean="0">
              <a:latin typeface="Arial"/>
              <a:cs typeface="Arial"/>
            </a:endParaRPr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C7210B2-A887-4F08-AF60-0FFD4707F560}" type="slidenum">
              <a:rPr lang="de-DE" smtClean="0"/>
              <a:pPr>
                <a:defRPr/>
              </a:pPr>
              <a:t>22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Aus: </a:t>
            </a:r>
            <a:r>
              <a:rPr lang="de-DE" dirty="0" err="1" smtClean="0"/>
              <a:t>mission</a:t>
            </a:r>
            <a:r>
              <a:rPr lang="de-DE" dirty="0" smtClean="0"/>
              <a:t> </a:t>
            </a:r>
            <a:r>
              <a:rPr lang="de-DE" dirty="0" err="1" smtClean="0"/>
              <a:t>statement</a:t>
            </a:r>
            <a:r>
              <a:rPr lang="de-DE" dirty="0" smtClean="0"/>
              <a:t> neu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C7210B2-A887-4F08-AF60-0FFD4707F560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C7210B2-A887-4F08-AF60-0FFD4707F560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 rtl="0"/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C7210B2-A887-4F08-AF60-0FFD4707F560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0" hangingPunct="0">
              <a:spcBef>
                <a:spcPct val="30000"/>
              </a:spcBef>
              <a:defRPr/>
            </a:pPr>
            <a:endParaRPr lang="en-US" baseline="0" dirty="0" smtClean="0">
              <a:latin typeface="Frutiger LT Std 55 Roman" pitchFamily="34" charset="0"/>
              <a:cs typeface="Arial" charset="0"/>
            </a:endParaRPr>
          </a:p>
          <a:p>
            <a:pPr eaLnBrk="0" hangingPunct="0">
              <a:spcBef>
                <a:spcPct val="30000"/>
              </a:spcBef>
              <a:defRPr/>
            </a:pPr>
            <a:r>
              <a:rPr lang="en-US" baseline="0" dirty="0" smtClean="0">
                <a:latin typeface="Frutiger LT Std 55 Roman" pitchFamily="34" charset="0"/>
                <a:cs typeface="Arial" charset="0"/>
              </a:rPr>
              <a:t> </a:t>
            </a:r>
            <a:endParaRPr lang="en-US" dirty="0" smtClean="0">
              <a:latin typeface="Frutiger LT Std 55 Roman" pitchFamily="34" charset="0"/>
              <a:cs typeface="Arial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C7210B2-A887-4F08-AF60-0FFD4707F560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C7210B2-A887-4F08-AF60-0FFD4707F560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C7210B2-A887-4F08-AF60-0FFD4707F560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sz="1200" dirty="0" smtClean="0">
              <a:latin typeface="Frutiger LT Std 45 Light" pitchFamily="34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C7210B2-A887-4F08-AF60-0FFD4707F560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15"/>
          <p:cNvGrpSpPr>
            <a:grpSpLocks/>
          </p:cNvGrpSpPr>
          <p:nvPr/>
        </p:nvGrpSpPr>
        <p:grpSpPr bwMode="auto">
          <a:xfrm>
            <a:off x="0" y="4763"/>
            <a:ext cx="9180513" cy="995362"/>
            <a:chOff x="0" y="4763"/>
            <a:chExt cx="9180513" cy="995362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4763"/>
              <a:ext cx="8248650" cy="923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Line 24"/>
            <p:cNvSpPr>
              <a:spLocks noChangeShapeType="1"/>
            </p:cNvSpPr>
            <p:nvPr/>
          </p:nvSpPr>
          <p:spPr bwMode="ltGray">
            <a:xfrm>
              <a:off x="0" y="1000125"/>
              <a:ext cx="9180513" cy="0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Arial" pitchFamily="-65" charset="0"/>
                <a:ea typeface="+mn-ea"/>
              </a:endParaRPr>
            </a:p>
          </p:txBody>
        </p:sp>
        <p:sp>
          <p:nvSpPr>
            <p:cNvPr id="7" name="Textfeld 6"/>
            <p:cNvSpPr txBox="1"/>
            <p:nvPr/>
          </p:nvSpPr>
          <p:spPr bwMode="auto">
            <a:xfrm>
              <a:off x="1857375" y="754063"/>
              <a:ext cx="1143000" cy="24606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de-DE" sz="1000">
                  <a:solidFill>
                    <a:srgbClr val="8785B7"/>
                  </a:solidFill>
                </a:rPr>
                <a:t>www.ecologic.eu</a:t>
              </a:r>
            </a:p>
          </p:txBody>
        </p:sp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858000" y="82550"/>
              <a:ext cx="2214563" cy="85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Line 24"/>
          <p:cNvSpPr>
            <a:spLocks noChangeShapeType="1"/>
          </p:cNvSpPr>
          <p:nvPr/>
        </p:nvSpPr>
        <p:spPr bwMode="ltGray">
          <a:xfrm>
            <a:off x="0" y="6429375"/>
            <a:ext cx="9180513" cy="0"/>
          </a:xfrm>
          <a:prstGeom prst="line">
            <a:avLst/>
          </a:prstGeom>
          <a:noFill/>
          <a:ln w="12700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Arial" pitchFamily="-65" charset="0"/>
              <a:ea typeface="+mn-ea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10" name="Datumsplatzhalter 3"/>
          <p:cNvSpPr>
            <a:spLocks noGrp="1"/>
          </p:cNvSpPr>
          <p:nvPr userDrawn="1">
            <p:ph type="dt" sz="half" idx="10"/>
          </p:nvPr>
        </p:nvSpPr>
        <p:spPr>
          <a:xfrm>
            <a:off x="214313" y="6494463"/>
            <a:ext cx="928687" cy="292100"/>
          </a:xfrm>
        </p:spPr>
        <p:txBody>
          <a:bodyPr/>
          <a:lstStyle>
            <a:lvl1pPr>
              <a:defRPr sz="1000" smtClean="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1174D4D-4854-456F-B72C-04BFE5271F8C}" type="datetime1">
              <a:rPr lang="en-US" smtClean="0"/>
              <a:pPr>
                <a:defRPr/>
              </a:pPr>
              <a:t>2/12/14</a:t>
            </a:fld>
            <a:endParaRPr lang="de-DE"/>
          </a:p>
        </p:txBody>
      </p:sp>
      <p:sp>
        <p:nvSpPr>
          <p:cNvPr id="11" name="Fußzeilenplatzhalter 4"/>
          <p:cNvSpPr>
            <a:spLocks noGrp="1"/>
          </p:cNvSpPr>
          <p:nvPr userDrawn="1">
            <p:ph type="ftr" sz="quarter" idx="11"/>
          </p:nvPr>
        </p:nvSpPr>
        <p:spPr>
          <a:xfrm>
            <a:off x="1500188" y="6494463"/>
            <a:ext cx="6143625" cy="292100"/>
          </a:xfrm>
        </p:spPr>
        <p:txBody>
          <a:bodyPr/>
          <a:lstStyle>
            <a:lvl1pPr>
              <a:defRPr sz="1000" smtClean="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" name="Foliennummernplatzhalter 5"/>
          <p:cNvSpPr>
            <a:spLocks noGrp="1"/>
          </p:cNvSpPr>
          <p:nvPr userDrawn="1">
            <p:ph type="sldNum" sz="quarter" idx="12"/>
          </p:nvPr>
        </p:nvSpPr>
        <p:spPr>
          <a:xfrm>
            <a:off x="8143875" y="6494463"/>
            <a:ext cx="785813" cy="292100"/>
          </a:xfrm>
        </p:spPr>
        <p:txBody>
          <a:bodyPr/>
          <a:lstStyle>
            <a:lvl1pPr>
              <a:defRPr sz="1000" smtClean="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6F416EB-782E-4D9F-96BA-2EBECED646A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1EE15-94FD-498C-B47F-DF5F90FE025D}" type="datetime1">
              <a:rPr lang="en-US" smtClean="0"/>
              <a:pPr>
                <a:defRPr/>
              </a:pPr>
              <a:t>2/12/14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5DF07-1E59-4AC9-98E6-53B81BFAB72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2EB88-EDCA-4471-837F-5E68808AD511}" type="datetime1">
              <a:rPr lang="en-US" smtClean="0"/>
              <a:pPr>
                <a:defRPr/>
              </a:pPr>
              <a:t>2/12/14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40214-1792-4CDD-8516-0434A6D3388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544C7-555D-4D3F-8463-AD157A662852}" type="datetime1">
              <a:rPr lang="en-US" smtClean="0"/>
              <a:pPr>
                <a:defRPr/>
              </a:pPr>
              <a:t>2/12/14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A2E55-1BD3-42D7-ABF4-96F5092B96B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025382-5BA7-4266-B992-41E99990096E}" type="datetime1">
              <a:rPr lang="en-US" smtClean="0"/>
              <a:pPr>
                <a:defRPr/>
              </a:pPr>
              <a:t>2/12/14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EE319-54AC-4A42-AA05-1824DCD7F2B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12"/>
          <p:cNvGrpSpPr>
            <a:grpSpLocks/>
          </p:cNvGrpSpPr>
          <p:nvPr/>
        </p:nvGrpSpPr>
        <p:grpSpPr bwMode="auto">
          <a:xfrm>
            <a:off x="0" y="4763"/>
            <a:ext cx="8172400" cy="1060385"/>
            <a:chOff x="0" y="4763"/>
            <a:chExt cx="8172400" cy="1100738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4763"/>
              <a:ext cx="8172400" cy="923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feld 7"/>
            <p:cNvSpPr txBox="1"/>
            <p:nvPr/>
          </p:nvSpPr>
          <p:spPr bwMode="auto">
            <a:xfrm>
              <a:off x="1857374" y="754063"/>
              <a:ext cx="2066553" cy="35143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de-DE" sz="1600" b="1" dirty="0">
                  <a:solidFill>
                    <a:schemeClr val="tx2"/>
                  </a:solidFill>
                </a:rPr>
                <a:t>www.ecologic.eu</a:t>
              </a:r>
            </a:p>
          </p:txBody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132000"/>
            <a:ext cx="9144000" cy="496800"/>
          </a:xfrm>
        </p:spPr>
        <p:txBody>
          <a:bodyPr>
            <a:normAutofit/>
          </a:bodyPr>
          <a:lstStyle>
            <a:lvl1pPr algn="l"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143875" y="6494463"/>
            <a:ext cx="785813" cy="292100"/>
          </a:xfrm>
        </p:spPr>
        <p:txBody>
          <a:bodyPr/>
          <a:lstStyle>
            <a:lvl1pPr>
              <a:defRPr sz="1000" smtClean="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647BEB2-E1C6-483D-879B-919FB72E68A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pic>
        <p:nvPicPr>
          <p:cNvPr id="16" name="Grafik 15" descr="ecologic_logo_strap_en_M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444208" y="1"/>
            <a:ext cx="2717195" cy="10527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4"/>
          <p:cNvSpPr>
            <a:spLocks noChangeShapeType="1"/>
          </p:cNvSpPr>
          <p:nvPr/>
        </p:nvSpPr>
        <p:spPr bwMode="ltGray">
          <a:xfrm>
            <a:off x="0" y="6429375"/>
            <a:ext cx="9180513" cy="0"/>
          </a:xfrm>
          <a:prstGeom prst="line">
            <a:avLst/>
          </a:prstGeom>
          <a:noFill/>
          <a:ln w="12700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Arial" pitchFamily="-65" charset="0"/>
              <a:ea typeface="+mn-ea"/>
            </a:endParaRPr>
          </a:p>
        </p:txBody>
      </p:sp>
      <p:grpSp>
        <p:nvGrpSpPr>
          <p:cNvPr id="5" name="Gruppieren 12"/>
          <p:cNvGrpSpPr>
            <a:grpSpLocks/>
          </p:cNvGrpSpPr>
          <p:nvPr/>
        </p:nvGrpSpPr>
        <p:grpSpPr bwMode="auto">
          <a:xfrm>
            <a:off x="0" y="4763"/>
            <a:ext cx="9180513" cy="995362"/>
            <a:chOff x="0" y="4763"/>
            <a:chExt cx="9180513" cy="995362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4763"/>
              <a:ext cx="8248650" cy="923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Line 24"/>
            <p:cNvSpPr>
              <a:spLocks noChangeShapeType="1"/>
            </p:cNvSpPr>
            <p:nvPr/>
          </p:nvSpPr>
          <p:spPr bwMode="ltGray">
            <a:xfrm>
              <a:off x="0" y="1000125"/>
              <a:ext cx="9180513" cy="0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Arial" pitchFamily="-65" charset="0"/>
                <a:ea typeface="+mn-ea"/>
              </a:endParaRPr>
            </a:p>
          </p:txBody>
        </p:sp>
        <p:sp>
          <p:nvSpPr>
            <p:cNvPr id="8" name="Textfeld 7"/>
            <p:cNvSpPr txBox="1"/>
            <p:nvPr/>
          </p:nvSpPr>
          <p:spPr bwMode="auto">
            <a:xfrm>
              <a:off x="1857375" y="754063"/>
              <a:ext cx="1143000" cy="24606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de-DE" sz="1000">
                  <a:solidFill>
                    <a:srgbClr val="8785B7"/>
                  </a:solidFill>
                </a:rPr>
                <a:t>www.ecologic.eu</a:t>
              </a:r>
            </a:p>
          </p:txBody>
        </p:sp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858000" y="82550"/>
              <a:ext cx="2214563" cy="85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10" name="Datumsplatzhalter 3"/>
          <p:cNvSpPr>
            <a:spLocks noGrp="1"/>
          </p:cNvSpPr>
          <p:nvPr userDrawn="1">
            <p:ph type="dt" sz="half" idx="10"/>
          </p:nvPr>
        </p:nvSpPr>
        <p:spPr>
          <a:xfrm>
            <a:off x="214313" y="6494463"/>
            <a:ext cx="928687" cy="292100"/>
          </a:xfrm>
        </p:spPr>
        <p:txBody>
          <a:bodyPr/>
          <a:lstStyle>
            <a:lvl1pPr>
              <a:defRPr sz="1000" smtClean="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F66163E-69E1-4101-BF4F-428C63986FDA}" type="datetime1">
              <a:rPr lang="en-US" smtClean="0"/>
              <a:pPr>
                <a:defRPr/>
              </a:pPr>
              <a:t>2/12/14</a:t>
            </a:fld>
            <a:endParaRPr lang="de-DE"/>
          </a:p>
        </p:txBody>
      </p:sp>
      <p:sp>
        <p:nvSpPr>
          <p:cNvPr id="11" name="Fußzeilenplatzhalter 4"/>
          <p:cNvSpPr>
            <a:spLocks noGrp="1"/>
          </p:cNvSpPr>
          <p:nvPr userDrawn="1">
            <p:ph type="ftr" sz="quarter" idx="11"/>
          </p:nvPr>
        </p:nvSpPr>
        <p:spPr>
          <a:xfrm>
            <a:off x="1500188" y="6494463"/>
            <a:ext cx="6143625" cy="292100"/>
          </a:xfrm>
        </p:spPr>
        <p:txBody>
          <a:bodyPr/>
          <a:lstStyle>
            <a:lvl1pPr>
              <a:defRPr sz="1000" smtClean="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" name="Foliennummernplatzhalter 5"/>
          <p:cNvSpPr>
            <a:spLocks noGrp="1"/>
          </p:cNvSpPr>
          <p:nvPr userDrawn="1">
            <p:ph type="sldNum" sz="quarter" idx="12"/>
          </p:nvPr>
        </p:nvSpPr>
        <p:spPr>
          <a:xfrm>
            <a:off x="8143875" y="6494463"/>
            <a:ext cx="785813" cy="292100"/>
          </a:xfrm>
        </p:spPr>
        <p:txBody>
          <a:bodyPr/>
          <a:lstStyle>
            <a:lvl1pPr>
              <a:defRPr sz="1000" smtClean="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5BB4E8B-C933-44DC-A1EA-23D336B158E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24"/>
          <p:cNvSpPr>
            <a:spLocks noChangeShapeType="1"/>
          </p:cNvSpPr>
          <p:nvPr/>
        </p:nvSpPr>
        <p:spPr bwMode="ltGray">
          <a:xfrm>
            <a:off x="0" y="6429375"/>
            <a:ext cx="9180513" cy="0"/>
          </a:xfrm>
          <a:prstGeom prst="line">
            <a:avLst/>
          </a:prstGeom>
          <a:noFill/>
          <a:ln w="12700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Arial" pitchFamily="-65" charset="0"/>
              <a:ea typeface="+mn-ea"/>
            </a:endParaRPr>
          </a:p>
        </p:txBody>
      </p:sp>
      <p:grpSp>
        <p:nvGrpSpPr>
          <p:cNvPr id="3" name="Gruppieren 11"/>
          <p:cNvGrpSpPr>
            <a:grpSpLocks/>
          </p:cNvGrpSpPr>
          <p:nvPr/>
        </p:nvGrpSpPr>
        <p:grpSpPr bwMode="auto">
          <a:xfrm>
            <a:off x="0" y="4763"/>
            <a:ext cx="9180513" cy="995362"/>
            <a:chOff x="0" y="4763"/>
            <a:chExt cx="9180513" cy="995362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4763"/>
              <a:ext cx="8248650" cy="923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Line 24"/>
            <p:cNvSpPr>
              <a:spLocks noChangeShapeType="1"/>
            </p:cNvSpPr>
            <p:nvPr/>
          </p:nvSpPr>
          <p:spPr bwMode="ltGray">
            <a:xfrm>
              <a:off x="0" y="1000125"/>
              <a:ext cx="9180513" cy="0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Arial" pitchFamily="-65" charset="0"/>
                <a:ea typeface="+mn-ea"/>
              </a:endParaRPr>
            </a:p>
          </p:txBody>
        </p:sp>
        <p:sp>
          <p:nvSpPr>
            <p:cNvPr id="6" name="Textfeld 5"/>
            <p:cNvSpPr txBox="1"/>
            <p:nvPr/>
          </p:nvSpPr>
          <p:spPr bwMode="auto">
            <a:xfrm>
              <a:off x="1857375" y="754063"/>
              <a:ext cx="1143000" cy="24606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de-DE" sz="1000">
                  <a:solidFill>
                    <a:srgbClr val="8785B7"/>
                  </a:solidFill>
                </a:rPr>
                <a:t>www.ecologic.eu</a:t>
              </a:r>
            </a:p>
          </p:txBody>
        </p:sp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858000" y="82550"/>
              <a:ext cx="2214563" cy="85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Datumsplatzhalter 3"/>
          <p:cNvSpPr>
            <a:spLocks noGrp="1"/>
          </p:cNvSpPr>
          <p:nvPr>
            <p:ph type="dt" sz="half" idx="10"/>
          </p:nvPr>
        </p:nvSpPr>
        <p:spPr>
          <a:xfrm>
            <a:off x="214313" y="6494463"/>
            <a:ext cx="928687" cy="292100"/>
          </a:xfrm>
        </p:spPr>
        <p:txBody>
          <a:bodyPr/>
          <a:lstStyle>
            <a:lvl1pPr>
              <a:defRPr sz="1000" smtClean="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B782182-8806-4146-8E5F-35CDD6BC155C}" type="datetime1">
              <a:rPr lang="en-US" smtClean="0"/>
              <a:pPr>
                <a:defRPr/>
              </a:pPr>
              <a:t>2/12/14</a:t>
            </a:fld>
            <a:endParaRPr lang="de-DE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500188" y="6500813"/>
            <a:ext cx="6143625" cy="285750"/>
          </a:xfrm>
        </p:spPr>
        <p:txBody>
          <a:bodyPr/>
          <a:lstStyle>
            <a:lvl1pPr>
              <a:defRPr sz="1000" smtClean="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143875" y="6494463"/>
            <a:ext cx="785813" cy="292100"/>
          </a:xfrm>
        </p:spPr>
        <p:txBody>
          <a:bodyPr/>
          <a:lstStyle>
            <a:lvl1pPr>
              <a:defRPr sz="1000" smtClean="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3851CD9-C0EB-47F3-9023-EA3D69BF4D4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1E4BA-10AE-45CB-A85F-D0A418839018}" type="datetime1">
              <a:rPr lang="en-US" smtClean="0"/>
              <a:pPr>
                <a:defRPr/>
              </a:pPr>
              <a:t>2/12/14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1088C-81E1-4CBD-8189-893E15F1957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2ED9CE-62C4-4E5F-8CEF-AC386CE2117C}" type="datetime1">
              <a:rPr lang="en-US" smtClean="0"/>
              <a:pPr>
                <a:defRPr/>
              </a:pPr>
              <a:t>2/12/14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113AD-7B31-4C5E-AD46-7139F6E5DCB7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E2FE7-5377-4142-97A2-8FAB9CA492B1}" type="datetime1">
              <a:rPr lang="en-US" smtClean="0"/>
              <a:pPr>
                <a:defRPr/>
              </a:pPr>
              <a:t>2/12/14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0FD18B-1416-495E-9FE6-D01CE79681B7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ABD5D-065D-47C2-B941-D8B0D7E500A0}" type="datetime1">
              <a:rPr lang="en-US" smtClean="0"/>
              <a:pPr>
                <a:defRPr/>
              </a:pPr>
              <a:t>2/12/14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3A45F-59E2-49BC-89C5-B2CC4D3B5A8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B5677-08EB-4D2A-B6E9-F8CBB97F6790}" type="datetime1">
              <a:rPr lang="en-US" smtClean="0"/>
              <a:pPr>
                <a:defRPr/>
              </a:pPr>
              <a:t>2/12/14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D699BA-A5F2-447E-BDBF-82EF617D883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9EF95974-6372-41D3-B247-129F457968AF}" type="datetime1">
              <a:rPr lang="en-US" smtClean="0"/>
              <a:pPr>
                <a:defRPr/>
              </a:pPr>
              <a:t>2/12/14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78332CAC-8CD9-4498-8AB0-E0175D4F9B3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91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  <p:sldLayoutId id="2147483885" r:id="rId11"/>
    <p:sldLayoutId id="2147483886" r:id="rId12"/>
    <p:sldLayoutId id="2147483887" r:id="rId13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diagramData" Target="../diagrams/data1.xml"/><Relationship Id="rId5" Type="http://schemas.openxmlformats.org/officeDocument/2006/relationships/diagramLayout" Target="../diagrams/layout1.xml"/><Relationship Id="rId6" Type="http://schemas.openxmlformats.org/officeDocument/2006/relationships/diagramQuickStyle" Target="../diagrams/quickStyle1.xml"/><Relationship Id="rId7" Type="http://schemas.openxmlformats.org/officeDocument/2006/relationships/diagramColors" Target="../diagrams/colors1.xml"/><Relationship Id="rId8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 descr="Welle_fotolia_58006213.jpg"/>
          <p:cNvPicPr>
            <a:picLocks/>
          </p:cNvPicPr>
          <p:nvPr/>
        </p:nvPicPr>
        <p:blipFill>
          <a:blip r:embed="rId3" cstate="print"/>
          <a:srcRect t="10785" b="20895"/>
          <a:stretch>
            <a:fillRect/>
          </a:stretch>
        </p:blipFill>
        <p:spPr>
          <a:xfrm>
            <a:off x="0" y="1056944"/>
            <a:ext cx="9151200" cy="5468400"/>
          </a:xfrm>
          <a:prstGeom prst="rect">
            <a:avLst/>
          </a:prstGeom>
        </p:spPr>
      </p:pic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252000" y="1052736"/>
            <a:ext cx="8640000" cy="5162346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endParaRPr lang="en-US" b="1" dirty="0" smtClean="0">
              <a:latin typeface="Arial"/>
              <a:cs typeface="Arial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endParaRPr lang="en-US" b="1" dirty="0" smtClean="0">
              <a:latin typeface="Arial"/>
              <a:cs typeface="Arial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endParaRPr lang="en-US" b="1" dirty="0" smtClean="0">
              <a:latin typeface="Arial"/>
              <a:cs typeface="Arial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endParaRPr lang="en-US" b="1" dirty="0" smtClean="0">
              <a:latin typeface="Arial"/>
              <a:cs typeface="Arial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endParaRPr lang="en-US" b="1" dirty="0" smtClean="0"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47BEB2-E1C6-483D-879B-919FB72E68A6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2555776" y="1016729"/>
            <a:ext cx="4032448" cy="19802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endParaRPr lang="en-US" sz="3200" b="1" dirty="0" smtClean="0">
              <a:latin typeface="Arial"/>
              <a:cs typeface="Arial"/>
            </a:endParaRPr>
          </a:p>
          <a:p>
            <a:pPr algn="ctr">
              <a:buNone/>
            </a:pP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Ecologic Institute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en-US" b="1" dirty="0" smtClean="0">
              <a:solidFill>
                <a:schemeClr val="tx2">
                  <a:lumMod val="50000"/>
                </a:schemeClr>
              </a:solidFill>
              <a:latin typeface="Arial"/>
              <a:cs typeface="Arial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Science and Policy</a:t>
            </a:r>
            <a:b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</a:b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for a Sustainable World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2555776" y="4410978"/>
            <a:ext cx="4032448" cy="1754326"/>
          </a:xfrm>
          <a:prstGeom prst="rect">
            <a:avLst/>
          </a:prstGeom>
          <a:solidFill>
            <a:schemeClr val="bg1">
              <a:alpha val="73000"/>
            </a:schemeClr>
          </a:solidFill>
        </p:spPr>
        <p:txBody>
          <a:bodyPr wrap="square" rtlCol="0">
            <a:spAutoFit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en-US" b="1" dirty="0" smtClean="0">
              <a:latin typeface="Arial"/>
              <a:cs typeface="Arial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Berlin – Brussels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Washington DC – San Mateo CA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en-US" b="1" dirty="0" smtClean="0">
              <a:solidFill>
                <a:schemeClr val="tx2">
                  <a:lumMod val="50000"/>
                </a:schemeClr>
              </a:solidFill>
              <a:latin typeface="Arial"/>
              <a:cs typeface="Arial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Ecologic.eu  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EIUS.org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nhaltsplatzhalter 5" descr="140109_staff_eng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1259631" y="1772816"/>
            <a:ext cx="3910581" cy="2932936"/>
          </a:xfr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47BEB2-E1C6-483D-879B-919FB72E68A6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  <p:sp>
        <p:nvSpPr>
          <p:cNvPr id="5" name="Titel 1"/>
          <p:cNvSpPr txBox="1">
            <a:spLocks noGrp="1"/>
          </p:cNvSpPr>
          <p:nvPr>
            <p:ph type="title"/>
          </p:nvPr>
        </p:nvSpPr>
        <p:spPr bwMode="auto">
          <a:xfrm>
            <a:off x="0" y="1052736"/>
            <a:ext cx="9144000" cy="496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 algn="ctr"/>
            <a:r>
              <a:rPr lang="de-DE" sz="2400" b="1" dirty="0" err="1" smtClean="0">
                <a:solidFill>
                  <a:schemeClr val="tx2">
                    <a:lumMod val="50000"/>
                  </a:schemeClr>
                </a:solidFill>
              </a:rPr>
              <a:t>Our</a:t>
            </a:r>
            <a:r>
              <a:rPr lang="de-DE" sz="24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sz="2400" b="1" dirty="0" err="1" smtClean="0">
                <a:solidFill>
                  <a:schemeClr val="tx2">
                    <a:lumMod val="50000"/>
                  </a:schemeClr>
                </a:solidFill>
              </a:rPr>
              <a:t>Staff</a:t>
            </a:r>
            <a:r>
              <a:rPr lang="de-DE" sz="2400" b="1" dirty="0" smtClean="0">
                <a:solidFill>
                  <a:schemeClr val="tx2">
                    <a:lumMod val="50000"/>
                  </a:schemeClr>
                </a:solidFill>
              </a:rPr>
              <a:t> 2013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</a:endParaRPr>
          </a:p>
        </p:txBody>
      </p:sp>
      <p:pic>
        <p:nvPicPr>
          <p:cNvPr id="8" name="Grafik 7" descr="140109_women_eng_pp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4048" y="3437490"/>
            <a:ext cx="3480055" cy="30878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47BEB2-E1C6-483D-879B-919FB72E68A6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4294967295"/>
          </p:nvPr>
        </p:nvGraphicFramePr>
        <p:xfrm>
          <a:off x="0" y="1714500"/>
          <a:ext cx="9143999" cy="4500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Diagramm 7"/>
          <p:cNvGraphicFramePr/>
          <p:nvPr/>
        </p:nvGraphicFramePr>
        <p:xfrm>
          <a:off x="0" y="1556792"/>
          <a:ext cx="9144000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0" y="1052736"/>
            <a:ext cx="9144000" cy="4968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Revenue </a:t>
            </a:r>
            <a:r>
              <a:rPr lang="de-DE" dirty="0" err="1" smtClean="0">
                <a:solidFill>
                  <a:schemeClr val="tx2">
                    <a:lumMod val="50000"/>
                  </a:schemeClr>
                </a:solidFill>
              </a:rPr>
              <a:t>Composition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 2012</a:t>
            </a:r>
            <a:endParaRPr lang="de-DE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 descr="131209_Haushalt_eng_ppt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rcRect l="1691" t="11711"/>
          <a:stretch>
            <a:fillRect/>
          </a:stretch>
        </p:blipFill>
        <p:spPr>
          <a:xfrm>
            <a:off x="107504" y="1681246"/>
            <a:ext cx="8960893" cy="4129656"/>
          </a:xfr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36512" y="1052736"/>
            <a:ext cx="9180512" cy="4968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lvl="0" algn="ctr"/>
            <a:r>
              <a:rPr lang="de-DE" dirty="0" smtClean="0">
                <a:latin typeface="Frutiger LT Std 45 Light" pitchFamily="34" charset="0"/>
              </a:rPr>
              <a:t/>
            </a:r>
            <a:br>
              <a:rPr lang="de-DE" dirty="0" smtClean="0">
                <a:latin typeface="Frutiger LT Std 45 Light" pitchFamily="34" charset="0"/>
              </a:rPr>
            </a:br>
            <a:r>
              <a:rPr lang="de-DE" sz="2700" dirty="0" err="1" smtClean="0">
                <a:solidFill>
                  <a:schemeClr val="tx2">
                    <a:lumMod val="50000"/>
                  </a:schemeClr>
                </a:solidFill>
              </a:rPr>
              <a:t>Our</a:t>
            </a:r>
            <a:r>
              <a:rPr lang="de-DE" sz="2700" dirty="0" smtClean="0">
                <a:solidFill>
                  <a:schemeClr val="tx2">
                    <a:lumMod val="50000"/>
                  </a:schemeClr>
                </a:solidFill>
              </a:rPr>
              <a:t> Value </a:t>
            </a:r>
            <a:r>
              <a:rPr lang="de-DE" sz="2700" dirty="0" err="1" smtClean="0">
                <a:solidFill>
                  <a:schemeClr val="tx2">
                    <a:lumMod val="50000"/>
                  </a:schemeClr>
                </a:solidFill>
              </a:rPr>
              <a:t>of</a:t>
            </a:r>
            <a:r>
              <a:rPr lang="de-DE" sz="2700" dirty="0" smtClean="0">
                <a:solidFill>
                  <a:schemeClr val="tx2">
                    <a:lumMod val="50000"/>
                  </a:schemeClr>
                </a:solidFill>
              </a:rPr>
              <a:t> Projects 1995 – 2012</a:t>
            </a:r>
            <a:r>
              <a:rPr lang="en-US" dirty="0" smtClean="0">
                <a:latin typeface="Frutiger LT Std 45 Light" pitchFamily="34" charset="0"/>
              </a:rPr>
              <a:t/>
            </a:r>
            <a:br>
              <a:rPr lang="en-US" dirty="0" smtClean="0">
                <a:latin typeface="Frutiger LT Std 45 Light" pitchFamily="34" charset="0"/>
              </a:rPr>
            </a:b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47BEB2-E1C6-483D-879B-919FB72E68A6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3851920" y="6021288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In 2013: </a:t>
            </a:r>
            <a:r>
              <a:rPr lang="de-DE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more</a:t>
            </a:r>
            <a:r>
              <a:rPr lang="de-DE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than</a:t>
            </a:r>
            <a:r>
              <a:rPr lang="de-DE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100 Research Projects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Armkreis_Fotolia© Robert Kneschke_L.jpg"/>
          <p:cNvPicPr>
            <a:picLocks/>
          </p:cNvPicPr>
          <p:nvPr/>
        </p:nvPicPr>
        <p:blipFill>
          <a:blip r:embed="rId3" cstate="print"/>
          <a:srcRect t="7518" r="2507" b="9022"/>
          <a:stretch>
            <a:fillRect/>
          </a:stretch>
        </p:blipFill>
        <p:spPr>
          <a:xfrm>
            <a:off x="-1" y="1124612"/>
            <a:ext cx="9151200" cy="5400732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47BEB2-E1C6-483D-879B-919FB72E68A6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0" y="1052736"/>
            <a:ext cx="9144000" cy="4968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Our Main Performance Indicators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251520" y="2309971"/>
            <a:ext cx="2592288" cy="830997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lvl="0" algn="ctr" eaLnBrk="0" hangingPunct="0">
              <a:spcBef>
                <a:spcPct val="30000"/>
              </a:spcBef>
              <a:spcAft>
                <a:spcPts val="0"/>
              </a:spcAft>
              <a:defRPr/>
            </a:pPr>
            <a:r>
              <a:rPr lang="de-DE" sz="2400" b="1" dirty="0" smtClean="0">
                <a:solidFill>
                  <a:schemeClr val="bg1"/>
                </a:solidFill>
              </a:rPr>
              <a:t>Research </a:t>
            </a:r>
            <a:br>
              <a:rPr lang="de-DE" sz="2400" b="1" dirty="0" smtClean="0">
                <a:solidFill>
                  <a:schemeClr val="bg1"/>
                </a:solidFill>
              </a:rPr>
            </a:br>
            <a:r>
              <a:rPr lang="de-DE" sz="2400" b="1" dirty="0" smtClean="0">
                <a:solidFill>
                  <a:schemeClr val="bg1"/>
                </a:solidFill>
              </a:rPr>
              <a:t>Output</a:t>
            </a:r>
          </a:p>
        </p:txBody>
      </p:sp>
      <p:sp>
        <p:nvSpPr>
          <p:cNvPr id="28" name="Textfeld 27"/>
          <p:cNvSpPr txBox="1"/>
          <p:nvPr/>
        </p:nvSpPr>
        <p:spPr>
          <a:xfrm>
            <a:off x="251520" y="3075925"/>
            <a:ext cx="2592288" cy="2954655"/>
          </a:xfrm>
          <a:prstGeom prst="rect">
            <a:avLst/>
          </a:prstGeom>
          <a:solidFill>
            <a:schemeClr val="bg1"/>
          </a:solidFill>
        </p:spPr>
        <p:txBody>
          <a:bodyPr wrap="square" lIns="180000" rtlCol="0">
            <a:spAutoFit/>
          </a:bodyPr>
          <a:lstStyle/>
          <a:p>
            <a:pPr marL="85725" lvl="0" indent="-85725" algn="ctr">
              <a:lnSpc>
                <a:spcPct val="150000"/>
              </a:lnSpc>
              <a:spcAft>
                <a:spcPts val="0"/>
              </a:spcAft>
            </a:pPr>
            <a:endParaRPr lang="de-DE" sz="16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85725" lvl="0" indent="-85725">
              <a:lnSpc>
                <a:spcPct val="150000"/>
              </a:lnSpc>
              <a:spcAft>
                <a:spcPts val="0"/>
              </a:spcAft>
            </a:pPr>
            <a:r>
              <a:rPr lang="de-DE" b="1" dirty="0" smtClean="0">
                <a:solidFill>
                  <a:schemeClr val="tx2">
                    <a:lumMod val="50000"/>
                  </a:schemeClr>
                </a:solidFill>
              </a:rPr>
              <a:t>Publications</a:t>
            </a:r>
          </a:p>
          <a:p>
            <a:pPr marL="85725" lvl="0" indent="-85725">
              <a:lnSpc>
                <a:spcPct val="150000"/>
              </a:lnSpc>
              <a:spcAft>
                <a:spcPts val="0"/>
              </a:spcAft>
            </a:pPr>
            <a:r>
              <a:rPr lang="de-DE" b="1" dirty="0" smtClean="0">
                <a:solidFill>
                  <a:schemeClr val="tx2">
                    <a:lumMod val="50000"/>
                  </a:schemeClr>
                </a:solidFill>
              </a:rPr>
              <a:t>Teaching</a:t>
            </a:r>
          </a:p>
          <a:p>
            <a:pPr marL="85725" lvl="0" indent="-85725">
              <a:lnSpc>
                <a:spcPct val="150000"/>
              </a:lnSpc>
              <a:spcAft>
                <a:spcPts val="0"/>
              </a:spcAft>
            </a:pPr>
            <a:r>
              <a:rPr lang="de-DE" b="1" dirty="0" smtClean="0">
                <a:solidFill>
                  <a:schemeClr val="tx2">
                    <a:lumMod val="50000"/>
                  </a:schemeClr>
                </a:solidFill>
              </a:rPr>
              <a:t>Formal Accreditation</a:t>
            </a:r>
          </a:p>
          <a:p>
            <a:pPr marL="85725" lvl="0" indent="-85725">
              <a:lnSpc>
                <a:spcPct val="150000"/>
              </a:lnSpc>
              <a:spcAft>
                <a:spcPts val="0"/>
              </a:spcAft>
            </a:pPr>
            <a:r>
              <a:rPr lang="de-DE" b="1" dirty="0" smtClean="0">
                <a:solidFill>
                  <a:schemeClr val="tx2">
                    <a:lumMod val="50000"/>
                  </a:schemeClr>
                </a:solidFill>
              </a:rPr>
              <a:t>Study Reports</a:t>
            </a:r>
          </a:p>
          <a:p>
            <a:pPr marL="85725" indent="-85725">
              <a:lnSpc>
                <a:spcPct val="150000"/>
              </a:lnSpc>
              <a:spcAft>
                <a:spcPts val="0"/>
              </a:spcAft>
            </a:pPr>
            <a:r>
              <a:rPr lang="de-DE" b="1" dirty="0" err="1" smtClean="0">
                <a:solidFill>
                  <a:schemeClr val="tx2">
                    <a:lumMod val="50000"/>
                  </a:schemeClr>
                </a:solidFill>
              </a:rPr>
              <a:t>Citations</a:t>
            </a:r>
            <a:endParaRPr lang="de-DE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85725" lvl="0" indent="-85725">
              <a:lnSpc>
                <a:spcPct val="150000"/>
              </a:lnSpc>
              <a:spcAft>
                <a:spcPts val="0"/>
              </a:spcAft>
            </a:pPr>
            <a:r>
              <a:rPr lang="de-DE" b="1" dirty="0" smtClean="0">
                <a:solidFill>
                  <a:schemeClr val="tx2">
                    <a:lumMod val="50000"/>
                  </a:schemeClr>
                </a:solidFill>
              </a:rPr>
              <a:t>Lectures</a:t>
            </a:r>
            <a:endParaRPr lang="en-US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6156176" y="3075925"/>
            <a:ext cx="2808312" cy="2954655"/>
          </a:xfrm>
          <a:prstGeom prst="rect">
            <a:avLst/>
          </a:prstGeom>
          <a:solidFill>
            <a:schemeClr val="bg1"/>
          </a:solidFill>
        </p:spPr>
        <p:txBody>
          <a:bodyPr wrap="square" lIns="180000" rtlCol="0">
            <a:spAutoFit/>
          </a:bodyPr>
          <a:lstStyle/>
          <a:p>
            <a:pPr lvl="0" algn="ctr">
              <a:lnSpc>
                <a:spcPct val="150000"/>
              </a:lnSpc>
              <a:spcAft>
                <a:spcPts val="0"/>
              </a:spcAft>
            </a:pPr>
            <a:endParaRPr lang="de-DE" sz="16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de-DE" b="1" dirty="0" err="1" smtClean="0">
                <a:solidFill>
                  <a:schemeClr val="tx2">
                    <a:lumMod val="50000"/>
                  </a:schemeClr>
                </a:solidFill>
              </a:rPr>
              <a:t>Legislation</a:t>
            </a:r>
            <a:endParaRPr lang="de-DE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de-DE" b="1" dirty="0" err="1" smtClean="0">
                <a:solidFill>
                  <a:schemeClr val="tx2">
                    <a:lumMod val="50000"/>
                  </a:schemeClr>
                </a:solidFill>
              </a:rPr>
              <a:t>Adopted</a:t>
            </a:r>
            <a:r>
              <a:rPr lang="de-DE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b="1" dirty="0" err="1" smtClean="0">
                <a:solidFill>
                  <a:schemeClr val="tx2">
                    <a:lumMod val="50000"/>
                  </a:schemeClr>
                </a:solidFill>
              </a:rPr>
              <a:t>Policies</a:t>
            </a:r>
            <a:endParaRPr lang="de-DE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de-DE" b="1" dirty="0" smtClean="0">
                <a:solidFill>
                  <a:schemeClr val="tx2">
                    <a:lumMod val="50000"/>
                  </a:schemeClr>
                </a:solidFill>
              </a:rPr>
              <a:t>Report </a:t>
            </a:r>
            <a:r>
              <a:rPr lang="de-DE" b="1" dirty="0" err="1" smtClean="0">
                <a:solidFill>
                  <a:schemeClr val="tx2">
                    <a:lumMod val="50000"/>
                  </a:schemeClr>
                </a:solidFill>
              </a:rPr>
              <a:t>by</a:t>
            </a:r>
            <a:r>
              <a:rPr lang="de-DE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b="1" dirty="0" err="1" smtClean="0">
                <a:solidFill>
                  <a:schemeClr val="tx2">
                    <a:lumMod val="50000"/>
                  </a:schemeClr>
                </a:solidFill>
              </a:rPr>
              <a:t>Parliament</a:t>
            </a:r>
            <a:endParaRPr lang="de-DE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de-DE" b="1" dirty="0" smtClean="0">
                <a:solidFill>
                  <a:schemeClr val="tx2">
                    <a:lumMod val="50000"/>
                  </a:schemeClr>
                </a:solidFill>
              </a:rPr>
              <a:t>Report </a:t>
            </a:r>
            <a:r>
              <a:rPr lang="de-DE" b="1" dirty="0" err="1" smtClean="0">
                <a:solidFill>
                  <a:schemeClr val="tx2">
                    <a:lumMod val="50000"/>
                  </a:schemeClr>
                </a:solidFill>
              </a:rPr>
              <a:t>by</a:t>
            </a:r>
            <a:r>
              <a:rPr lang="de-DE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b="1" dirty="0" err="1" smtClean="0">
                <a:solidFill>
                  <a:schemeClr val="tx2">
                    <a:lumMod val="50000"/>
                  </a:schemeClr>
                </a:solidFill>
              </a:rPr>
              <a:t>Government</a:t>
            </a:r>
            <a:endParaRPr lang="de-DE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de-DE" b="1" dirty="0" smtClean="0">
                <a:solidFill>
                  <a:schemeClr val="tx2">
                    <a:lumMod val="50000"/>
                  </a:schemeClr>
                </a:solidFill>
              </a:rPr>
              <a:t>Official </a:t>
            </a:r>
            <a:r>
              <a:rPr lang="de-DE" b="1" dirty="0" err="1" smtClean="0">
                <a:solidFill>
                  <a:schemeClr val="tx2">
                    <a:lumMod val="50000"/>
                  </a:schemeClr>
                </a:solidFill>
              </a:rPr>
              <a:t>Appointments</a:t>
            </a:r>
            <a:endParaRPr lang="de-DE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</a:pPr>
            <a:endParaRPr lang="en-US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3203848" y="2309971"/>
            <a:ext cx="2592288" cy="830997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lvl="0" algn="ctr" eaLnBrk="0" hangingPunct="0">
              <a:spcBef>
                <a:spcPct val="30000"/>
              </a:spcBef>
              <a:spcAft>
                <a:spcPts val="0"/>
              </a:spcAft>
              <a:defRPr/>
            </a:pPr>
            <a:r>
              <a:rPr lang="de-DE" sz="2400" b="1" dirty="0" smtClean="0">
                <a:solidFill>
                  <a:schemeClr val="bg1"/>
                </a:solidFill>
              </a:rPr>
              <a:t>Network </a:t>
            </a:r>
            <a:r>
              <a:rPr lang="de-DE" sz="2400" b="1" dirty="0" err="1" smtClean="0">
                <a:solidFill>
                  <a:schemeClr val="bg1"/>
                </a:solidFill>
              </a:rPr>
              <a:t>Embeddedness</a:t>
            </a:r>
            <a:endParaRPr lang="de-DE" sz="2400" b="1" dirty="0" smtClean="0">
              <a:solidFill>
                <a:schemeClr val="bg1"/>
              </a:solidFill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6156176" y="2276872"/>
            <a:ext cx="2808312" cy="830997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lvl="0" algn="ctr" eaLnBrk="0" hangingPunct="0">
              <a:spcBef>
                <a:spcPct val="30000"/>
              </a:spcBef>
              <a:spcAft>
                <a:spcPts val="0"/>
              </a:spcAft>
              <a:defRPr/>
            </a:pPr>
            <a:r>
              <a:rPr lang="de-DE" sz="2400" b="1" dirty="0" smtClean="0">
                <a:solidFill>
                  <a:schemeClr val="bg1"/>
                </a:solidFill>
              </a:rPr>
              <a:t>Public </a:t>
            </a:r>
            <a:br>
              <a:rPr lang="de-DE" sz="2400" b="1" dirty="0" smtClean="0">
                <a:solidFill>
                  <a:schemeClr val="bg1"/>
                </a:solidFill>
              </a:rPr>
            </a:br>
            <a:r>
              <a:rPr lang="de-DE" sz="2400" b="1" dirty="0" err="1" smtClean="0">
                <a:solidFill>
                  <a:schemeClr val="bg1"/>
                </a:solidFill>
              </a:rPr>
              <a:t>Policy</a:t>
            </a:r>
            <a:endParaRPr lang="de-DE" sz="2400" b="1" dirty="0" smtClean="0">
              <a:solidFill>
                <a:schemeClr val="bg1"/>
              </a:solidFill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3203848" y="3068960"/>
            <a:ext cx="2592288" cy="2954655"/>
          </a:xfrm>
          <a:prstGeom prst="rect">
            <a:avLst/>
          </a:prstGeom>
          <a:solidFill>
            <a:schemeClr val="bg1"/>
          </a:solidFill>
        </p:spPr>
        <p:txBody>
          <a:bodyPr wrap="square" lIns="180000" rtlCol="0">
            <a:spAutoFit/>
          </a:bodyPr>
          <a:lstStyle/>
          <a:p>
            <a:pPr lvl="0" algn="ctr">
              <a:lnSpc>
                <a:spcPct val="150000"/>
              </a:lnSpc>
              <a:spcAft>
                <a:spcPts val="0"/>
              </a:spcAft>
            </a:pPr>
            <a:endParaRPr lang="de-DE" sz="16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de-DE" b="1" dirty="0" err="1" smtClean="0">
                <a:solidFill>
                  <a:schemeClr val="tx2">
                    <a:lumMod val="50000"/>
                  </a:schemeClr>
                </a:solidFill>
              </a:rPr>
              <a:t>Funders</a:t>
            </a:r>
            <a:r>
              <a:rPr lang="de-DE" b="1" dirty="0" smtClean="0">
                <a:solidFill>
                  <a:schemeClr val="tx2">
                    <a:lumMod val="50000"/>
                  </a:schemeClr>
                </a:solidFill>
              </a:rPr>
              <a:t> &amp; Sponsors</a:t>
            </a:r>
          </a:p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de-DE" b="1" dirty="0" smtClean="0">
                <a:solidFill>
                  <a:schemeClr val="tx2">
                    <a:lumMod val="50000"/>
                  </a:schemeClr>
                </a:solidFill>
              </a:rPr>
              <a:t>Project Partners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de-DE" b="1" dirty="0" err="1" smtClean="0">
                <a:solidFill>
                  <a:schemeClr val="tx2">
                    <a:lumMod val="50000"/>
                  </a:schemeClr>
                </a:solidFill>
              </a:rPr>
              <a:t>Issue</a:t>
            </a:r>
            <a:r>
              <a:rPr lang="de-DE" b="1" dirty="0" smtClean="0">
                <a:solidFill>
                  <a:schemeClr val="tx2">
                    <a:lumMod val="50000"/>
                  </a:schemeClr>
                </a:solidFill>
              </a:rPr>
              <a:t> Networks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de-DE" b="1" dirty="0" err="1" smtClean="0">
                <a:solidFill>
                  <a:schemeClr val="tx2">
                    <a:lumMod val="50000"/>
                  </a:schemeClr>
                </a:solidFill>
              </a:rPr>
              <a:t>Alumni</a:t>
            </a:r>
            <a:endParaRPr lang="de-DE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endParaRPr lang="de-DE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endParaRPr lang="en-US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Grafik 37" descr="Wolken_Fotolia_56474149_m.jpg"/>
          <p:cNvPicPr>
            <a:picLocks/>
          </p:cNvPicPr>
          <p:nvPr/>
        </p:nvPicPr>
        <p:blipFill>
          <a:blip r:embed="rId3" cstate="print"/>
          <a:srcRect t="3824" b="26094"/>
          <a:stretch>
            <a:fillRect/>
          </a:stretch>
        </p:blipFill>
        <p:spPr>
          <a:xfrm>
            <a:off x="0" y="1173789"/>
            <a:ext cx="9151200" cy="535155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052736"/>
            <a:ext cx="9144000" cy="4968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Our Major Programs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47BEB2-E1C6-483D-879B-919FB72E68A6}" type="slidenum">
              <a:rPr lang="de-DE" smtClean="0">
                <a:latin typeface="Arial" pitchFamily="34" charset="0"/>
                <a:cs typeface="Arial" pitchFamily="34" charset="0"/>
              </a:rPr>
              <a:pPr>
                <a:defRPr/>
              </a:pPr>
              <a:t>14</a:t>
            </a:fld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539552" y="1700808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spcBef>
                <a:spcPct val="30000"/>
              </a:spcBef>
              <a:defRPr/>
            </a:pPr>
            <a:r>
              <a:rPr lang="de-DE" sz="2800" b="1" dirty="0" err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Biodiversity</a:t>
            </a:r>
            <a:endParaRPr lang="de-DE" sz="28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2195736" y="2348880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spcBef>
                <a:spcPct val="30000"/>
              </a:spcBef>
              <a:defRPr/>
            </a:pPr>
            <a:r>
              <a:rPr lang="de-DE" sz="3600" b="1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Arctic</a:t>
            </a:r>
            <a:endParaRPr lang="de-DE" sz="36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1043608" y="3831431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Adaptation</a:t>
            </a:r>
            <a:endParaRPr lang="de-DE" sz="2400" b="1" dirty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763688" y="3068960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spcBef>
                <a:spcPct val="30000"/>
              </a:spcBef>
              <a:defRPr/>
            </a:pPr>
            <a:r>
              <a:rPr lang="de-DE" sz="3600" b="1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Energy</a:t>
            </a:r>
            <a:endParaRPr lang="de-DE" sz="3600" b="1" dirty="0" smtClean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3563888" y="3430741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spcBef>
                <a:spcPct val="30000"/>
              </a:spcBef>
              <a:defRPr/>
            </a:pPr>
            <a:r>
              <a:rPr lang="de-DE" sz="3600" b="1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Climate</a:t>
            </a:r>
            <a:endParaRPr lang="de-DE" sz="36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323528" y="4293096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spcBef>
                <a:spcPct val="30000"/>
              </a:spcBef>
              <a:defRPr/>
            </a:pPr>
            <a:r>
              <a:rPr lang="de-DE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Environment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3923928" y="413978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spcBef>
                <a:spcPct val="30000"/>
              </a:spcBef>
              <a:defRPr/>
            </a:pPr>
            <a:r>
              <a:rPr lang="de-DE" b="1" dirty="0" err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Agriculture</a:t>
            </a:r>
            <a:endParaRPr lang="de-DE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5580112" y="263691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spcBef>
                <a:spcPct val="30000"/>
              </a:spcBef>
              <a:defRPr/>
            </a:pPr>
            <a:r>
              <a:rPr lang="de-DE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Cities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6660232" y="3645024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spcBef>
                <a:spcPct val="30000"/>
              </a:spcBef>
              <a:defRPr/>
            </a:pPr>
            <a:r>
              <a:rPr lang="de-DE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Consumer </a:t>
            </a:r>
            <a:r>
              <a:rPr lang="de-DE" b="1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Policy</a:t>
            </a:r>
            <a:endParaRPr lang="de-DE" b="1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3563888" y="5373216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spcBef>
                <a:spcPct val="30000"/>
              </a:spcBef>
              <a:defRPr/>
            </a:pPr>
            <a:r>
              <a:rPr lang="de-DE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Development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6228184" y="414908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spcBef>
                <a:spcPct val="30000"/>
              </a:spcBef>
              <a:defRPr/>
            </a:pPr>
            <a:r>
              <a:rPr lang="de-DE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Democracy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4716016" y="220486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spcBef>
                <a:spcPct val="30000"/>
              </a:spcBef>
              <a:defRPr/>
            </a:pPr>
            <a:r>
              <a:rPr lang="de-DE" b="1" dirty="0" err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Bioenergy</a:t>
            </a:r>
            <a:endParaRPr lang="de-DE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899592" y="4725144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spcBef>
                <a:spcPct val="30000"/>
              </a:spcBef>
              <a:defRPr/>
            </a:pPr>
            <a:r>
              <a:rPr lang="de-DE" b="1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Foreign</a:t>
            </a:r>
            <a:r>
              <a:rPr lang="de-DE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b="1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Policy</a:t>
            </a:r>
            <a:endParaRPr lang="de-DE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1187624" y="580526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spcBef>
                <a:spcPct val="30000"/>
              </a:spcBef>
              <a:defRPr/>
            </a:pPr>
            <a:r>
              <a:rPr lang="de-DE" b="1" dirty="0" err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Forest</a:t>
            </a:r>
            <a:endParaRPr lang="de-DE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1115616" y="5157192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spcBef>
                <a:spcPct val="30000"/>
              </a:spcBef>
              <a:defRPr/>
            </a:pPr>
            <a:r>
              <a:rPr lang="de-DE" sz="2800" b="1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Governance</a:t>
            </a:r>
            <a:endParaRPr lang="de-DE" sz="2800" b="1" dirty="0" smtClean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3275856" y="450912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spcBef>
                <a:spcPct val="30000"/>
              </a:spcBef>
              <a:defRPr/>
            </a:pPr>
            <a:r>
              <a:rPr lang="de-DE" b="1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Health</a:t>
            </a:r>
            <a:endParaRPr lang="de-DE" b="1" dirty="0" smtClean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2483768" y="6021288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spcBef>
                <a:spcPct val="30000"/>
              </a:spcBef>
              <a:defRPr/>
            </a:pPr>
            <a:r>
              <a:rPr lang="de-DE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Land </a:t>
            </a:r>
            <a:r>
              <a:rPr lang="de-DE" b="1" dirty="0" err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Use</a:t>
            </a:r>
            <a:endParaRPr lang="de-DE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4355976" y="5805264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spcBef>
                <a:spcPct val="30000"/>
              </a:spcBef>
              <a:defRPr/>
            </a:pPr>
            <a:r>
              <a:rPr lang="de-DE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International Environmental Law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5876528" y="5237584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spcBef>
                <a:spcPct val="30000"/>
              </a:spcBef>
              <a:defRPr/>
            </a:pPr>
            <a:r>
              <a:rPr lang="de-DE" b="1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Industry</a:t>
            </a:r>
            <a:endParaRPr lang="de-DE" b="1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6228184" y="1844824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spcBef>
                <a:spcPct val="30000"/>
              </a:spcBef>
              <a:defRPr/>
            </a:pPr>
            <a:r>
              <a:rPr lang="de-DE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Marine </a:t>
            </a:r>
            <a:r>
              <a:rPr lang="de-DE" sz="2800" b="1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Policy</a:t>
            </a:r>
            <a:endParaRPr lang="de-DE" sz="28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5436096" y="3068960"/>
            <a:ext cx="3707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spcBef>
                <a:spcPct val="30000"/>
              </a:spcBef>
              <a:defRPr/>
            </a:pPr>
            <a:r>
              <a:rPr lang="de-DE" sz="2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Nature </a:t>
            </a:r>
            <a:r>
              <a:rPr lang="de-DE" sz="2800" b="1" dirty="0" err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Conservation</a:t>
            </a:r>
            <a:endParaRPr lang="de-DE" sz="28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3059832" y="1772816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spcBef>
                <a:spcPct val="30000"/>
              </a:spcBef>
              <a:defRPr/>
            </a:pPr>
            <a:r>
              <a:rPr lang="de-DE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Public </a:t>
            </a:r>
            <a:r>
              <a:rPr lang="de-DE" b="1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Diplomacy</a:t>
            </a:r>
            <a:endParaRPr lang="de-DE" b="1" dirty="0" smtClean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3635896" y="2852936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spcBef>
                <a:spcPct val="30000"/>
              </a:spcBef>
              <a:defRPr/>
            </a:pPr>
            <a:r>
              <a:rPr lang="de-DE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Resources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467544" y="2771636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spcBef>
                <a:spcPct val="30000"/>
              </a:spcBef>
              <a:defRPr/>
            </a:pPr>
            <a:r>
              <a:rPr lang="de-DE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Security </a:t>
            </a:r>
            <a:r>
              <a:rPr lang="de-DE" b="1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Policy</a:t>
            </a:r>
            <a:endParaRPr lang="de-DE" b="1" dirty="0" smtClean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5364088" y="3923764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spcBef>
                <a:spcPct val="30000"/>
              </a:spcBef>
              <a:defRPr/>
            </a:pPr>
            <a:r>
              <a:rPr lang="de-DE" b="1" dirty="0" err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Soil</a:t>
            </a:r>
            <a:endParaRPr lang="de-DE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4211960" y="4633972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spcBef>
                <a:spcPct val="30000"/>
              </a:spcBef>
              <a:defRPr/>
            </a:pPr>
            <a:r>
              <a:rPr lang="de-DE" sz="28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Sustainability</a:t>
            </a:r>
            <a:endParaRPr lang="de-DE" sz="2800" b="1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395536" y="3501008"/>
            <a:ext cx="974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spcBef>
                <a:spcPct val="30000"/>
              </a:spcBef>
              <a:defRPr/>
            </a:pPr>
            <a:r>
              <a:rPr lang="de-DE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Trade</a:t>
            </a:r>
          </a:p>
        </p:txBody>
      </p:sp>
      <p:sp>
        <p:nvSpPr>
          <p:cNvPr id="35" name="Textfeld 34"/>
          <p:cNvSpPr txBox="1"/>
          <p:nvPr/>
        </p:nvSpPr>
        <p:spPr>
          <a:xfrm>
            <a:off x="7452320" y="486916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spcBef>
                <a:spcPct val="30000"/>
              </a:spcBef>
              <a:defRPr/>
            </a:pPr>
            <a:r>
              <a:rPr lang="de-DE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Transport</a:t>
            </a:r>
          </a:p>
        </p:txBody>
      </p:sp>
      <p:sp>
        <p:nvSpPr>
          <p:cNvPr id="36" name="Textfeld 35"/>
          <p:cNvSpPr txBox="1"/>
          <p:nvPr/>
        </p:nvSpPr>
        <p:spPr>
          <a:xfrm>
            <a:off x="1331640" y="2204864"/>
            <a:ext cx="974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spcBef>
                <a:spcPct val="30000"/>
              </a:spcBef>
              <a:defRPr/>
            </a:pPr>
            <a:r>
              <a:rPr lang="de-DE" b="1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Waste</a:t>
            </a:r>
            <a:endParaRPr lang="de-DE" b="1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6478116" y="2348880"/>
            <a:ext cx="17662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spcBef>
                <a:spcPct val="30000"/>
              </a:spcBef>
              <a:defRPr/>
            </a:pPr>
            <a:r>
              <a:rPr lang="de-DE" sz="40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Water</a:t>
            </a:r>
            <a:endParaRPr lang="de-DE" sz="4000" b="1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 descr="flaggen_fotolia_© Grégory Delattre_L.jpg"/>
          <p:cNvPicPr>
            <a:picLocks/>
          </p:cNvPicPr>
          <p:nvPr/>
        </p:nvPicPr>
        <p:blipFill>
          <a:blip r:embed="rId3" cstate="print"/>
          <a:srcRect t="9449" b="4134"/>
          <a:stretch>
            <a:fillRect/>
          </a:stretch>
        </p:blipFill>
        <p:spPr>
          <a:xfrm>
            <a:off x="0" y="1237623"/>
            <a:ext cx="9151200" cy="5287721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47BEB2-E1C6-483D-879B-919FB72E68A6}" type="slidenum">
              <a:rPr lang="de-DE" smtClean="0"/>
              <a:pPr>
                <a:defRPr/>
              </a:pPr>
              <a:t>15</a:t>
            </a:fld>
            <a:endParaRPr lang="de-DE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0" y="1052736"/>
            <a:ext cx="9144000" cy="4968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EU Research Projects </a:t>
            </a:r>
            <a:r>
              <a:rPr lang="de-DE" dirty="0" err="1" smtClean="0">
                <a:solidFill>
                  <a:schemeClr val="tx2">
                    <a:lumMod val="50000"/>
                  </a:schemeClr>
                </a:solidFill>
              </a:rPr>
              <a:t>with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2">
                    <a:lumMod val="50000"/>
                  </a:schemeClr>
                </a:solidFill>
              </a:rPr>
              <a:t>Ecologic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 Institute in </a:t>
            </a:r>
            <a:r>
              <a:rPr lang="de-DE" dirty="0" err="1" smtClean="0">
                <a:solidFill>
                  <a:schemeClr val="tx2">
                    <a:lumMod val="50000"/>
                  </a:schemeClr>
                </a:solidFill>
              </a:rPr>
              <a:t>the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 Lead</a:t>
            </a:r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Richtungspfeil 5"/>
          <p:cNvSpPr/>
          <p:nvPr/>
        </p:nvSpPr>
        <p:spPr>
          <a:xfrm>
            <a:off x="3779912" y="5589240"/>
            <a:ext cx="4824536" cy="936104"/>
          </a:xfrm>
          <a:prstGeom prst="homePlat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3923928" y="5622339"/>
            <a:ext cx="324036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Current</a:t>
            </a:r>
            <a:r>
              <a:rPr lang="de-DE" sz="24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European Research Projects: </a:t>
            </a:r>
            <a:endParaRPr lang="de-DE" sz="2400" b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7236296" y="5622339"/>
            <a:ext cx="8640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32</a:t>
            </a:r>
            <a:endParaRPr lang="de-DE" sz="4800" b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251520" y="5939988"/>
            <a:ext cx="3312368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ecologic.eu/</a:t>
            </a:r>
            <a:r>
              <a:rPr lang="en-US" sz="2000" b="1" dirty="0" err="1" smtClean="0">
                <a:solidFill>
                  <a:srgbClr val="0070C0"/>
                </a:solidFill>
              </a:rPr>
              <a:t>eu</a:t>
            </a:r>
            <a:r>
              <a:rPr lang="en-US" sz="2000" b="1" dirty="0" smtClean="0">
                <a:solidFill>
                  <a:srgbClr val="0070C0"/>
                </a:solidFill>
              </a:rPr>
              <a:t>-research</a:t>
            </a:r>
            <a:endParaRPr lang="de-DE" sz="2000" dirty="0">
              <a:solidFill>
                <a:srgbClr val="0070C0"/>
              </a:solidFill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251520" y="1972628"/>
            <a:ext cx="1584176" cy="664284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 anchor="ctr">
            <a:spAutoFit/>
          </a:bodyPr>
          <a:lstStyle/>
          <a:p>
            <a:pPr algn="ctr">
              <a:lnSpc>
                <a:spcPct val="250000"/>
              </a:lnSpc>
            </a:pPr>
            <a:r>
              <a:rPr lang="en-US" b="1" dirty="0" smtClean="0">
                <a:solidFill>
                  <a:schemeClr val="bg1"/>
                </a:solidFill>
              </a:rPr>
              <a:t>POCACITO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1979712" y="1972628"/>
            <a:ext cx="1584176" cy="664284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 anchor="ctr">
            <a:spAutoFit/>
          </a:bodyPr>
          <a:lstStyle/>
          <a:p>
            <a:pPr algn="ctr">
              <a:lnSpc>
                <a:spcPct val="250000"/>
              </a:lnSpc>
            </a:pPr>
            <a:r>
              <a:rPr lang="en-US" b="1" dirty="0" smtClean="0">
                <a:solidFill>
                  <a:schemeClr val="bg1"/>
                </a:solidFill>
              </a:rPr>
              <a:t>NETGREEN</a:t>
            </a:r>
            <a:endParaRPr lang="de-DE" b="1" dirty="0" smtClean="0">
              <a:solidFill>
                <a:schemeClr val="bg1"/>
              </a:solidFill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3707904" y="1972628"/>
            <a:ext cx="1584176" cy="664284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 anchor="ctr">
            <a:spAutoFit/>
          </a:bodyPr>
          <a:lstStyle/>
          <a:p>
            <a:pPr algn="ctr">
              <a:lnSpc>
                <a:spcPct val="250000"/>
              </a:lnSpc>
            </a:pPr>
            <a:r>
              <a:rPr lang="en-US" b="1" dirty="0" smtClean="0">
                <a:solidFill>
                  <a:schemeClr val="bg1"/>
                </a:solidFill>
              </a:rPr>
              <a:t>EFFACE</a:t>
            </a:r>
            <a:endParaRPr lang="de-DE" b="1" dirty="0" smtClean="0">
              <a:solidFill>
                <a:schemeClr val="bg1"/>
              </a:solidFill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5436096" y="1972628"/>
            <a:ext cx="1584176" cy="664284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 anchor="ctr">
            <a:spAutoFit/>
          </a:bodyPr>
          <a:lstStyle/>
          <a:p>
            <a:pPr algn="ctr">
              <a:lnSpc>
                <a:spcPct val="250000"/>
              </a:lnSpc>
            </a:pPr>
            <a:r>
              <a:rPr lang="en-US" b="1" dirty="0" smtClean="0">
                <a:solidFill>
                  <a:schemeClr val="bg1"/>
                </a:solidFill>
              </a:rPr>
              <a:t>DYNAMIX</a:t>
            </a:r>
            <a:endParaRPr lang="de-DE" b="1" dirty="0" smtClean="0">
              <a:solidFill>
                <a:schemeClr val="bg1"/>
              </a:solidFill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7164288" y="1972628"/>
            <a:ext cx="1728192" cy="664284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 anchor="ctr">
            <a:spAutoFit/>
          </a:bodyPr>
          <a:lstStyle/>
          <a:p>
            <a:pPr algn="ctr">
              <a:lnSpc>
                <a:spcPct val="250000"/>
              </a:lnSpc>
            </a:pPr>
            <a:r>
              <a:rPr lang="en-US" b="1" dirty="0" smtClean="0">
                <a:solidFill>
                  <a:schemeClr val="bg1"/>
                </a:solidFill>
              </a:rPr>
              <a:t>CECILIA 2050</a:t>
            </a:r>
            <a:endParaRPr lang="de-DE" b="1" dirty="0" smtClean="0">
              <a:solidFill>
                <a:schemeClr val="bg1"/>
              </a:solidFill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251520" y="2643877"/>
            <a:ext cx="1584176" cy="25853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Post-Carbon Cities in Europe </a:t>
            </a:r>
          </a:p>
          <a:p>
            <a:pPr algn="ctr"/>
            <a:endParaRPr lang="en-US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2014-16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1979712" y="2636912"/>
            <a:ext cx="1584176" cy="25853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chemeClr val="tx2">
                    <a:lumMod val="50000"/>
                  </a:schemeClr>
                </a:solidFill>
              </a:rPr>
              <a:t>NETwork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 for GREEN Economy Indicators </a:t>
            </a:r>
          </a:p>
          <a:p>
            <a:pPr algn="ctr"/>
            <a:endParaRPr lang="en-US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2013-16</a:t>
            </a:r>
          </a:p>
        </p:txBody>
      </p:sp>
      <p:sp>
        <p:nvSpPr>
          <p:cNvPr id="30" name="Textfeld 29"/>
          <p:cNvSpPr txBox="1"/>
          <p:nvPr/>
        </p:nvSpPr>
        <p:spPr>
          <a:xfrm>
            <a:off x="3707904" y="2643877"/>
            <a:ext cx="1584176" cy="25853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EU Action </a:t>
            </a:r>
            <a:b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to Fight </a:t>
            </a:r>
            <a:r>
              <a:rPr lang="en-US" sz="1550" b="1" dirty="0" smtClean="0">
                <a:solidFill>
                  <a:schemeClr val="tx2">
                    <a:lumMod val="50000"/>
                  </a:schemeClr>
                </a:solidFill>
              </a:rPr>
              <a:t>Environmental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 Crime </a:t>
            </a:r>
          </a:p>
          <a:p>
            <a:pPr algn="ctr"/>
            <a:endParaRPr lang="en-US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2012-16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5436096" y="2628488"/>
            <a:ext cx="1584176" cy="260071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Dynamic Policy Mixes </a:t>
            </a:r>
            <a:r>
              <a:rPr lang="en-US" sz="1400" b="1" dirty="0" smtClean="0">
                <a:solidFill>
                  <a:schemeClr val="tx2">
                    <a:lumMod val="50000"/>
                  </a:schemeClr>
                </a:solidFill>
              </a:rPr>
              <a:t>for Absolute Decoupling of Environmental Impact of EU Resource Use from Economic Growth</a:t>
            </a:r>
          </a:p>
          <a:p>
            <a:pPr algn="ctr"/>
            <a:endParaRPr lang="en-US" sz="11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2012-15</a:t>
            </a:r>
          </a:p>
        </p:txBody>
      </p:sp>
      <p:sp>
        <p:nvSpPr>
          <p:cNvPr id="32" name="Textfeld 31"/>
          <p:cNvSpPr txBox="1"/>
          <p:nvPr/>
        </p:nvSpPr>
        <p:spPr>
          <a:xfrm>
            <a:off x="7164288" y="2643877"/>
            <a:ext cx="1728192" cy="25853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Combining Policy Instruments to Achieve Europe's </a:t>
            </a:r>
            <a:b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2050 Climate Targets</a:t>
            </a:r>
          </a:p>
          <a:p>
            <a:pPr algn="ctr"/>
            <a:endParaRPr lang="en-US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2012-15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 descr="Deichschafe_Fotolia_57392830_XL.jpg"/>
          <p:cNvPicPr>
            <a:picLocks/>
          </p:cNvPicPr>
          <p:nvPr/>
        </p:nvPicPr>
        <p:blipFill>
          <a:blip r:embed="rId3" cstate="print"/>
          <a:srcRect t="5180" b="8806"/>
          <a:stretch>
            <a:fillRect/>
          </a:stretch>
        </p:blipFill>
        <p:spPr>
          <a:xfrm>
            <a:off x="0" y="1216891"/>
            <a:ext cx="9151200" cy="5308453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47BEB2-E1C6-483D-879B-919FB72E68A6}" type="slidenum">
              <a:rPr lang="de-DE" smtClean="0"/>
              <a:pPr>
                <a:defRPr/>
              </a:pPr>
              <a:t>16</a:t>
            </a:fld>
            <a:endParaRPr lang="de-DE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0" y="1052736"/>
            <a:ext cx="9144000" cy="4968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de-DE" dirty="0" err="1" smtClean="0">
                <a:solidFill>
                  <a:schemeClr val="tx2">
                    <a:lumMod val="50000"/>
                  </a:schemeClr>
                </a:solidFill>
              </a:rPr>
              <a:t>One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2">
                    <a:lumMod val="50000"/>
                  </a:schemeClr>
                </a:solidFill>
              </a:rPr>
              <a:t>of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2">
                    <a:lumMod val="50000"/>
                  </a:schemeClr>
                </a:solidFill>
              </a:rPr>
              <a:t>Our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 National Research Projects: RADOST</a:t>
            </a:r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2483768" y="5981218"/>
            <a:ext cx="345638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klimzug-radost.de</a:t>
            </a:r>
            <a:endParaRPr lang="de-DE" sz="2000" dirty="0">
              <a:solidFill>
                <a:srgbClr val="0070C0"/>
              </a:solidFill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251520" y="1880904"/>
            <a:ext cx="1584176" cy="68400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 anchor="ctr">
            <a:spAutoFit/>
          </a:bodyPr>
          <a:lstStyle/>
          <a:p>
            <a:pPr algn="ctr">
              <a:lnSpc>
                <a:spcPct val="250000"/>
              </a:lnSpc>
            </a:pPr>
            <a:r>
              <a:rPr lang="en-US" b="1" dirty="0" smtClean="0">
                <a:solidFill>
                  <a:schemeClr val="bg1"/>
                </a:solidFill>
              </a:rPr>
              <a:t>RADOST 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251520" y="2516411"/>
            <a:ext cx="1584176" cy="30008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Regional Adaptation Strategies in the German Baltic Sea Coast</a:t>
            </a:r>
          </a:p>
          <a:p>
            <a:pPr algn="ctr"/>
            <a:endParaRPr lang="en-US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en-US" sz="8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2009-14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2483768" y="1844824"/>
            <a:ext cx="1584176" cy="252376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Component of the Initiative KLIMZUG </a:t>
            </a:r>
          </a:p>
          <a:p>
            <a:pPr algn="ctr"/>
            <a:endParaRPr lang="en-US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Climate Change in Regions</a:t>
            </a:r>
          </a:p>
          <a:p>
            <a:pPr algn="ctr"/>
            <a:endParaRPr lang="en-US" sz="1400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4211960" y="1844824"/>
            <a:ext cx="1728192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Funded by the German Ministry for Education &amp; Research 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BMBF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)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4211960" y="3717032"/>
            <a:ext cx="172819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Core Team of 18 Partners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6084168" y="1844824"/>
            <a:ext cx="2808312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Development of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Adaptation Strategies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for the German Baltic Coastline 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6084168" y="3212976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 err="1" smtClean="0">
                <a:solidFill>
                  <a:schemeClr val="tx2">
                    <a:lumMod val="50000"/>
                  </a:schemeClr>
                </a:solidFill>
              </a:rPr>
              <a:t>Cooperation</a:t>
            </a:r>
            <a:r>
              <a:rPr lang="de-DE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b="1" dirty="0" err="1" smtClean="0">
                <a:solidFill>
                  <a:schemeClr val="tx2">
                    <a:lumMod val="50000"/>
                  </a:schemeClr>
                </a:solidFill>
              </a:rPr>
              <a:t>with</a:t>
            </a:r>
            <a:r>
              <a:rPr lang="de-DE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br>
              <a:rPr lang="de-DE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de-DE" b="1" dirty="0" err="1" smtClean="0">
                <a:solidFill>
                  <a:schemeClr val="tx2">
                    <a:lumMod val="50000"/>
                  </a:schemeClr>
                </a:solidFill>
              </a:rPr>
              <a:t>Local</a:t>
            </a:r>
            <a:r>
              <a:rPr lang="de-DE" b="1" dirty="0" smtClean="0">
                <a:solidFill>
                  <a:schemeClr val="tx2">
                    <a:lumMod val="50000"/>
                  </a:schemeClr>
                </a:solidFill>
              </a:rPr>
              <a:t> Partners – </a:t>
            </a:r>
          </a:p>
          <a:p>
            <a:pPr algn="ctr"/>
            <a:endParaRPr lang="de-DE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de-DE" b="1" dirty="0" smtClean="0">
                <a:solidFill>
                  <a:schemeClr val="tx2">
                    <a:lumMod val="50000"/>
                  </a:schemeClr>
                </a:solidFill>
              </a:rPr>
              <a:t>D</a:t>
            </a:r>
            <a:r>
              <a:rPr lang="en-US" b="1" dirty="0" err="1" smtClean="0">
                <a:solidFill>
                  <a:schemeClr val="tx2">
                    <a:lumMod val="50000"/>
                  </a:schemeClr>
                </a:solidFill>
              </a:rPr>
              <a:t>ialogue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 among Academics, Economists, Policy Makers, </a:t>
            </a:r>
            <a:b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and the Public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Segelschiffe_Fotolia© g-konzept.de_L.jpg"/>
          <p:cNvPicPr>
            <a:picLocks/>
          </p:cNvPicPr>
          <p:nvPr/>
        </p:nvPicPr>
        <p:blipFill>
          <a:blip r:embed="rId3" cstate="print"/>
          <a:srcRect l="1994" t="7561" b="6805"/>
          <a:stretch>
            <a:fillRect/>
          </a:stretch>
        </p:blipFill>
        <p:spPr>
          <a:xfrm>
            <a:off x="0" y="1193891"/>
            <a:ext cx="9151200" cy="532724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052736"/>
            <a:ext cx="9144000" cy="4968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Our Role and Impact in Policy Research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47BEB2-E1C6-483D-879B-919FB72E68A6}" type="slidenum">
              <a:rPr lang="de-DE" smtClean="0"/>
              <a:pPr>
                <a:defRPr/>
              </a:pPr>
              <a:t>17</a:t>
            </a:fld>
            <a:endParaRPr lang="de-DE"/>
          </a:p>
        </p:txBody>
      </p:sp>
      <p:sp>
        <p:nvSpPr>
          <p:cNvPr id="13" name="Textfeld 12"/>
          <p:cNvSpPr txBox="1"/>
          <p:nvPr/>
        </p:nvSpPr>
        <p:spPr>
          <a:xfrm>
            <a:off x="1403648" y="2420888"/>
            <a:ext cx="3240360" cy="3360920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lvl="0" eaLnBrk="0" hangingPunct="0">
              <a:lnSpc>
                <a:spcPct val="150000"/>
              </a:lnSpc>
              <a:spcBef>
                <a:spcPct val="30000"/>
              </a:spcBef>
              <a:defRPr/>
            </a:pPr>
            <a:endParaRPr lang="de-DE" sz="800" b="1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hangingPunct="0">
              <a:lnSpc>
                <a:spcPct val="150000"/>
              </a:lnSpc>
              <a:spcBef>
                <a:spcPct val="30000"/>
              </a:spcBef>
              <a:defRPr/>
            </a:pPr>
            <a:r>
              <a:rPr lang="de-DE" sz="20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We</a:t>
            </a:r>
            <a: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Present</a:t>
            </a:r>
            <a: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de-DE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Arguments &amp; Solutions </a:t>
            </a:r>
            <a:r>
              <a:rPr lang="de-DE" sz="20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for</a:t>
            </a:r>
            <a: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Integrating</a:t>
            </a:r>
            <a: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Environmental </a:t>
            </a:r>
            <a:r>
              <a:rPr lang="de-DE" sz="20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Protection</a:t>
            </a:r>
            <a: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Requirements</a:t>
            </a:r>
            <a: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into</a:t>
            </a:r>
            <a: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other</a:t>
            </a:r>
            <a: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Policies</a:t>
            </a:r>
            <a:endParaRPr lang="de-DE" sz="2000" b="1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hangingPunct="0">
              <a:lnSpc>
                <a:spcPct val="150000"/>
              </a:lnSpc>
              <a:spcBef>
                <a:spcPct val="30000"/>
              </a:spcBef>
              <a:defRPr/>
            </a:pPr>
            <a:endParaRPr lang="de-DE" sz="800" b="1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5940152" y="2416213"/>
            <a:ext cx="2808312" cy="2899255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lvl="0" eaLnBrk="0" hangingPunct="0">
              <a:lnSpc>
                <a:spcPct val="150000"/>
              </a:lnSpc>
              <a:spcBef>
                <a:spcPct val="30000"/>
              </a:spcBef>
              <a:defRPr/>
            </a:pPr>
            <a:endParaRPr lang="en-US" sz="800" b="1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hangingPunct="0">
              <a:lnSpc>
                <a:spcPct val="150000"/>
              </a:lnSpc>
              <a:spcBef>
                <a:spcPct val="30000"/>
              </a:spcBef>
              <a:defRPr/>
            </a:pP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We Provide Neutral Platforms for </a:t>
            </a:r>
            <a:br>
              <a:rPr lang="en-US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Better-Informed Policy Debate</a:t>
            </a: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en-US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&amp; Decision Making</a:t>
            </a:r>
          </a:p>
          <a:p>
            <a:pPr lvl="0" eaLnBrk="0" hangingPunct="0">
              <a:lnSpc>
                <a:spcPct val="150000"/>
              </a:lnSpc>
              <a:spcBef>
                <a:spcPct val="30000"/>
              </a:spcBef>
              <a:defRPr/>
            </a:pPr>
            <a:endParaRPr lang="de-DE" sz="800" b="1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Ellipse 11"/>
          <p:cNvSpPr/>
          <p:nvPr/>
        </p:nvSpPr>
        <p:spPr>
          <a:xfrm rot="20261668">
            <a:off x="251520" y="1700808"/>
            <a:ext cx="1440160" cy="1440000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hangingPunct="0">
              <a:spcBef>
                <a:spcPct val="30000"/>
              </a:spcBef>
              <a:defRPr/>
            </a:pPr>
            <a:r>
              <a:rPr lang="de-DE" sz="2000" b="1" dirty="0" err="1" smtClean="0">
                <a:latin typeface="Arial" pitchFamily="34" charset="0"/>
                <a:cs typeface="Arial" pitchFamily="34" charset="0"/>
              </a:rPr>
              <a:t>Our</a:t>
            </a:r>
            <a:r>
              <a:rPr lang="de-DE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b="1" dirty="0" err="1" smtClean="0">
                <a:latin typeface="Arial" pitchFamily="34" charset="0"/>
                <a:cs typeface="Arial" pitchFamily="34" charset="0"/>
              </a:rPr>
              <a:t>Role</a:t>
            </a:r>
            <a:endParaRPr lang="de-DE" sz="20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Ellipse 10"/>
          <p:cNvSpPr/>
          <p:nvPr/>
        </p:nvSpPr>
        <p:spPr>
          <a:xfrm rot="20215528">
            <a:off x="4716016" y="1700808"/>
            <a:ext cx="1440160" cy="1440000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hangingPunct="0">
              <a:spcBef>
                <a:spcPct val="30000"/>
              </a:spcBef>
              <a:defRPr/>
            </a:pPr>
            <a:r>
              <a:rPr lang="de-DE" sz="2000" b="1" dirty="0" err="1" smtClean="0">
                <a:latin typeface="Arial" pitchFamily="34" charset="0"/>
                <a:cs typeface="Arial" pitchFamily="34" charset="0"/>
              </a:rPr>
              <a:t>Our</a:t>
            </a:r>
            <a:r>
              <a:rPr lang="de-DE" sz="2000" b="1" dirty="0" smtClean="0">
                <a:latin typeface="Arial" pitchFamily="34" charset="0"/>
                <a:cs typeface="Arial" pitchFamily="34" charset="0"/>
              </a:rPr>
              <a:t> Impact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Water_Fotolia© Bernd S._L.jpg"/>
          <p:cNvPicPr>
            <a:picLocks/>
          </p:cNvPicPr>
          <p:nvPr/>
        </p:nvPicPr>
        <p:blipFill>
          <a:blip r:embed="rId3" cstate="print"/>
          <a:srcRect t="13470" b="9216"/>
          <a:stretch>
            <a:fillRect/>
          </a:stretch>
        </p:blipFill>
        <p:spPr>
          <a:xfrm>
            <a:off x="-7200" y="1196752"/>
            <a:ext cx="9151200" cy="532197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052736"/>
            <a:ext cx="9144000" cy="4968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One Success Story: Water Policy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252000" y="1714488"/>
            <a:ext cx="8640000" cy="430680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de-DE" dirty="0" smtClean="0">
              <a:solidFill>
                <a:srgbClr val="FF0000"/>
              </a:solidFill>
              <a:latin typeface="Frutiger LT Std 45 Light" pitchFamily="34" charset="0"/>
              <a:cs typeface="Arial" charset="0"/>
            </a:endParaRPr>
          </a:p>
          <a:p>
            <a:pPr marL="0" indent="0">
              <a:buNone/>
            </a:pPr>
            <a:endParaRPr lang="de-DE" dirty="0" smtClean="0">
              <a:latin typeface="Arial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47BEB2-E1C6-483D-879B-919FB72E68A6}" type="slidenum">
              <a:rPr lang="de-DE" smtClean="0"/>
              <a:pPr>
                <a:defRPr/>
              </a:pPr>
              <a:t>18</a:t>
            </a:fld>
            <a:endParaRPr lang="de-DE"/>
          </a:p>
        </p:txBody>
      </p:sp>
      <p:sp>
        <p:nvSpPr>
          <p:cNvPr id="9" name="Rectangle 8"/>
          <p:cNvSpPr/>
          <p:nvPr/>
        </p:nvSpPr>
        <p:spPr>
          <a:xfrm>
            <a:off x="1187624" y="1988840"/>
            <a:ext cx="6930770" cy="3908762"/>
          </a:xfrm>
          <a:prstGeom prst="rect">
            <a:avLst/>
          </a:prstGeom>
          <a:solidFill>
            <a:schemeClr val="bg1"/>
          </a:solidFill>
        </p:spPr>
        <p:txBody>
          <a:bodyPr wrap="square" anchor="ctr">
            <a:spAutoFit/>
          </a:bodyPr>
          <a:lstStyle/>
          <a:p>
            <a:pPr marL="447675">
              <a:buNone/>
            </a:pPr>
            <a:endParaRPr lang="de-DE" sz="800" b="1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47675">
              <a:buNone/>
            </a:pPr>
            <a:r>
              <a:rPr lang="de-DE" sz="24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Alignment</a:t>
            </a:r>
            <a:r>
              <a:rPr lang="de-DE" sz="24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de-DE" sz="24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Regulatory</a:t>
            </a:r>
            <a:r>
              <a:rPr lang="de-DE" sz="24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Approaches </a:t>
            </a:r>
            <a:br>
              <a:rPr lang="de-DE" sz="24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de-DE" sz="24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Across</a:t>
            </a:r>
            <a:r>
              <a:rPr lang="de-DE" sz="24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EU Member States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</a:p>
          <a:p>
            <a:pPr indent="447675">
              <a:lnSpc>
                <a:spcPct val="150000"/>
              </a:lnSpc>
              <a:buNone/>
            </a:pP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Ecologic Institute Built the Basis of </a:t>
            </a:r>
          </a:p>
          <a:p>
            <a:pPr indent="447675">
              <a:lnSpc>
                <a:spcPct val="150000"/>
              </a:lnSpc>
              <a:buNone/>
            </a:pP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EU Agreement on the 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“Combined Approach” </a:t>
            </a:r>
          </a:p>
          <a:p>
            <a:pPr indent="447675">
              <a:lnSpc>
                <a:spcPct val="150000"/>
              </a:lnSpc>
              <a:buNone/>
            </a:pP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 the Regulation of Water Uses </a:t>
            </a:r>
          </a:p>
          <a:p>
            <a:pPr indent="447675">
              <a:lnSpc>
                <a:spcPct val="150000"/>
              </a:lnSpc>
              <a:buNone/>
            </a:pP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that has Become a Cornerstone of the </a:t>
            </a:r>
          </a:p>
          <a:p>
            <a:pPr indent="447675">
              <a:lnSpc>
                <a:spcPct val="150000"/>
              </a:lnSpc>
              <a:buNone/>
            </a:pP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EU Water Framework Directive</a:t>
            </a:r>
          </a:p>
          <a:p>
            <a:pPr indent="447675">
              <a:lnSpc>
                <a:spcPct val="150000"/>
              </a:lnSpc>
              <a:buNone/>
            </a:pPr>
            <a:endParaRPr lang="de-DE" sz="800" b="1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 descr="Wolken_Fotolia_© Jaroslav Machacek_L.jpg"/>
          <p:cNvPicPr>
            <a:picLocks noChangeAspect="1"/>
          </p:cNvPicPr>
          <p:nvPr/>
        </p:nvPicPr>
        <p:blipFill>
          <a:blip r:embed="rId3" cstate="print"/>
          <a:srcRect t="2884" b="10381"/>
          <a:stretch>
            <a:fillRect/>
          </a:stretch>
        </p:blipFill>
        <p:spPr>
          <a:xfrm>
            <a:off x="0" y="1156513"/>
            <a:ext cx="9144000" cy="528740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052736"/>
            <a:ext cx="9144000" cy="4968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One Success Story: Energy Policy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252000" y="1714488"/>
            <a:ext cx="8640000" cy="4594832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de-DE" dirty="0" smtClean="0">
              <a:solidFill>
                <a:srgbClr val="FF0000"/>
              </a:solidFill>
              <a:latin typeface="Frutiger LT Std 45 Light" pitchFamily="34" charset="0"/>
              <a:cs typeface="Arial" charset="0"/>
            </a:endParaRPr>
          </a:p>
          <a:p>
            <a:pPr marL="0" indent="0">
              <a:buNone/>
            </a:pPr>
            <a:endParaRPr lang="de-DE" dirty="0" smtClean="0">
              <a:latin typeface="Arial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47BEB2-E1C6-483D-879B-919FB72E68A6}" type="slidenum">
              <a:rPr lang="de-DE" smtClean="0"/>
              <a:pPr>
                <a:defRPr/>
              </a:pPr>
              <a:t>19</a:t>
            </a:fld>
            <a:endParaRPr lang="de-DE"/>
          </a:p>
        </p:txBody>
      </p:sp>
      <p:sp>
        <p:nvSpPr>
          <p:cNvPr id="7" name="Rectangle 6"/>
          <p:cNvSpPr/>
          <p:nvPr/>
        </p:nvSpPr>
        <p:spPr>
          <a:xfrm>
            <a:off x="1105200" y="1958637"/>
            <a:ext cx="6930000" cy="4062651"/>
          </a:xfrm>
          <a:prstGeom prst="rect">
            <a:avLst/>
          </a:prstGeom>
          <a:solidFill>
            <a:schemeClr val="bg1"/>
          </a:solidFill>
        </p:spPr>
        <p:txBody>
          <a:bodyPr wrap="square" anchor="ctr">
            <a:spAutoFit/>
          </a:bodyPr>
          <a:lstStyle/>
          <a:p>
            <a:pPr marL="447675">
              <a:buNone/>
            </a:pPr>
            <a:r>
              <a:rPr lang="de-DE" sz="24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Green Power </a:t>
            </a:r>
            <a:r>
              <a:rPr lang="de-DE" sz="24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Shift</a:t>
            </a:r>
            <a:r>
              <a:rPr lang="de-DE" sz="24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de-DE" sz="24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de-DE" sz="24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 Germany </a:t>
            </a:r>
            <a:r>
              <a:rPr lang="de-DE" sz="24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lang="de-DE" sz="24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in </a:t>
            </a:r>
            <a:r>
              <a:rPr lang="de-DE" sz="24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de-DE" sz="24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EU</a:t>
            </a:r>
          </a:p>
          <a:p>
            <a:pPr algn="ctr">
              <a:lnSpc>
                <a:spcPct val="150000"/>
              </a:lnSpc>
            </a:pPr>
            <a:endParaRPr lang="de-DE" sz="2000" b="1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47675" lvl="1">
              <a:lnSpc>
                <a:spcPct val="150000"/>
              </a:lnSpc>
            </a:pPr>
            <a:r>
              <a:rPr lang="de-DE" sz="20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Ecologic</a:t>
            </a:r>
            <a: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Institute </a:t>
            </a:r>
            <a:r>
              <a:rPr lang="de-DE" sz="20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Contributed</a:t>
            </a:r>
            <a: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Green Power </a:t>
            </a:r>
            <a:r>
              <a:rPr lang="de-DE" sz="20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Shift</a:t>
            </a:r>
            <a: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in Germany </a:t>
            </a:r>
            <a:r>
              <a:rPr lang="de-DE" sz="20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by</a:t>
            </a:r>
            <a: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de-DE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Providing Expertise </a:t>
            </a:r>
            <a:r>
              <a:rPr lang="de-DE" sz="2000" b="1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lang="de-DE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b="1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Advice</a:t>
            </a:r>
            <a:r>
              <a:rPr lang="de-DE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de-DE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on </a:t>
            </a:r>
            <a:r>
              <a:rPr lang="de-DE" sz="20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Development </a:t>
            </a:r>
            <a:r>
              <a:rPr lang="de-DE" sz="20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Legal Framework </a:t>
            </a:r>
            <a:r>
              <a:rPr lang="de-DE" sz="20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for</a:t>
            </a:r>
            <a: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Energy</a:t>
            </a:r>
            <a: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Sector</a:t>
            </a:r>
            <a: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de-DE" sz="20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Especially</a:t>
            </a:r>
            <a: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Evolution </a:t>
            </a:r>
            <a:r>
              <a:rPr lang="de-DE" sz="20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de-DE" sz="20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Renewable</a:t>
            </a:r>
            <a: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Energy</a:t>
            </a:r>
            <a: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Sources</a:t>
            </a:r>
            <a: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Act</a:t>
            </a:r>
            <a: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(EEG)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Welle_fotolia_58006213.jpg"/>
          <p:cNvPicPr>
            <a:picLocks noChangeAspect="1"/>
          </p:cNvPicPr>
          <p:nvPr/>
        </p:nvPicPr>
        <p:blipFill>
          <a:blip r:embed="rId3" cstate="print"/>
          <a:srcRect b="31712"/>
          <a:stretch>
            <a:fillRect/>
          </a:stretch>
        </p:blipFill>
        <p:spPr>
          <a:xfrm>
            <a:off x="0" y="1214430"/>
            <a:ext cx="9144000" cy="5310914"/>
          </a:xfrm>
          <a:prstGeom prst="rect">
            <a:avLst/>
          </a:prstGeom>
        </p:spPr>
      </p:pic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252000" y="1988840"/>
            <a:ext cx="8640000" cy="4104456"/>
          </a:xfrm>
        </p:spPr>
        <p:txBody>
          <a:bodyPr/>
          <a:lstStyle/>
          <a:p>
            <a:endParaRPr lang="de-DE" sz="2400" dirty="0" smtClean="0">
              <a:latin typeface="Frutiger LT Std 45 Light" pitchFamily="34" charset="0"/>
              <a:cs typeface="Arial" charset="0"/>
            </a:endParaRPr>
          </a:p>
          <a:p>
            <a:pPr>
              <a:buNone/>
            </a:pPr>
            <a:endParaRPr lang="de-DE" sz="2400" dirty="0" smtClean="0">
              <a:latin typeface="Frutiger LT Std 45 Light" pitchFamily="34" charset="0"/>
              <a:cs typeface="Arial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47BEB2-E1C6-483D-879B-919FB72E68A6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0" y="1052736"/>
            <a:ext cx="9144000" cy="496800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Our Vision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971600" y="2204864"/>
            <a:ext cx="7200800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de-DE" sz="3200" b="1" dirty="0" smtClean="0"/>
              <a:t>Science </a:t>
            </a:r>
            <a:r>
              <a:rPr lang="de-DE" sz="3200" b="1" dirty="0" err="1" smtClean="0"/>
              <a:t>and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Policy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for</a:t>
            </a:r>
            <a:r>
              <a:rPr lang="de-DE" sz="3200" b="1" dirty="0" smtClean="0"/>
              <a:t> a </a:t>
            </a:r>
            <a:br>
              <a:rPr lang="de-DE" sz="3200" b="1" dirty="0" smtClean="0"/>
            </a:br>
            <a:r>
              <a:rPr lang="de-DE" sz="3200" b="1" dirty="0" err="1" smtClean="0"/>
              <a:t>Sustainable</a:t>
            </a:r>
            <a:r>
              <a:rPr lang="de-DE" sz="3200" b="1" dirty="0" smtClean="0"/>
              <a:t> World</a:t>
            </a:r>
            <a:endParaRPr lang="de-DE" sz="3200" b="1" dirty="0"/>
          </a:p>
        </p:txBody>
      </p:sp>
      <p:sp>
        <p:nvSpPr>
          <p:cNvPr id="11" name="Textfeld 10"/>
          <p:cNvSpPr txBox="1"/>
          <p:nvPr/>
        </p:nvSpPr>
        <p:spPr>
          <a:xfrm>
            <a:off x="971600" y="4157207"/>
            <a:ext cx="72008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400" b="1" dirty="0" err="1" smtClean="0"/>
              <a:t>Address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the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Socio</a:t>
            </a:r>
            <a:r>
              <a:rPr lang="de-DE" sz="2400" b="1" dirty="0" smtClean="0"/>
              <a:t>-Political </a:t>
            </a:r>
            <a:r>
              <a:rPr lang="de-DE" sz="2400" b="1" dirty="0" err="1" smtClean="0"/>
              <a:t>Challenges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of</a:t>
            </a:r>
            <a:r>
              <a:rPr lang="de-DE" sz="2400" b="1" dirty="0" smtClean="0"/>
              <a:t> </a:t>
            </a:r>
            <a:br>
              <a:rPr lang="de-DE" sz="2400" b="1" dirty="0" smtClean="0"/>
            </a:br>
            <a:r>
              <a:rPr lang="de-DE" sz="2400" b="1" dirty="0" err="1" smtClean="0"/>
              <a:t>Sustainability</a:t>
            </a:r>
            <a:r>
              <a:rPr lang="de-DE" sz="2400" b="1" dirty="0" smtClean="0"/>
              <a:t> Research </a:t>
            </a:r>
            <a:endParaRPr lang="en-US" sz="2400" b="1" dirty="0" smtClean="0"/>
          </a:p>
        </p:txBody>
      </p:sp>
      <p:sp>
        <p:nvSpPr>
          <p:cNvPr id="14" name="Textfeld 13"/>
          <p:cNvSpPr txBox="1"/>
          <p:nvPr/>
        </p:nvSpPr>
        <p:spPr>
          <a:xfrm>
            <a:off x="971600" y="5515446"/>
            <a:ext cx="7200800" cy="577850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Bring New Insights into Environmental Policy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Windrad_blume_fotolia_© Daniel Fuhr_M.jpg"/>
          <p:cNvPicPr>
            <a:picLocks/>
          </p:cNvPicPr>
          <p:nvPr/>
        </p:nvPicPr>
        <p:blipFill>
          <a:blip r:embed="rId3" cstate="print"/>
          <a:srcRect t="2307"/>
          <a:stretch>
            <a:fillRect/>
          </a:stretch>
        </p:blipFill>
        <p:spPr>
          <a:xfrm>
            <a:off x="-7200" y="1144395"/>
            <a:ext cx="9151200" cy="538094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052736"/>
            <a:ext cx="9144000" cy="4968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One Success Story: Clearing Point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252000" y="1714488"/>
            <a:ext cx="8640000" cy="4594832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de-DE" dirty="0" smtClean="0">
              <a:solidFill>
                <a:srgbClr val="FF0000"/>
              </a:solidFill>
              <a:latin typeface="Frutiger LT Std 45 Light" pitchFamily="34" charset="0"/>
              <a:cs typeface="Arial" charset="0"/>
            </a:endParaRPr>
          </a:p>
          <a:p>
            <a:pPr marL="0" indent="0">
              <a:buNone/>
            </a:pPr>
            <a:endParaRPr lang="de-DE" dirty="0" smtClean="0">
              <a:latin typeface="Arial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47BEB2-E1C6-483D-879B-919FB72E68A6}" type="slidenum">
              <a:rPr lang="de-DE" smtClean="0"/>
              <a:pPr>
                <a:defRPr/>
              </a:pPr>
              <a:t>20</a:t>
            </a:fld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1105200" y="1978480"/>
            <a:ext cx="6930000" cy="3970800"/>
          </a:xfrm>
          <a:prstGeom prst="rect">
            <a:avLst/>
          </a:prstGeom>
          <a:solidFill>
            <a:schemeClr val="bg1"/>
          </a:solidFill>
        </p:spPr>
        <p:txBody>
          <a:bodyPr wrap="square" anchor="ctr">
            <a:spAutoFit/>
          </a:bodyPr>
          <a:lstStyle/>
          <a:p>
            <a:pPr marL="447675">
              <a:lnSpc>
                <a:spcPct val="150000"/>
              </a:lnSpc>
            </a:pPr>
            <a:r>
              <a:rPr lang="de-DE" sz="24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Clearingstelle EEG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de-DE" sz="2000" b="1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47675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Ecologic</a:t>
            </a:r>
            <a: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Institute </a:t>
            </a:r>
            <a:r>
              <a:rPr lang="de-DE" sz="20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Established</a:t>
            </a:r>
            <a: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Maintains</a:t>
            </a:r>
            <a: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an </a:t>
            </a:r>
            <a:b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de-DE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Alternative Dispute Resolution </a:t>
            </a:r>
            <a:r>
              <a:rPr lang="de-DE" sz="2000" b="1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Mechanism</a:t>
            </a:r>
            <a:r>
              <a:rPr lang="de-DE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de-DE" sz="20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for</a:t>
            </a:r>
            <a: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Independant</a:t>
            </a:r>
            <a: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Renewable</a:t>
            </a:r>
            <a: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Power Producer </a:t>
            </a:r>
            <a:r>
              <a:rPr lang="de-DE" sz="20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de-DE" sz="20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Grid</a:t>
            </a:r>
            <a: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Operators </a:t>
            </a:r>
            <a:b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de-DE" sz="2000" b="1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47675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clearingstelle-eeg.de/</a:t>
            </a:r>
            <a:r>
              <a:rPr lang="de-DE" sz="20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english</a:t>
            </a:r>
            <a:endParaRPr lang="de-DE" sz="20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Fotolia© Corgarashu_L.jpg"/>
          <p:cNvPicPr>
            <a:picLocks noChangeAspect="1"/>
          </p:cNvPicPr>
          <p:nvPr/>
        </p:nvPicPr>
        <p:blipFill>
          <a:blip r:embed="rId2" cstate="print"/>
          <a:srcRect t="2631"/>
          <a:stretch>
            <a:fillRect/>
          </a:stretch>
        </p:blipFill>
        <p:spPr>
          <a:xfrm>
            <a:off x="0" y="1124691"/>
            <a:ext cx="9144000" cy="5328645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47BEB2-E1C6-483D-879B-919FB72E68A6}" type="slidenum">
              <a:rPr lang="de-DE" smtClean="0"/>
              <a:pPr>
                <a:defRPr/>
              </a:pPr>
              <a:t>21</a:t>
            </a:fld>
            <a:endParaRPr lang="de-DE"/>
          </a:p>
        </p:txBody>
      </p:sp>
      <p:sp>
        <p:nvSpPr>
          <p:cNvPr id="6" name="Titel 1"/>
          <p:cNvSpPr txBox="1">
            <a:spLocks/>
          </p:cNvSpPr>
          <p:nvPr/>
        </p:nvSpPr>
        <p:spPr bwMode="auto">
          <a:xfrm>
            <a:off x="0" y="1052736"/>
            <a:ext cx="9180512" cy="496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 algn="ctr"/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One Success Story: Thinking Beyond GDP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105200" y="1989415"/>
            <a:ext cx="6930000" cy="4031873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marL="2667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Greening</a:t>
            </a:r>
            <a:r>
              <a:rPr lang="de-DE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de-DE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Economy</a:t>
            </a:r>
          </a:p>
          <a:p>
            <a:pPr marL="2667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de-DE" sz="2000" b="1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667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Ecologic</a:t>
            </a:r>
            <a:r>
              <a:rPr lang="de-DE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Institute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Developed Recommendations for Indicators that 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Integrate the Measurement 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of Progress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in Economic Success, Human Well-being, Environmental Protection, and </a:t>
            </a:r>
            <a:b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Long-term Sustainability </a:t>
            </a:r>
          </a:p>
          <a:p>
            <a:pPr marL="26670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in-stream.eu</a:t>
            </a:r>
            <a:br>
              <a:rPr lang="de-DE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de-DE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netgreen-project.eu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 descr="Welle_fotolia_58006213.jpg"/>
          <p:cNvPicPr>
            <a:picLocks noChangeAspect="1"/>
          </p:cNvPicPr>
          <p:nvPr/>
        </p:nvPicPr>
        <p:blipFill>
          <a:blip r:embed="rId3" cstate="print"/>
          <a:srcRect l="6562" t="1982" r="6562" b="13872"/>
          <a:stretch>
            <a:fillRect/>
          </a:stretch>
        </p:blipFill>
        <p:spPr>
          <a:xfrm>
            <a:off x="-41813" y="1052736"/>
            <a:ext cx="9222325" cy="5843295"/>
          </a:xfrm>
          <a:prstGeom prst="rect">
            <a:avLst/>
          </a:prstGeom>
        </p:spPr>
      </p:pic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0" y="764704"/>
            <a:ext cx="8892000" cy="5450378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endParaRPr lang="en-US" b="1" dirty="0" smtClean="0">
              <a:latin typeface="Arial"/>
              <a:cs typeface="Arial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endParaRPr lang="en-US" b="1" dirty="0" smtClean="0">
              <a:latin typeface="Arial"/>
              <a:cs typeface="Arial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endParaRPr lang="en-US" b="1" dirty="0" smtClean="0">
              <a:latin typeface="Arial"/>
              <a:cs typeface="Arial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endParaRPr lang="en-US" b="1" dirty="0" smtClean="0"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47BEB2-E1C6-483D-879B-919FB72E68A6}" type="slidenum">
              <a:rPr lang="de-DE" smtClean="0"/>
              <a:pPr>
                <a:defRPr/>
              </a:pPr>
              <a:t>22</a:t>
            </a:fld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2771800" y="5085184"/>
            <a:ext cx="4032448" cy="141577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Ecologic Institute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en-US" b="1" dirty="0" smtClean="0">
              <a:solidFill>
                <a:schemeClr val="tx2">
                  <a:lumMod val="50000"/>
                </a:schemeClr>
              </a:solidFill>
              <a:latin typeface="Arial"/>
              <a:cs typeface="Arial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Science and Policy</a:t>
            </a:r>
            <a:b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</a:b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for a Sustainable World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432048" y="980728"/>
            <a:ext cx="16196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en-US" b="1" dirty="0" smtClean="0">
              <a:latin typeface="Arial"/>
              <a:cs typeface="Arial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Thank You!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b="1" dirty="0" smtClean="0">
              <a:solidFill>
                <a:schemeClr val="tx2">
                  <a:lumMod val="50000"/>
                </a:schemeClr>
              </a:solidFill>
              <a:latin typeface="Arial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Ecologic.eu 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EIUS.org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rafik 23" descr="transdisciplinary international teams.jpg"/>
          <p:cNvPicPr>
            <a:picLocks noChangeAspect="1"/>
          </p:cNvPicPr>
          <p:nvPr/>
        </p:nvPicPr>
        <p:blipFill>
          <a:blip r:embed="rId3" cstate="print"/>
          <a:srcRect l="1837" t="477" r="4592"/>
          <a:stretch>
            <a:fillRect/>
          </a:stretch>
        </p:blipFill>
        <p:spPr>
          <a:xfrm>
            <a:off x="-36512" y="1652200"/>
            <a:ext cx="4763204" cy="4873144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47BEB2-E1C6-483D-879B-919FB72E68A6}" type="slidenum">
              <a:rPr lang="de-DE" smtClean="0">
                <a:latin typeface="Arial" pitchFamily="34" charset="0"/>
                <a:cs typeface="Arial" pitchFamily="34" charset="0"/>
              </a:rPr>
              <a:pPr>
                <a:defRPr/>
              </a:pPr>
              <a:t>3</a:t>
            </a:fld>
            <a:endParaRPr lang="de-DE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5" name="Gruppieren 24"/>
          <p:cNvGrpSpPr/>
          <p:nvPr/>
        </p:nvGrpSpPr>
        <p:grpSpPr>
          <a:xfrm>
            <a:off x="4788024" y="1628800"/>
            <a:ext cx="4176464" cy="4752528"/>
            <a:chOff x="4788024" y="1628800"/>
            <a:chExt cx="4176464" cy="4464496"/>
          </a:xfrm>
        </p:grpSpPr>
        <p:grpSp>
          <p:nvGrpSpPr>
            <p:cNvPr id="7" name="Gruppieren 6"/>
            <p:cNvGrpSpPr/>
            <p:nvPr/>
          </p:nvGrpSpPr>
          <p:grpSpPr>
            <a:xfrm>
              <a:off x="4932040" y="2276872"/>
              <a:ext cx="3816424" cy="3816424"/>
              <a:chOff x="5060317" y="2276872"/>
              <a:chExt cx="3816424" cy="3816424"/>
            </a:xfrm>
          </p:grpSpPr>
          <p:sp>
            <p:nvSpPr>
              <p:cNvPr id="9" name="Gleichschenkliges Dreieck 8"/>
              <p:cNvSpPr/>
              <p:nvPr/>
            </p:nvSpPr>
            <p:spPr>
              <a:xfrm>
                <a:off x="5060317" y="2276872"/>
                <a:ext cx="3816424" cy="3816424"/>
              </a:xfrm>
              <a:prstGeom prst="triangle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1" name="Freihandform 10"/>
              <p:cNvSpPr/>
              <p:nvPr/>
            </p:nvSpPr>
            <p:spPr>
              <a:xfrm>
                <a:off x="7076541" y="3279078"/>
                <a:ext cx="1800200" cy="653978"/>
              </a:xfrm>
              <a:custGeom>
                <a:avLst/>
                <a:gdLst>
                  <a:gd name="connsiteX0" fmla="*/ 0 w 1981886"/>
                  <a:gd name="connsiteY0" fmla="*/ 90549 h 543285"/>
                  <a:gd name="connsiteX1" fmla="*/ 26521 w 1981886"/>
                  <a:gd name="connsiteY1" fmla="*/ 26521 h 543285"/>
                  <a:gd name="connsiteX2" fmla="*/ 90549 w 1981886"/>
                  <a:gd name="connsiteY2" fmla="*/ 0 h 543285"/>
                  <a:gd name="connsiteX3" fmla="*/ 1891337 w 1981886"/>
                  <a:gd name="connsiteY3" fmla="*/ 0 h 543285"/>
                  <a:gd name="connsiteX4" fmla="*/ 1955365 w 1981886"/>
                  <a:gd name="connsiteY4" fmla="*/ 26521 h 543285"/>
                  <a:gd name="connsiteX5" fmla="*/ 1981886 w 1981886"/>
                  <a:gd name="connsiteY5" fmla="*/ 90549 h 543285"/>
                  <a:gd name="connsiteX6" fmla="*/ 1981886 w 1981886"/>
                  <a:gd name="connsiteY6" fmla="*/ 452736 h 543285"/>
                  <a:gd name="connsiteX7" fmla="*/ 1955365 w 1981886"/>
                  <a:gd name="connsiteY7" fmla="*/ 516764 h 543285"/>
                  <a:gd name="connsiteX8" fmla="*/ 1891337 w 1981886"/>
                  <a:gd name="connsiteY8" fmla="*/ 543285 h 543285"/>
                  <a:gd name="connsiteX9" fmla="*/ 90549 w 1981886"/>
                  <a:gd name="connsiteY9" fmla="*/ 543285 h 543285"/>
                  <a:gd name="connsiteX10" fmla="*/ 26521 w 1981886"/>
                  <a:gd name="connsiteY10" fmla="*/ 516764 h 543285"/>
                  <a:gd name="connsiteX11" fmla="*/ 0 w 1981886"/>
                  <a:gd name="connsiteY11" fmla="*/ 452736 h 543285"/>
                  <a:gd name="connsiteX12" fmla="*/ 0 w 1981886"/>
                  <a:gd name="connsiteY12" fmla="*/ 90549 h 543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81886" h="543285">
                    <a:moveTo>
                      <a:pt x="0" y="90549"/>
                    </a:moveTo>
                    <a:cubicBezTo>
                      <a:pt x="0" y="66534"/>
                      <a:pt x="9540" y="43502"/>
                      <a:pt x="26521" y="26521"/>
                    </a:cubicBezTo>
                    <a:cubicBezTo>
                      <a:pt x="43502" y="9540"/>
                      <a:pt x="66534" y="0"/>
                      <a:pt x="90549" y="0"/>
                    </a:cubicBezTo>
                    <a:lnTo>
                      <a:pt x="1891337" y="0"/>
                    </a:lnTo>
                    <a:cubicBezTo>
                      <a:pt x="1915352" y="0"/>
                      <a:pt x="1938384" y="9540"/>
                      <a:pt x="1955365" y="26521"/>
                    </a:cubicBezTo>
                    <a:cubicBezTo>
                      <a:pt x="1972346" y="43502"/>
                      <a:pt x="1981886" y="66534"/>
                      <a:pt x="1981886" y="90549"/>
                    </a:cubicBezTo>
                    <a:lnTo>
                      <a:pt x="1981886" y="452736"/>
                    </a:lnTo>
                    <a:cubicBezTo>
                      <a:pt x="1981886" y="476751"/>
                      <a:pt x="1972346" y="499783"/>
                      <a:pt x="1955365" y="516764"/>
                    </a:cubicBezTo>
                    <a:cubicBezTo>
                      <a:pt x="1938384" y="533745"/>
                      <a:pt x="1915352" y="543285"/>
                      <a:pt x="1891337" y="543285"/>
                    </a:cubicBezTo>
                    <a:lnTo>
                      <a:pt x="90549" y="543285"/>
                    </a:lnTo>
                    <a:cubicBezTo>
                      <a:pt x="66534" y="543285"/>
                      <a:pt x="43502" y="533745"/>
                      <a:pt x="26521" y="516764"/>
                    </a:cubicBezTo>
                    <a:cubicBezTo>
                      <a:pt x="9540" y="499783"/>
                      <a:pt x="0" y="476751"/>
                      <a:pt x="0" y="452736"/>
                    </a:cubicBezTo>
                    <a:lnTo>
                      <a:pt x="0" y="90549"/>
                    </a:lnTo>
                    <a:close/>
                  </a:path>
                </a:pathLst>
              </a:custGeom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02721" tIns="102721" rIns="102721" bIns="102721" numCol="1" spcCol="1270" anchor="ctr" anchorCtr="0">
                <a:noAutofit/>
              </a:bodyPr>
              <a:lstStyle/>
              <a:p>
                <a:pPr lvl="0" algn="ctr" defTabSz="88900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000" b="1" kern="1200" dirty="0" smtClean="0">
                    <a:latin typeface="Arial" pitchFamily="34" charset="0"/>
                    <a:cs typeface="Arial" pitchFamily="34" charset="0"/>
                  </a:rPr>
                  <a:t>Consultancy</a:t>
                </a:r>
                <a:endParaRPr lang="de-DE" sz="2000" b="1" kern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" name="Freihandform 12"/>
              <p:cNvSpPr/>
              <p:nvPr/>
            </p:nvSpPr>
            <p:spPr>
              <a:xfrm>
                <a:off x="5132325" y="3291892"/>
                <a:ext cx="1800200" cy="641164"/>
              </a:xfrm>
              <a:custGeom>
                <a:avLst/>
                <a:gdLst>
                  <a:gd name="connsiteX0" fmla="*/ 0 w 1981886"/>
                  <a:gd name="connsiteY0" fmla="*/ 94862 h 569158"/>
                  <a:gd name="connsiteX1" fmla="*/ 27785 w 1981886"/>
                  <a:gd name="connsiteY1" fmla="*/ 27784 h 569158"/>
                  <a:gd name="connsiteX2" fmla="*/ 94863 w 1981886"/>
                  <a:gd name="connsiteY2" fmla="*/ 0 h 569158"/>
                  <a:gd name="connsiteX3" fmla="*/ 1887024 w 1981886"/>
                  <a:gd name="connsiteY3" fmla="*/ 0 h 569158"/>
                  <a:gd name="connsiteX4" fmla="*/ 1954102 w 1981886"/>
                  <a:gd name="connsiteY4" fmla="*/ 27785 h 569158"/>
                  <a:gd name="connsiteX5" fmla="*/ 1981886 w 1981886"/>
                  <a:gd name="connsiteY5" fmla="*/ 94863 h 569158"/>
                  <a:gd name="connsiteX6" fmla="*/ 1981886 w 1981886"/>
                  <a:gd name="connsiteY6" fmla="*/ 474296 h 569158"/>
                  <a:gd name="connsiteX7" fmla="*/ 1954102 w 1981886"/>
                  <a:gd name="connsiteY7" fmla="*/ 541374 h 569158"/>
                  <a:gd name="connsiteX8" fmla="*/ 1887024 w 1981886"/>
                  <a:gd name="connsiteY8" fmla="*/ 569158 h 569158"/>
                  <a:gd name="connsiteX9" fmla="*/ 94862 w 1981886"/>
                  <a:gd name="connsiteY9" fmla="*/ 569158 h 569158"/>
                  <a:gd name="connsiteX10" fmla="*/ 27784 w 1981886"/>
                  <a:gd name="connsiteY10" fmla="*/ 541374 h 569158"/>
                  <a:gd name="connsiteX11" fmla="*/ 0 w 1981886"/>
                  <a:gd name="connsiteY11" fmla="*/ 474296 h 569158"/>
                  <a:gd name="connsiteX12" fmla="*/ 0 w 1981886"/>
                  <a:gd name="connsiteY12" fmla="*/ 94862 h 569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81886" h="569158">
                    <a:moveTo>
                      <a:pt x="0" y="94862"/>
                    </a:moveTo>
                    <a:cubicBezTo>
                      <a:pt x="0" y="69703"/>
                      <a:pt x="9994" y="45575"/>
                      <a:pt x="27785" y="27784"/>
                    </a:cubicBezTo>
                    <a:cubicBezTo>
                      <a:pt x="45575" y="9994"/>
                      <a:pt x="69704" y="0"/>
                      <a:pt x="94863" y="0"/>
                    </a:cubicBezTo>
                    <a:lnTo>
                      <a:pt x="1887024" y="0"/>
                    </a:lnTo>
                    <a:cubicBezTo>
                      <a:pt x="1912183" y="0"/>
                      <a:pt x="1936311" y="9994"/>
                      <a:pt x="1954102" y="27785"/>
                    </a:cubicBezTo>
                    <a:cubicBezTo>
                      <a:pt x="1971892" y="45575"/>
                      <a:pt x="1981886" y="69704"/>
                      <a:pt x="1981886" y="94863"/>
                    </a:cubicBezTo>
                    <a:lnTo>
                      <a:pt x="1981886" y="474296"/>
                    </a:lnTo>
                    <a:cubicBezTo>
                      <a:pt x="1981886" y="499455"/>
                      <a:pt x="1971892" y="523584"/>
                      <a:pt x="1954102" y="541374"/>
                    </a:cubicBezTo>
                    <a:cubicBezTo>
                      <a:pt x="1936312" y="559164"/>
                      <a:pt x="1912183" y="569158"/>
                      <a:pt x="1887024" y="569158"/>
                    </a:cubicBezTo>
                    <a:lnTo>
                      <a:pt x="94862" y="569158"/>
                    </a:lnTo>
                    <a:cubicBezTo>
                      <a:pt x="69703" y="569158"/>
                      <a:pt x="45575" y="559164"/>
                      <a:pt x="27784" y="541374"/>
                    </a:cubicBezTo>
                    <a:cubicBezTo>
                      <a:pt x="9994" y="523584"/>
                      <a:pt x="0" y="499455"/>
                      <a:pt x="0" y="474296"/>
                    </a:cubicBezTo>
                    <a:lnTo>
                      <a:pt x="0" y="94862"/>
                    </a:lnTo>
                    <a:close/>
                  </a:path>
                </a:pathLst>
              </a:custGeom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03984" tIns="103984" rIns="103984" bIns="103984" numCol="1" spcCol="1270" anchor="ctr" anchorCtr="0">
                <a:noAutofit/>
              </a:bodyPr>
              <a:lstStyle/>
              <a:p>
                <a:pPr lvl="0" algn="ctr" defTabSz="88900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000" b="1" kern="1200" dirty="0" smtClean="0">
                    <a:latin typeface="Arial" pitchFamily="34" charset="0"/>
                    <a:cs typeface="Arial" pitchFamily="34" charset="0"/>
                  </a:rPr>
                  <a:t>Policy Analysis</a:t>
                </a:r>
                <a:endParaRPr lang="de-DE" sz="2000" b="1" kern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" name="Freihandform 13"/>
              <p:cNvSpPr/>
              <p:nvPr/>
            </p:nvSpPr>
            <p:spPr>
              <a:xfrm>
                <a:off x="5132325" y="4077248"/>
                <a:ext cx="3744416" cy="863920"/>
              </a:xfrm>
              <a:custGeom>
                <a:avLst/>
                <a:gdLst>
                  <a:gd name="connsiteX0" fmla="*/ 0 w 3425813"/>
                  <a:gd name="connsiteY0" fmla="*/ 143990 h 863920"/>
                  <a:gd name="connsiteX1" fmla="*/ 42174 w 3425813"/>
                  <a:gd name="connsiteY1" fmla="*/ 42174 h 863920"/>
                  <a:gd name="connsiteX2" fmla="*/ 143990 w 3425813"/>
                  <a:gd name="connsiteY2" fmla="*/ 0 h 863920"/>
                  <a:gd name="connsiteX3" fmla="*/ 3281823 w 3425813"/>
                  <a:gd name="connsiteY3" fmla="*/ 0 h 863920"/>
                  <a:gd name="connsiteX4" fmla="*/ 3383639 w 3425813"/>
                  <a:gd name="connsiteY4" fmla="*/ 42174 h 863920"/>
                  <a:gd name="connsiteX5" fmla="*/ 3425813 w 3425813"/>
                  <a:gd name="connsiteY5" fmla="*/ 143990 h 863920"/>
                  <a:gd name="connsiteX6" fmla="*/ 3425813 w 3425813"/>
                  <a:gd name="connsiteY6" fmla="*/ 719930 h 863920"/>
                  <a:gd name="connsiteX7" fmla="*/ 3383639 w 3425813"/>
                  <a:gd name="connsiteY7" fmla="*/ 821746 h 863920"/>
                  <a:gd name="connsiteX8" fmla="*/ 3281823 w 3425813"/>
                  <a:gd name="connsiteY8" fmla="*/ 863920 h 863920"/>
                  <a:gd name="connsiteX9" fmla="*/ 143990 w 3425813"/>
                  <a:gd name="connsiteY9" fmla="*/ 863920 h 863920"/>
                  <a:gd name="connsiteX10" fmla="*/ 42174 w 3425813"/>
                  <a:gd name="connsiteY10" fmla="*/ 821746 h 863920"/>
                  <a:gd name="connsiteX11" fmla="*/ 0 w 3425813"/>
                  <a:gd name="connsiteY11" fmla="*/ 719930 h 863920"/>
                  <a:gd name="connsiteX12" fmla="*/ 0 w 3425813"/>
                  <a:gd name="connsiteY12" fmla="*/ 143990 h 863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425813" h="863920">
                    <a:moveTo>
                      <a:pt x="0" y="143990"/>
                    </a:moveTo>
                    <a:cubicBezTo>
                      <a:pt x="0" y="105801"/>
                      <a:pt x="15170" y="69177"/>
                      <a:pt x="42174" y="42174"/>
                    </a:cubicBezTo>
                    <a:cubicBezTo>
                      <a:pt x="69177" y="15171"/>
                      <a:pt x="105802" y="0"/>
                      <a:pt x="143990" y="0"/>
                    </a:cubicBezTo>
                    <a:lnTo>
                      <a:pt x="3281823" y="0"/>
                    </a:lnTo>
                    <a:cubicBezTo>
                      <a:pt x="3320012" y="0"/>
                      <a:pt x="3356636" y="15170"/>
                      <a:pt x="3383639" y="42174"/>
                    </a:cubicBezTo>
                    <a:cubicBezTo>
                      <a:pt x="3410642" y="69177"/>
                      <a:pt x="3425813" y="105802"/>
                      <a:pt x="3425813" y="143990"/>
                    </a:cubicBezTo>
                    <a:lnTo>
                      <a:pt x="3425813" y="719930"/>
                    </a:lnTo>
                    <a:cubicBezTo>
                      <a:pt x="3425813" y="758119"/>
                      <a:pt x="3410643" y="794743"/>
                      <a:pt x="3383639" y="821746"/>
                    </a:cubicBezTo>
                    <a:cubicBezTo>
                      <a:pt x="3356636" y="848749"/>
                      <a:pt x="3320011" y="863920"/>
                      <a:pt x="3281823" y="863920"/>
                    </a:cubicBezTo>
                    <a:lnTo>
                      <a:pt x="143990" y="863920"/>
                    </a:lnTo>
                    <a:cubicBezTo>
                      <a:pt x="105801" y="863920"/>
                      <a:pt x="69177" y="848750"/>
                      <a:pt x="42174" y="821746"/>
                    </a:cubicBezTo>
                    <a:cubicBezTo>
                      <a:pt x="15171" y="794743"/>
                      <a:pt x="0" y="758118"/>
                      <a:pt x="0" y="719930"/>
                    </a:cubicBezTo>
                    <a:lnTo>
                      <a:pt x="0" y="143990"/>
                    </a:lnTo>
                    <a:close/>
                  </a:path>
                </a:pathLst>
              </a:custGeom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18373" tIns="118373" rIns="118373" bIns="118373" numCol="1" spcCol="1270" anchor="ctr" anchorCtr="0">
                <a:noAutofit/>
              </a:bodyPr>
              <a:lstStyle/>
              <a:p>
                <a:pPr lvl="0" algn="ctr" defTabSz="88900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000" b="1" kern="1200" dirty="0" smtClean="0">
                    <a:latin typeface="Arial" pitchFamily="34" charset="0"/>
                    <a:cs typeface="Arial" pitchFamily="34" charset="0"/>
                  </a:rPr>
                  <a:t>Environmental Research</a:t>
                </a:r>
                <a:endParaRPr lang="de-DE" sz="2000" b="1" kern="12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9" name="Freihandform 18"/>
            <p:cNvSpPr/>
            <p:nvPr/>
          </p:nvSpPr>
          <p:spPr>
            <a:xfrm>
              <a:off x="4788024" y="1628800"/>
              <a:ext cx="4176464" cy="936104"/>
            </a:xfrm>
            <a:custGeom>
              <a:avLst/>
              <a:gdLst>
                <a:gd name="connsiteX0" fmla="*/ 0 w 4208863"/>
                <a:gd name="connsiteY0" fmla="*/ 130386 h 782302"/>
                <a:gd name="connsiteX1" fmla="*/ 38189 w 4208863"/>
                <a:gd name="connsiteY1" fmla="*/ 38189 h 782302"/>
                <a:gd name="connsiteX2" fmla="*/ 130386 w 4208863"/>
                <a:gd name="connsiteY2" fmla="*/ 0 h 782302"/>
                <a:gd name="connsiteX3" fmla="*/ 4078477 w 4208863"/>
                <a:gd name="connsiteY3" fmla="*/ 0 h 782302"/>
                <a:gd name="connsiteX4" fmla="*/ 4170674 w 4208863"/>
                <a:gd name="connsiteY4" fmla="*/ 38189 h 782302"/>
                <a:gd name="connsiteX5" fmla="*/ 4208863 w 4208863"/>
                <a:gd name="connsiteY5" fmla="*/ 130386 h 782302"/>
                <a:gd name="connsiteX6" fmla="*/ 4208863 w 4208863"/>
                <a:gd name="connsiteY6" fmla="*/ 651916 h 782302"/>
                <a:gd name="connsiteX7" fmla="*/ 4170674 w 4208863"/>
                <a:gd name="connsiteY7" fmla="*/ 744113 h 782302"/>
                <a:gd name="connsiteX8" fmla="*/ 4078477 w 4208863"/>
                <a:gd name="connsiteY8" fmla="*/ 782302 h 782302"/>
                <a:gd name="connsiteX9" fmla="*/ 130386 w 4208863"/>
                <a:gd name="connsiteY9" fmla="*/ 782302 h 782302"/>
                <a:gd name="connsiteX10" fmla="*/ 38189 w 4208863"/>
                <a:gd name="connsiteY10" fmla="*/ 744113 h 782302"/>
                <a:gd name="connsiteX11" fmla="*/ 0 w 4208863"/>
                <a:gd name="connsiteY11" fmla="*/ 651916 h 782302"/>
                <a:gd name="connsiteX12" fmla="*/ 0 w 4208863"/>
                <a:gd name="connsiteY12" fmla="*/ 130386 h 782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208863" h="782302">
                  <a:moveTo>
                    <a:pt x="0" y="130386"/>
                  </a:moveTo>
                  <a:cubicBezTo>
                    <a:pt x="0" y="95805"/>
                    <a:pt x="13737" y="62641"/>
                    <a:pt x="38189" y="38189"/>
                  </a:cubicBezTo>
                  <a:cubicBezTo>
                    <a:pt x="62641" y="13737"/>
                    <a:pt x="95805" y="0"/>
                    <a:pt x="130386" y="0"/>
                  </a:cubicBezTo>
                  <a:lnTo>
                    <a:pt x="4078477" y="0"/>
                  </a:lnTo>
                  <a:cubicBezTo>
                    <a:pt x="4113058" y="0"/>
                    <a:pt x="4146222" y="13737"/>
                    <a:pt x="4170674" y="38189"/>
                  </a:cubicBezTo>
                  <a:cubicBezTo>
                    <a:pt x="4195126" y="62641"/>
                    <a:pt x="4208863" y="95805"/>
                    <a:pt x="4208863" y="130386"/>
                  </a:cubicBezTo>
                  <a:lnTo>
                    <a:pt x="4208863" y="651916"/>
                  </a:lnTo>
                  <a:cubicBezTo>
                    <a:pt x="4208863" y="686497"/>
                    <a:pt x="4195126" y="719661"/>
                    <a:pt x="4170674" y="744113"/>
                  </a:cubicBezTo>
                  <a:cubicBezTo>
                    <a:pt x="4146222" y="768565"/>
                    <a:pt x="4113058" y="782302"/>
                    <a:pt x="4078477" y="782302"/>
                  </a:cubicBezTo>
                  <a:lnTo>
                    <a:pt x="130386" y="782302"/>
                  </a:lnTo>
                  <a:cubicBezTo>
                    <a:pt x="95805" y="782302"/>
                    <a:pt x="62641" y="768565"/>
                    <a:pt x="38189" y="744113"/>
                  </a:cubicBezTo>
                  <a:cubicBezTo>
                    <a:pt x="13737" y="719661"/>
                    <a:pt x="0" y="686497"/>
                    <a:pt x="0" y="651916"/>
                  </a:cubicBezTo>
                  <a:lnTo>
                    <a:pt x="0" y="130386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89" tIns="114389" rIns="114389" bIns="114389" numCol="1" spcCol="1270" anchor="ctr" anchorCtr="0">
              <a:noAutofit/>
            </a:bodyPr>
            <a:lstStyle/>
            <a:p>
              <a:pPr lvl="0" algn="ctr" defTabSz="889000">
                <a:lnSpc>
                  <a:spcPct val="150000"/>
                </a:lnSpc>
                <a:spcAft>
                  <a:spcPct val="35000"/>
                </a:spcAft>
              </a:pPr>
              <a:r>
                <a:rPr lang="de-DE" sz="2000" b="1" dirty="0" smtClean="0">
                  <a:latin typeface="Arial" pitchFamily="34" charset="0"/>
                  <a:cs typeface="Arial" pitchFamily="34" charset="0"/>
                </a:rPr>
                <a:t>Scientific Excellence </a:t>
              </a:r>
              <a:r>
                <a:rPr lang="de-DE" sz="2000" b="1" dirty="0" smtClean="0">
                  <a:solidFill>
                    <a:schemeClr val="accent1"/>
                  </a:solidFill>
                  <a:latin typeface="Arial" pitchFamily="34" charset="0"/>
                  <a:cs typeface="Arial" pitchFamily="34" charset="0"/>
                </a:rPr>
                <a:t>AND</a:t>
              </a:r>
              <a:r>
                <a:rPr lang="de-DE" sz="2000" b="1" dirty="0" smtClean="0">
                  <a:latin typeface="Arial" pitchFamily="34" charset="0"/>
                  <a:cs typeface="Arial" pitchFamily="34" charset="0"/>
                </a:rPr>
                <a:t> </a:t>
              </a:r>
              <a:br>
                <a:rPr lang="de-DE" sz="2000" b="1" dirty="0" smtClean="0">
                  <a:latin typeface="Arial" pitchFamily="34" charset="0"/>
                  <a:cs typeface="Arial" pitchFamily="34" charset="0"/>
                </a:rPr>
              </a:br>
              <a:r>
                <a:rPr lang="de-DE" sz="2000" b="1" dirty="0" smtClean="0">
                  <a:latin typeface="Arial" pitchFamily="34" charset="0"/>
                  <a:cs typeface="Arial" pitchFamily="34" charset="0"/>
                </a:rPr>
                <a:t>Political &amp; </a:t>
              </a:r>
              <a:r>
                <a:rPr lang="de-DE" sz="2000" b="1" dirty="0" err="1" smtClean="0">
                  <a:latin typeface="Arial" pitchFamily="34" charset="0"/>
                  <a:cs typeface="Arial" pitchFamily="34" charset="0"/>
                </a:rPr>
                <a:t>Societal</a:t>
              </a:r>
              <a:r>
                <a:rPr lang="de-DE" sz="2000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sz="2000" b="1" dirty="0" err="1" smtClean="0">
                  <a:latin typeface="Arial" pitchFamily="34" charset="0"/>
                  <a:cs typeface="Arial" pitchFamily="34" charset="0"/>
                </a:rPr>
                <a:t>Relevance</a:t>
              </a:r>
              <a:endParaRPr lang="en-US" sz="2000" b="1" kern="12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3" name="Titel 22"/>
          <p:cNvSpPr>
            <a:spLocks noGrp="1"/>
          </p:cNvSpPr>
          <p:nvPr>
            <p:ph type="title"/>
          </p:nvPr>
        </p:nvSpPr>
        <p:spPr>
          <a:xfrm>
            <a:off x="0" y="1052736"/>
            <a:ext cx="9144000" cy="496800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/>
          <a:lstStyle/>
          <a:p>
            <a:pPr algn="ctr"/>
            <a:r>
              <a:rPr lang="de-DE" dirty="0" err="1" smtClean="0">
                <a:solidFill>
                  <a:schemeClr val="tx2">
                    <a:lumMod val="50000"/>
                  </a:schemeClr>
                </a:solidFill>
              </a:rPr>
              <a:t>Our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 Mission</a:t>
            </a:r>
            <a:endParaRPr lang="de-DE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6" name="Freihandform 25"/>
          <p:cNvSpPr/>
          <p:nvPr/>
        </p:nvSpPr>
        <p:spPr>
          <a:xfrm>
            <a:off x="4788024" y="5559043"/>
            <a:ext cx="4176464" cy="966301"/>
          </a:xfrm>
          <a:custGeom>
            <a:avLst/>
            <a:gdLst>
              <a:gd name="connsiteX0" fmla="*/ 0 w 4208863"/>
              <a:gd name="connsiteY0" fmla="*/ 130386 h 782302"/>
              <a:gd name="connsiteX1" fmla="*/ 38189 w 4208863"/>
              <a:gd name="connsiteY1" fmla="*/ 38189 h 782302"/>
              <a:gd name="connsiteX2" fmla="*/ 130386 w 4208863"/>
              <a:gd name="connsiteY2" fmla="*/ 0 h 782302"/>
              <a:gd name="connsiteX3" fmla="*/ 4078477 w 4208863"/>
              <a:gd name="connsiteY3" fmla="*/ 0 h 782302"/>
              <a:gd name="connsiteX4" fmla="*/ 4170674 w 4208863"/>
              <a:gd name="connsiteY4" fmla="*/ 38189 h 782302"/>
              <a:gd name="connsiteX5" fmla="*/ 4208863 w 4208863"/>
              <a:gd name="connsiteY5" fmla="*/ 130386 h 782302"/>
              <a:gd name="connsiteX6" fmla="*/ 4208863 w 4208863"/>
              <a:gd name="connsiteY6" fmla="*/ 651916 h 782302"/>
              <a:gd name="connsiteX7" fmla="*/ 4170674 w 4208863"/>
              <a:gd name="connsiteY7" fmla="*/ 744113 h 782302"/>
              <a:gd name="connsiteX8" fmla="*/ 4078477 w 4208863"/>
              <a:gd name="connsiteY8" fmla="*/ 782302 h 782302"/>
              <a:gd name="connsiteX9" fmla="*/ 130386 w 4208863"/>
              <a:gd name="connsiteY9" fmla="*/ 782302 h 782302"/>
              <a:gd name="connsiteX10" fmla="*/ 38189 w 4208863"/>
              <a:gd name="connsiteY10" fmla="*/ 744113 h 782302"/>
              <a:gd name="connsiteX11" fmla="*/ 0 w 4208863"/>
              <a:gd name="connsiteY11" fmla="*/ 651916 h 782302"/>
              <a:gd name="connsiteX12" fmla="*/ 0 w 4208863"/>
              <a:gd name="connsiteY12" fmla="*/ 130386 h 782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208863" h="782302">
                <a:moveTo>
                  <a:pt x="0" y="130386"/>
                </a:moveTo>
                <a:cubicBezTo>
                  <a:pt x="0" y="95805"/>
                  <a:pt x="13737" y="62641"/>
                  <a:pt x="38189" y="38189"/>
                </a:cubicBezTo>
                <a:cubicBezTo>
                  <a:pt x="62641" y="13737"/>
                  <a:pt x="95805" y="0"/>
                  <a:pt x="130386" y="0"/>
                </a:cubicBezTo>
                <a:lnTo>
                  <a:pt x="4078477" y="0"/>
                </a:lnTo>
                <a:cubicBezTo>
                  <a:pt x="4113058" y="0"/>
                  <a:pt x="4146222" y="13737"/>
                  <a:pt x="4170674" y="38189"/>
                </a:cubicBezTo>
                <a:cubicBezTo>
                  <a:pt x="4195126" y="62641"/>
                  <a:pt x="4208863" y="95805"/>
                  <a:pt x="4208863" y="130386"/>
                </a:cubicBezTo>
                <a:lnTo>
                  <a:pt x="4208863" y="651916"/>
                </a:lnTo>
                <a:cubicBezTo>
                  <a:pt x="4208863" y="686497"/>
                  <a:pt x="4195126" y="719661"/>
                  <a:pt x="4170674" y="744113"/>
                </a:cubicBezTo>
                <a:cubicBezTo>
                  <a:pt x="4146222" y="768565"/>
                  <a:pt x="4113058" y="782302"/>
                  <a:pt x="4078477" y="782302"/>
                </a:cubicBezTo>
                <a:lnTo>
                  <a:pt x="130386" y="782302"/>
                </a:lnTo>
                <a:cubicBezTo>
                  <a:pt x="95805" y="782302"/>
                  <a:pt x="62641" y="768565"/>
                  <a:pt x="38189" y="744113"/>
                </a:cubicBezTo>
                <a:cubicBezTo>
                  <a:pt x="13737" y="719661"/>
                  <a:pt x="0" y="686497"/>
                  <a:pt x="0" y="651916"/>
                </a:cubicBezTo>
                <a:lnTo>
                  <a:pt x="0" y="130386"/>
                </a:ln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4389" tIns="114389" rIns="114389" bIns="114389" numCol="1" spcCol="1270" anchor="ctr" anchorCtr="0">
            <a:noAutofit/>
          </a:bodyPr>
          <a:lstStyle/>
          <a:p>
            <a:pPr lvl="0" algn="ctr" defTabSz="889000">
              <a:lnSpc>
                <a:spcPct val="150000"/>
              </a:lnSpc>
              <a:spcAft>
                <a:spcPct val="35000"/>
              </a:spcAft>
            </a:pPr>
            <a: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International </a:t>
            </a:r>
            <a:b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de-DE" sz="20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Transdisciplinary</a:t>
            </a:r>
            <a:r>
              <a:rPr lang="de-DE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Teams</a:t>
            </a:r>
            <a:endParaRPr lang="en-US" sz="2000" b="1" kern="120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107504" y="2060848"/>
            <a:ext cx="8640000" cy="4104456"/>
          </a:xfrm>
        </p:spPr>
        <p:txBody>
          <a:bodyPr/>
          <a:lstStyle/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47BEB2-E1C6-483D-879B-919FB72E68A6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0" y="1052736"/>
            <a:ext cx="9144000" cy="496800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Our Geographical Scope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395536" y="4149080"/>
            <a:ext cx="432048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spcBef>
                <a:spcPct val="30000"/>
              </a:spcBef>
              <a:defRPr/>
            </a:pPr>
            <a:endParaRPr lang="de-DE" sz="2000" b="1" dirty="0" smtClean="0">
              <a:latin typeface="Frutiger LT Std 45 Light" pitchFamily="34" charset="0"/>
            </a:endParaRPr>
          </a:p>
          <a:p>
            <a:pPr eaLnBrk="0" hangingPunct="0">
              <a:spcBef>
                <a:spcPct val="30000"/>
              </a:spcBef>
              <a:defRPr/>
            </a:pPr>
            <a:endParaRPr lang="de-DE" sz="2000" b="1" dirty="0" smtClean="0">
              <a:latin typeface="Frutiger LT Std 45 Light" pitchFamily="34" charset="0"/>
            </a:endParaRPr>
          </a:p>
          <a:p>
            <a:pPr eaLnBrk="0" hangingPunct="0">
              <a:spcBef>
                <a:spcPct val="30000"/>
              </a:spcBef>
              <a:defRPr/>
            </a:pPr>
            <a:endParaRPr lang="de-DE" sz="2000" b="1" dirty="0" smtClean="0">
              <a:latin typeface="Frutiger LT Std 45 Light" pitchFamily="34" charset="0"/>
            </a:endParaRPr>
          </a:p>
          <a:p>
            <a:pPr eaLnBrk="0" hangingPunct="0">
              <a:spcBef>
                <a:spcPct val="30000"/>
              </a:spcBef>
              <a:defRPr/>
            </a:pPr>
            <a:endParaRPr lang="de-DE" sz="2000" b="1" dirty="0" smtClean="0">
              <a:latin typeface="Frutiger LT Std 45 Light" pitchFamily="34" charset="0"/>
            </a:endParaRPr>
          </a:p>
        </p:txBody>
      </p:sp>
      <p:pic>
        <p:nvPicPr>
          <p:cNvPr id="14" name="Grafik 13" descr="131209_Karte_eng_ppt.jpg"/>
          <p:cNvPicPr>
            <a:picLocks noChangeAspect="1"/>
          </p:cNvPicPr>
          <p:nvPr/>
        </p:nvPicPr>
        <p:blipFill>
          <a:blip r:embed="rId3" cstate="print"/>
          <a:srcRect l="714" r="2142"/>
          <a:stretch>
            <a:fillRect/>
          </a:stretch>
        </p:blipFill>
        <p:spPr>
          <a:xfrm>
            <a:off x="-41073" y="1556792"/>
            <a:ext cx="9170973" cy="4248472"/>
          </a:xfrm>
          <a:prstGeom prst="rect">
            <a:avLst/>
          </a:prstGeom>
        </p:spPr>
      </p:pic>
      <p:sp>
        <p:nvSpPr>
          <p:cNvPr id="20" name="Textfeld 19"/>
          <p:cNvSpPr txBox="1"/>
          <p:nvPr/>
        </p:nvSpPr>
        <p:spPr>
          <a:xfrm>
            <a:off x="323528" y="5970766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b="1" dirty="0" err="1" smtClean="0"/>
              <a:t>Founded</a:t>
            </a:r>
            <a:r>
              <a:rPr lang="de-DE" sz="1600" b="1" dirty="0" smtClean="0"/>
              <a:t> 2008 </a:t>
            </a:r>
            <a:endParaRPr lang="de-DE" sz="1600" b="1" dirty="0"/>
          </a:p>
        </p:txBody>
      </p:sp>
      <p:sp>
        <p:nvSpPr>
          <p:cNvPr id="21" name="Textfeld 20"/>
          <p:cNvSpPr txBox="1"/>
          <p:nvPr/>
        </p:nvSpPr>
        <p:spPr>
          <a:xfrm>
            <a:off x="7092280" y="5970766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b="1" dirty="0" err="1" smtClean="0"/>
              <a:t>Founded</a:t>
            </a:r>
            <a:r>
              <a:rPr lang="de-DE" sz="1600" b="1" dirty="0" smtClean="0"/>
              <a:t> 1995</a:t>
            </a:r>
            <a:endParaRPr lang="de-DE" sz="1600" b="1" dirty="0"/>
          </a:p>
        </p:txBody>
      </p:sp>
      <p:cxnSp>
        <p:nvCxnSpPr>
          <p:cNvPr id="23" name="Gekrümmte Verbindung 22"/>
          <p:cNvCxnSpPr/>
          <p:nvPr/>
        </p:nvCxnSpPr>
        <p:spPr>
          <a:xfrm rot="16200000" flipH="1">
            <a:off x="6552220" y="4113076"/>
            <a:ext cx="2808312" cy="1008112"/>
          </a:xfrm>
          <a:prstGeom prst="curvedConnector3">
            <a:avLst>
              <a:gd name="adj1" fmla="val 50000"/>
            </a:avLst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krümmte Verbindung 26"/>
          <p:cNvCxnSpPr/>
          <p:nvPr/>
        </p:nvCxnSpPr>
        <p:spPr>
          <a:xfrm rot="5400000">
            <a:off x="863588" y="3969060"/>
            <a:ext cx="2016224" cy="1944216"/>
          </a:xfrm>
          <a:prstGeom prst="curvedConnector3">
            <a:avLst>
              <a:gd name="adj1" fmla="val 50000"/>
            </a:avLst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LeuchtturmFotolia_42870714_m.jpg"/>
          <p:cNvPicPr>
            <a:picLocks/>
          </p:cNvPicPr>
          <p:nvPr/>
        </p:nvPicPr>
        <p:blipFill>
          <a:blip r:embed="rId3" cstate="print"/>
          <a:srcRect t="8288" b="4144"/>
          <a:stretch>
            <a:fillRect/>
          </a:stretch>
        </p:blipFill>
        <p:spPr>
          <a:xfrm flipH="1">
            <a:off x="0" y="1120983"/>
            <a:ext cx="9151200" cy="540436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052736"/>
            <a:ext cx="9144000" cy="4968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de-DE" dirty="0" err="1" smtClean="0">
                <a:solidFill>
                  <a:schemeClr val="tx2">
                    <a:lumMod val="50000"/>
                  </a:schemeClr>
                </a:solidFill>
              </a:rPr>
              <a:t>Our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 Main Research Focus</a:t>
            </a:r>
            <a:endParaRPr lang="de-DE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47BEB2-E1C6-483D-879B-919FB72E68A6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  <p:sp>
        <p:nvSpPr>
          <p:cNvPr id="9" name="Textfeld 8"/>
          <p:cNvSpPr txBox="1"/>
          <p:nvPr/>
        </p:nvSpPr>
        <p:spPr>
          <a:xfrm>
            <a:off x="323528" y="2628974"/>
            <a:ext cx="4320480" cy="1015663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de-DE" sz="2000" b="1" dirty="0" err="1" smtClean="0"/>
              <a:t>Societal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Transformations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towards</a:t>
            </a:r>
            <a:r>
              <a:rPr lang="de-DE" sz="2000" b="1" dirty="0" smtClean="0"/>
              <a:t> a </a:t>
            </a:r>
            <a:r>
              <a:rPr lang="de-DE" sz="2000" b="1" dirty="0" err="1" smtClean="0"/>
              <a:t>Sustainable</a:t>
            </a:r>
            <a:r>
              <a:rPr lang="de-DE" sz="2000" b="1" dirty="0" smtClean="0"/>
              <a:t> Community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4644008" y="5077246"/>
            <a:ext cx="2880320" cy="1015663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de-DE" sz="2000" b="1" dirty="0" err="1" smtClean="0"/>
              <a:t>Consumption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of</a:t>
            </a:r>
            <a:r>
              <a:rPr lang="de-DE" sz="2000" b="1" dirty="0" smtClean="0"/>
              <a:t> </a:t>
            </a:r>
            <a:br>
              <a:rPr lang="de-DE" sz="2000" b="1" dirty="0" smtClean="0"/>
            </a:br>
            <a:r>
              <a:rPr lang="de-DE" sz="2000" b="1" dirty="0" smtClean="0"/>
              <a:t>Natural Resources</a:t>
            </a:r>
            <a:endParaRPr lang="de-DE" sz="2000" b="1" dirty="0"/>
          </a:p>
        </p:txBody>
      </p:sp>
      <p:sp>
        <p:nvSpPr>
          <p:cNvPr id="11" name="Textfeld 10"/>
          <p:cNvSpPr txBox="1"/>
          <p:nvPr/>
        </p:nvSpPr>
        <p:spPr>
          <a:xfrm>
            <a:off x="395536" y="4573190"/>
            <a:ext cx="3528392" cy="1015663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de-DE" sz="2000" b="1" dirty="0" err="1" smtClean="0"/>
              <a:t>Effects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of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Measures</a:t>
            </a:r>
            <a:r>
              <a:rPr lang="de-DE" sz="2000" b="1" dirty="0" smtClean="0"/>
              <a:t> on Environmental Status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5004048" y="3429000"/>
            <a:ext cx="3960440" cy="1015663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de-DE" sz="2000" b="1" dirty="0" err="1" smtClean="0"/>
              <a:t>Acceptance</a:t>
            </a:r>
            <a:r>
              <a:rPr lang="de-DE" sz="2000" b="1" dirty="0" smtClean="0"/>
              <a:t> &amp; </a:t>
            </a:r>
            <a:r>
              <a:rPr lang="de-DE" sz="2000" b="1" dirty="0" err="1" smtClean="0"/>
              <a:t>Governance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of</a:t>
            </a:r>
            <a:r>
              <a:rPr lang="de-DE" sz="2000" b="1" dirty="0" smtClean="0"/>
              <a:t> Transformation </a:t>
            </a:r>
            <a:r>
              <a:rPr lang="de-DE" sz="2000" b="1" dirty="0" err="1" smtClean="0"/>
              <a:t>Processes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 descr="Fotolia_© AndreasG_XS.jpg"/>
          <p:cNvPicPr>
            <a:picLocks/>
          </p:cNvPicPr>
          <p:nvPr/>
        </p:nvPicPr>
        <p:blipFill>
          <a:blip r:embed="rId3" cstate="print">
            <a:lum bright="17000" contrast="-11000"/>
          </a:blip>
          <a:srcRect l="3543" t="23622" r="7795" b="5669"/>
          <a:stretch>
            <a:fillRect/>
          </a:stretch>
        </p:blipFill>
        <p:spPr>
          <a:xfrm flipH="1">
            <a:off x="0" y="1056944"/>
            <a:ext cx="9151200" cy="54684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052736"/>
            <a:ext cx="9144000" cy="496800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de-DE" dirty="0" err="1" smtClean="0">
                <a:solidFill>
                  <a:schemeClr val="tx2">
                    <a:lumMod val="50000"/>
                  </a:schemeClr>
                </a:solidFill>
              </a:rPr>
              <a:t>Transdisciplinarity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2">
                    <a:lumMod val="50000"/>
                  </a:schemeClr>
                </a:solidFill>
              </a:rPr>
              <a:t>as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 a Modus</a:t>
            </a:r>
            <a:endParaRPr lang="de-DE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47BEB2-E1C6-483D-879B-919FB72E68A6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4294967295"/>
          </p:nvPr>
        </p:nvGraphicFramePr>
        <p:xfrm>
          <a:off x="0" y="1556792"/>
          <a:ext cx="9144000" cy="5112568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6084168" y="2084655"/>
            <a:ext cx="29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Integration of Knowledge </a:t>
            </a:r>
            <a:br>
              <a:rPr lang="en-US" sz="1600" b="1" dirty="0" smtClean="0">
                <a:latin typeface="Arial" pitchFamily="34" charset="0"/>
                <a:cs typeface="Arial" pitchFamily="34" charset="0"/>
              </a:rPr>
            </a:b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&amp; Different Scientific Disciplines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084168" y="5517232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>
              <a:lnSpc>
                <a:spcPct val="150000"/>
              </a:lnSpc>
              <a:defRPr/>
            </a:pP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Elaboration of Solutions in Partnership with Practitioners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323528" y="2084655"/>
            <a:ext cx="2376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Innovative Methods </a:t>
            </a:r>
            <a:br>
              <a:rPr lang="en-US" sz="1600" b="1" dirty="0" smtClean="0">
                <a:latin typeface="Arial" pitchFamily="34" charset="0"/>
                <a:cs typeface="Arial" pitchFamily="34" charset="0"/>
              </a:rPr>
            </a:b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&amp; their Combinations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052736"/>
            <a:ext cx="9144000" cy="4968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lvl="0" algn="ctr"/>
            <a:r>
              <a:rPr lang="de-DE" dirty="0" err="1" smtClean="0">
                <a:solidFill>
                  <a:schemeClr val="tx2">
                    <a:lumMod val="50000"/>
                  </a:schemeClr>
                </a:solidFill>
              </a:rPr>
              <a:t>Structure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2">
                    <a:lumMod val="50000"/>
                  </a:schemeClr>
                </a:solidFill>
              </a:rPr>
              <a:t>of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2">
                    <a:lumMod val="50000"/>
                  </a:schemeClr>
                </a:solidFill>
              </a:rPr>
              <a:t>the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2">
                    <a:lumMod val="50000"/>
                  </a:schemeClr>
                </a:solidFill>
              </a:rPr>
              <a:t>Ecologic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 Institutes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6" name="Inhaltsplatzhalter 5" descr="131209_Struktur_eng_ppt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133634" y="2276873"/>
            <a:ext cx="8876733" cy="3888432"/>
          </a:xfr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47BEB2-E1C6-483D-879B-919FB72E68A6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2735796" y="1772816"/>
            <a:ext cx="36724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eaLnBrk="0" hangingPunct="0">
              <a:spcBef>
                <a:spcPct val="30000"/>
              </a:spcBef>
              <a:defRPr/>
            </a:pPr>
            <a:r>
              <a:rPr lang="de-DE" sz="16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Private, Independent, Non-Profit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 descr="Holz_Fotolia_© SyB_M.jpg"/>
          <p:cNvPicPr preferRelativeResize="0">
            <a:picLocks/>
          </p:cNvPicPr>
          <p:nvPr/>
        </p:nvPicPr>
        <p:blipFill>
          <a:blip r:embed="rId3" cstate="print"/>
          <a:srcRect t="2094"/>
          <a:stretch>
            <a:fillRect/>
          </a:stretch>
        </p:blipFill>
        <p:spPr>
          <a:xfrm>
            <a:off x="0" y="1171485"/>
            <a:ext cx="9151200" cy="535385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47BEB2-E1C6-483D-879B-919FB72E68A6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0" y="1052736"/>
            <a:ext cx="9144000" cy="4968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de-DE" dirty="0" err="1" smtClean="0">
                <a:solidFill>
                  <a:schemeClr val="tx2">
                    <a:lumMod val="50000"/>
                  </a:schemeClr>
                </a:solidFill>
              </a:rPr>
              <a:t>Our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2">
                    <a:lumMod val="50000"/>
                  </a:schemeClr>
                </a:solidFill>
              </a:rPr>
              <a:t>History</a:t>
            </a:r>
            <a:endParaRPr lang="de-DE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8" name="Inhaltsplatzhalter 7" descr="140108_Annual_rings_eng_ppt.jpg"/>
          <p:cNvPicPr>
            <a:picLocks noGrp="1" noChangeAspect="1"/>
          </p:cNvPicPr>
          <p:nvPr>
            <p:ph idx="4294967295"/>
          </p:nvPr>
        </p:nvPicPr>
        <p:blipFill>
          <a:blip r:embed="rId4" cstate="print"/>
          <a:stretch>
            <a:fillRect/>
          </a:stretch>
        </p:blipFill>
        <p:spPr>
          <a:xfrm>
            <a:off x="1187624" y="1700808"/>
            <a:ext cx="6574649" cy="4861572"/>
          </a:xfr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Netz_Fotolia_56003671_S.jpg"/>
          <p:cNvPicPr>
            <a:picLocks/>
          </p:cNvPicPr>
          <p:nvPr/>
        </p:nvPicPr>
        <p:blipFill>
          <a:blip r:embed="rId3" cstate="print"/>
          <a:srcRect t="4144" r="690" b="7770"/>
          <a:stretch>
            <a:fillRect/>
          </a:stretch>
        </p:blipFill>
        <p:spPr>
          <a:xfrm>
            <a:off x="0" y="1152621"/>
            <a:ext cx="9149470" cy="537272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052736"/>
            <a:ext cx="9144000" cy="4968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de-DE" dirty="0" err="1" smtClean="0">
                <a:solidFill>
                  <a:schemeClr val="tx2">
                    <a:lumMod val="50000"/>
                  </a:schemeClr>
                </a:solidFill>
              </a:rPr>
              <a:t>Our</a:t>
            </a:r>
            <a:r>
              <a:rPr lang="de-DE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2">
                    <a:lumMod val="50000"/>
                  </a:schemeClr>
                </a:solidFill>
              </a:rPr>
              <a:t>Partnerships</a:t>
            </a:r>
            <a:endParaRPr lang="de-DE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251520" y="2132856"/>
            <a:ext cx="8640480" cy="3888432"/>
          </a:xfrm>
          <a:solidFill>
            <a:schemeClr val="bg1"/>
          </a:solidFill>
        </p:spPr>
        <p:txBody>
          <a:bodyPr anchor="ctr"/>
          <a:lstStyle/>
          <a:p>
            <a:pPr>
              <a:lnSpc>
                <a:spcPct val="200000"/>
              </a:lnSpc>
              <a:buFont typeface="Courier New" pitchFamily="49" charset="0"/>
              <a:buChar char="o"/>
            </a:pP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Network of Institutes for European Environmental Policy (IEEP)</a:t>
            </a:r>
          </a:p>
          <a:p>
            <a:pPr>
              <a:lnSpc>
                <a:spcPct val="200000"/>
              </a:lnSpc>
              <a:buFont typeface="Courier New" pitchFamily="49" charset="0"/>
              <a:buChar char="o"/>
            </a:pP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Ecological Research Network (Ecornet.eu)</a:t>
            </a:r>
          </a:p>
          <a:p>
            <a:pPr>
              <a:lnSpc>
                <a:spcPct val="200000"/>
              </a:lnSpc>
              <a:buFont typeface="Courier New" pitchFamily="49" charset="0"/>
              <a:buChar char="o"/>
            </a:pP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Teaching:</a:t>
            </a:r>
          </a:p>
          <a:p>
            <a:pPr lvl="2">
              <a:lnSpc>
                <a:spcPct val="200000"/>
              </a:lnSpc>
              <a:buNone/>
            </a:pP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Duke University, Durham, NC</a:t>
            </a:r>
            <a:br>
              <a:rPr lang="en-US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University of Colorado Denver, CO </a:t>
            </a:r>
            <a:br>
              <a:rPr lang="en-US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Eberswalde University for Sustainable Development (HNEE)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47BEB2-E1C6-483D-879B-919FB72E68A6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ologic_for_beginners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ecologic_for_beginners</Template>
  <TotalTime>19</TotalTime>
  <Words>906</Words>
  <Application>Microsoft Macintosh PowerPoint</Application>
  <PresentationFormat>On-screen Show (4:3)</PresentationFormat>
  <Paragraphs>279</Paragraphs>
  <Slides>22</Slides>
  <Notes>21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ecologic_for_beginners</vt:lpstr>
      <vt:lpstr>Slide 1</vt:lpstr>
      <vt:lpstr>Our Vision</vt:lpstr>
      <vt:lpstr>Our Mission</vt:lpstr>
      <vt:lpstr>Our Geographical Scope</vt:lpstr>
      <vt:lpstr>Our Main Research Focus</vt:lpstr>
      <vt:lpstr>Transdisciplinarity as a Modus</vt:lpstr>
      <vt:lpstr>Structure of the Ecologic Institutes</vt:lpstr>
      <vt:lpstr>Our History</vt:lpstr>
      <vt:lpstr>Our Partnerships</vt:lpstr>
      <vt:lpstr>Our Staff 2013</vt:lpstr>
      <vt:lpstr>Revenue Composition 2012</vt:lpstr>
      <vt:lpstr> Our Value of Projects 1995 – 2012 </vt:lpstr>
      <vt:lpstr>Our Main Performance Indicators</vt:lpstr>
      <vt:lpstr>Our Major Programs</vt:lpstr>
      <vt:lpstr>EU Research Projects with Ecologic Institute in the Lead</vt:lpstr>
      <vt:lpstr>One of Our National Research Projects: RADOST</vt:lpstr>
      <vt:lpstr>Our Role and Impact in Policy Research</vt:lpstr>
      <vt:lpstr>One Success Story: Water Policy</vt:lpstr>
      <vt:lpstr>One Success Story: Energy Policy</vt:lpstr>
      <vt:lpstr>One Success Story: Clearing Point</vt:lpstr>
      <vt:lpstr>Slide 21</vt:lpstr>
      <vt:lpstr>Slide 22</vt:lpstr>
    </vt:vector>
  </TitlesOfParts>
  <Company>Ecologic gGmbH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Carolin Wolf</dc:creator>
  <cp:lastModifiedBy>Fadwa Kingsbury</cp:lastModifiedBy>
  <cp:revision>1166</cp:revision>
  <dcterms:created xsi:type="dcterms:W3CDTF">2014-02-12T16:45:33Z</dcterms:created>
  <dcterms:modified xsi:type="dcterms:W3CDTF">2014-02-12T17:04:44Z</dcterms:modified>
</cp:coreProperties>
</file>