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34747200" cy="25603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64" userDrawn="1">
          <p15:clr>
            <a:srgbClr val="A4A3A4"/>
          </p15:clr>
        </p15:guide>
        <p15:guide id="2" pos="107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4667"/>
    <p:restoredTop sz="96793"/>
  </p:normalViewPr>
  <p:slideViewPr>
    <p:cSldViewPr snapToGrid="0" snapToObjects="1">
      <p:cViewPr>
        <p:scale>
          <a:sx n="87" d="100"/>
          <a:sy n="87" d="100"/>
        </p:scale>
        <p:origin x="144" y="-8552"/>
      </p:cViewPr>
      <p:guideLst>
        <p:guide orient="horz" pos="8064"/>
        <p:guide pos="107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EF619-B2EE-DF45-9B29-ACFC1E1D8987}" type="datetimeFigureOut">
              <a:rPr lang="en-US" smtClean="0"/>
              <a:t>8/13/20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5088" y="1143000"/>
            <a:ext cx="4187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6FC09-A209-884E-BFE6-96E8A52EC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6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TABLE 2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 CCAS agree or strongly agree (4,5)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 CCAS agree or strongly agree (4,5)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 value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BELIEF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 1: I believe our climate is changing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63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83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&lt;.001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 8: Climate change has a negative effect on our lives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53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73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&lt;.001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INTENTION:</a:t>
            </a: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 CCAS disagree or strongly disagree (1,2)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Post CCAS disagree or strongly disagree (1,2)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 9: We cannot do anything to stop climate change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52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64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&lt;.005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Item 13: Things I do have no effect on the quality of the environment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56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74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&lt;.001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76FC09-A209-884E-BFE6-96E8A52ECE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24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06040" y="4190155"/>
            <a:ext cx="29535120" cy="8913707"/>
          </a:xfrm>
        </p:spPr>
        <p:txBody>
          <a:bodyPr anchor="b"/>
          <a:lstStyle>
            <a:lvl1pPr algn="ctr">
              <a:defRPr sz="2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13447609"/>
            <a:ext cx="26060400" cy="6181511"/>
          </a:xfrm>
        </p:spPr>
        <p:txBody>
          <a:bodyPr/>
          <a:lstStyle>
            <a:lvl1pPr marL="0" indent="0" algn="ctr">
              <a:buNone/>
              <a:defRPr sz="8960"/>
            </a:lvl1pPr>
            <a:lvl2pPr marL="1706865" indent="0" algn="ctr">
              <a:buNone/>
              <a:defRPr sz="7467"/>
            </a:lvl2pPr>
            <a:lvl3pPr marL="3413730" indent="0" algn="ctr">
              <a:buNone/>
              <a:defRPr sz="6720"/>
            </a:lvl3pPr>
            <a:lvl4pPr marL="5120594" indent="0" algn="ctr">
              <a:buNone/>
              <a:defRPr sz="5973"/>
            </a:lvl4pPr>
            <a:lvl5pPr marL="6827459" indent="0" algn="ctr">
              <a:buNone/>
              <a:defRPr sz="5973"/>
            </a:lvl5pPr>
            <a:lvl6pPr marL="8534324" indent="0" algn="ctr">
              <a:buNone/>
              <a:defRPr sz="5973"/>
            </a:lvl6pPr>
            <a:lvl7pPr marL="10241189" indent="0" algn="ctr">
              <a:buNone/>
              <a:defRPr sz="5973"/>
            </a:lvl7pPr>
            <a:lvl8pPr marL="11948053" indent="0" algn="ctr">
              <a:buNone/>
              <a:defRPr sz="5973"/>
            </a:lvl8pPr>
            <a:lvl9pPr marL="13654918" indent="0" algn="ctr">
              <a:buNone/>
              <a:defRPr sz="59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6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13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4865967" y="1363133"/>
            <a:ext cx="7492365" cy="216975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88872" y="1363133"/>
            <a:ext cx="22042755" cy="216975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42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2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774" y="6383028"/>
            <a:ext cx="29969460" cy="10650218"/>
          </a:xfrm>
        </p:spPr>
        <p:txBody>
          <a:bodyPr anchor="b"/>
          <a:lstStyle>
            <a:lvl1pPr>
              <a:defRPr sz="2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774" y="17134001"/>
            <a:ext cx="29969460" cy="5600698"/>
          </a:xfrm>
        </p:spPr>
        <p:txBody>
          <a:bodyPr/>
          <a:lstStyle>
            <a:lvl1pPr marL="0" indent="0">
              <a:buNone/>
              <a:defRPr sz="8960">
                <a:solidFill>
                  <a:schemeClr val="tx1"/>
                </a:solidFill>
              </a:defRPr>
            </a:lvl1pPr>
            <a:lvl2pPr marL="1706865" indent="0">
              <a:buNone/>
              <a:defRPr sz="7467">
                <a:solidFill>
                  <a:schemeClr val="tx1">
                    <a:tint val="75000"/>
                  </a:schemeClr>
                </a:solidFill>
              </a:defRPr>
            </a:lvl2pPr>
            <a:lvl3pPr marL="341373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3pPr>
            <a:lvl4pPr marL="5120594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4pPr>
            <a:lvl5pPr marL="6827459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5pPr>
            <a:lvl6pPr marL="8534324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6pPr>
            <a:lvl7pPr marL="10241189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7pPr>
            <a:lvl8pPr marL="11948053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8pPr>
            <a:lvl9pPr marL="13654918" indent="0">
              <a:buNone/>
              <a:defRPr sz="5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927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88870" y="6815667"/>
            <a:ext cx="14767560" cy="16244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90770" y="6815667"/>
            <a:ext cx="14767560" cy="162449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692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363139"/>
            <a:ext cx="29969460" cy="49487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400" y="6276342"/>
            <a:ext cx="14699692" cy="3075938"/>
          </a:xfrm>
        </p:spPr>
        <p:txBody>
          <a:bodyPr anchor="b"/>
          <a:lstStyle>
            <a:lvl1pPr marL="0" indent="0">
              <a:buNone/>
              <a:defRPr sz="8960" b="1"/>
            </a:lvl1pPr>
            <a:lvl2pPr marL="1706865" indent="0">
              <a:buNone/>
              <a:defRPr sz="7467" b="1"/>
            </a:lvl2pPr>
            <a:lvl3pPr marL="3413730" indent="0">
              <a:buNone/>
              <a:defRPr sz="6720" b="1"/>
            </a:lvl3pPr>
            <a:lvl4pPr marL="5120594" indent="0">
              <a:buNone/>
              <a:defRPr sz="5973" b="1"/>
            </a:lvl4pPr>
            <a:lvl5pPr marL="6827459" indent="0">
              <a:buNone/>
              <a:defRPr sz="5973" b="1"/>
            </a:lvl5pPr>
            <a:lvl6pPr marL="8534324" indent="0">
              <a:buNone/>
              <a:defRPr sz="5973" b="1"/>
            </a:lvl6pPr>
            <a:lvl7pPr marL="10241189" indent="0">
              <a:buNone/>
              <a:defRPr sz="5973" b="1"/>
            </a:lvl7pPr>
            <a:lvl8pPr marL="11948053" indent="0">
              <a:buNone/>
              <a:defRPr sz="5973" b="1"/>
            </a:lvl8pPr>
            <a:lvl9pPr marL="13654918" indent="0">
              <a:buNone/>
              <a:defRPr sz="5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3400" y="9352280"/>
            <a:ext cx="14699692" cy="13755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7590772" y="6276342"/>
            <a:ext cx="14772086" cy="3075938"/>
          </a:xfrm>
        </p:spPr>
        <p:txBody>
          <a:bodyPr anchor="b"/>
          <a:lstStyle>
            <a:lvl1pPr marL="0" indent="0">
              <a:buNone/>
              <a:defRPr sz="8960" b="1"/>
            </a:lvl1pPr>
            <a:lvl2pPr marL="1706865" indent="0">
              <a:buNone/>
              <a:defRPr sz="7467" b="1"/>
            </a:lvl2pPr>
            <a:lvl3pPr marL="3413730" indent="0">
              <a:buNone/>
              <a:defRPr sz="6720" b="1"/>
            </a:lvl3pPr>
            <a:lvl4pPr marL="5120594" indent="0">
              <a:buNone/>
              <a:defRPr sz="5973" b="1"/>
            </a:lvl4pPr>
            <a:lvl5pPr marL="6827459" indent="0">
              <a:buNone/>
              <a:defRPr sz="5973" b="1"/>
            </a:lvl5pPr>
            <a:lvl6pPr marL="8534324" indent="0">
              <a:buNone/>
              <a:defRPr sz="5973" b="1"/>
            </a:lvl6pPr>
            <a:lvl7pPr marL="10241189" indent="0">
              <a:buNone/>
              <a:defRPr sz="5973" b="1"/>
            </a:lvl7pPr>
            <a:lvl8pPr marL="11948053" indent="0">
              <a:buNone/>
              <a:defRPr sz="5973" b="1"/>
            </a:lvl8pPr>
            <a:lvl9pPr marL="13654918" indent="0">
              <a:buNone/>
              <a:defRPr sz="59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7590772" y="9352280"/>
            <a:ext cx="14772086" cy="137557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63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94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262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706880"/>
            <a:ext cx="11206876" cy="5974080"/>
          </a:xfrm>
        </p:spPr>
        <p:txBody>
          <a:bodyPr anchor="b"/>
          <a:lstStyle>
            <a:lvl1pPr>
              <a:defRPr sz="119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72086" y="3686392"/>
            <a:ext cx="17590770" cy="18194867"/>
          </a:xfrm>
        </p:spPr>
        <p:txBody>
          <a:bodyPr/>
          <a:lstStyle>
            <a:lvl1pPr>
              <a:defRPr sz="11947"/>
            </a:lvl1pPr>
            <a:lvl2pPr>
              <a:defRPr sz="10453"/>
            </a:lvl2pPr>
            <a:lvl3pPr>
              <a:defRPr sz="8960"/>
            </a:lvl3pPr>
            <a:lvl4pPr>
              <a:defRPr sz="7467"/>
            </a:lvl4pPr>
            <a:lvl5pPr>
              <a:defRPr sz="7467"/>
            </a:lvl5pPr>
            <a:lvl6pPr>
              <a:defRPr sz="7467"/>
            </a:lvl6pPr>
            <a:lvl7pPr>
              <a:defRPr sz="7467"/>
            </a:lvl7pPr>
            <a:lvl8pPr>
              <a:defRPr sz="7467"/>
            </a:lvl8pPr>
            <a:lvl9pPr>
              <a:defRPr sz="74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3396" y="7680960"/>
            <a:ext cx="11206876" cy="14229929"/>
          </a:xfrm>
        </p:spPr>
        <p:txBody>
          <a:bodyPr/>
          <a:lstStyle>
            <a:lvl1pPr marL="0" indent="0">
              <a:buNone/>
              <a:defRPr sz="5973"/>
            </a:lvl1pPr>
            <a:lvl2pPr marL="1706865" indent="0">
              <a:buNone/>
              <a:defRPr sz="5227"/>
            </a:lvl2pPr>
            <a:lvl3pPr marL="3413730" indent="0">
              <a:buNone/>
              <a:defRPr sz="4480"/>
            </a:lvl3pPr>
            <a:lvl4pPr marL="5120594" indent="0">
              <a:buNone/>
              <a:defRPr sz="3733"/>
            </a:lvl4pPr>
            <a:lvl5pPr marL="6827459" indent="0">
              <a:buNone/>
              <a:defRPr sz="3733"/>
            </a:lvl5pPr>
            <a:lvl6pPr marL="8534324" indent="0">
              <a:buNone/>
              <a:defRPr sz="3733"/>
            </a:lvl6pPr>
            <a:lvl7pPr marL="10241189" indent="0">
              <a:buNone/>
              <a:defRPr sz="3733"/>
            </a:lvl7pPr>
            <a:lvl8pPr marL="11948053" indent="0">
              <a:buNone/>
              <a:defRPr sz="3733"/>
            </a:lvl8pPr>
            <a:lvl9pPr marL="13654918" indent="0">
              <a:buNone/>
              <a:defRPr sz="3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04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396" y="1706880"/>
            <a:ext cx="11206876" cy="5974080"/>
          </a:xfrm>
        </p:spPr>
        <p:txBody>
          <a:bodyPr anchor="b"/>
          <a:lstStyle>
            <a:lvl1pPr>
              <a:defRPr sz="119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4772086" y="3686392"/>
            <a:ext cx="17590770" cy="18194867"/>
          </a:xfrm>
        </p:spPr>
        <p:txBody>
          <a:bodyPr anchor="t"/>
          <a:lstStyle>
            <a:lvl1pPr marL="0" indent="0">
              <a:buNone/>
              <a:defRPr sz="11947"/>
            </a:lvl1pPr>
            <a:lvl2pPr marL="1706865" indent="0">
              <a:buNone/>
              <a:defRPr sz="10453"/>
            </a:lvl2pPr>
            <a:lvl3pPr marL="3413730" indent="0">
              <a:buNone/>
              <a:defRPr sz="8960"/>
            </a:lvl3pPr>
            <a:lvl4pPr marL="5120594" indent="0">
              <a:buNone/>
              <a:defRPr sz="7467"/>
            </a:lvl4pPr>
            <a:lvl5pPr marL="6827459" indent="0">
              <a:buNone/>
              <a:defRPr sz="7467"/>
            </a:lvl5pPr>
            <a:lvl6pPr marL="8534324" indent="0">
              <a:buNone/>
              <a:defRPr sz="7467"/>
            </a:lvl6pPr>
            <a:lvl7pPr marL="10241189" indent="0">
              <a:buNone/>
              <a:defRPr sz="7467"/>
            </a:lvl7pPr>
            <a:lvl8pPr marL="11948053" indent="0">
              <a:buNone/>
              <a:defRPr sz="7467"/>
            </a:lvl8pPr>
            <a:lvl9pPr marL="13654918" indent="0">
              <a:buNone/>
              <a:defRPr sz="7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93396" y="7680960"/>
            <a:ext cx="11206876" cy="14229929"/>
          </a:xfrm>
        </p:spPr>
        <p:txBody>
          <a:bodyPr/>
          <a:lstStyle>
            <a:lvl1pPr marL="0" indent="0">
              <a:buNone/>
              <a:defRPr sz="5973"/>
            </a:lvl1pPr>
            <a:lvl2pPr marL="1706865" indent="0">
              <a:buNone/>
              <a:defRPr sz="5227"/>
            </a:lvl2pPr>
            <a:lvl3pPr marL="3413730" indent="0">
              <a:buNone/>
              <a:defRPr sz="4480"/>
            </a:lvl3pPr>
            <a:lvl4pPr marL="5120594" indent="0">
              <a:buNone/>
              <a:defRPr sz="3733"/>
            </a:lvl4pPr>
            <a:lvl5pPr marL="6827459" indent="0">
              <a:buNone/>
              <a:defRPr sz="3733"/>
            </a:lvl5pPr>
            <a:lvl6pPr marL="8534324" indent="0">
              <a:buNone/>
              <a:defRPr sz="3733"/>
            </a:lvl6pPr>
            <a:lvl7pPr marL="10241189" indent="0">
              <a:buNone/>
              <a:defRPr sz="3733"/>
            </a:lvl7pPr>
            <a:lvl8pPr marL="11948053" indent="0">
              <a:buNone/>
              <a:defRPr sz="3733"/>
            </a:lvl8pPr>
            <a:lvl9pPr marL="13654918" indent="0">
              <a:buNone/>
              <a:defRPr sz="3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81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88870" y="1363139"/>
            <a:ext cx="29969460" cy="4948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88870" y="6815667"/>
            <a:ext cx="29969460" cy="16244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88870" y="23730379"/>
            <a:ext cx="781812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C26F8-5639-724C-AD67-74BFAA4C3AAE}" type="datetimeFigureOut">
              <a:rPr lang="en-US" smtClean="0"/>
              <a:t>8/13/20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10010" y="23730379"/>
            <a:ext cx="1172718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40210" y="23730379"/>
            <a:ext cx="7818120" cy="13631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AAE99-C7C6-9643-A9FE-47A9202C6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3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413730" rtl="0" eaLnBrk="1" latinLnBrk="0" hangingPunct="1">
        <a:lnSpc>
          <a:spcPct val="90000"/>
        </a:lnSpc>
        <a:spcBef>
          <a:spcPct val="0"/>
        </a:spcBef>
        <a:buNone/>
        <a:defRPr sz="164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53432" indent="-853432" algn="l" defTabSz="3413730" rtl="0" eaLnBrk="1" latinLnBrk="0" hangingPunct="1">
        <a:lnSpc>
          <a:spcPct val="90000"/>
        </a:lnSpc>
        <a:spcBef>
          <a:spcPts val="3733"/>
        </a:spcBef>
        <a:buFont typeface="Arial" panose="020B0604020202020204" pitchFamily="34" charset="0"/>
        <a:buChar char="•"/>
        <a:defRPr sz="10453" kern="1200">
          <a:solidFill>
            <a:schemeClr val="tx1"/>
          </a:solidFill>
          <a:latin typeface="+mn-lt"/>
          <a:ea typeface="+mn-ea"/>
          <a:cs typeface="+mn-cs"/>
        </a:defRPr>
      </a:lvl1pPr>
      <a:lvl2pPr marL="2560297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8960" kern="1200">
          <a:solidFill>
            <a:schemeClr val="tx1"/>
          </a:solidFill>
          <a:latin typeface="+mn-lt"/>
          <a:ea typeface="+mn-ea"/>
          <a:cs typeface="+mn-cs"/>
        </a:defRPr>
      </a:lvl2pPr>
      <a:lvl3pPr marL="4267162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3pPr>
      <a:lvl4pPr marL="5974027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4pPr>
      <a:lvl5pPr marL="7680891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5pPr>
      <a:lvl6pPr marL="9387756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6pPr>
      <a:lvl7pPr marL="11094621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486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8pPr>
      <a:lvl9pPr marL="14508350" indent="-853432" algn="l" defTabSz="3413730" rtl="0" eaLnBrk="1" latinLnBrk="0" hangingPunct="1">
        <a:lnSpc>
          <a:spcPct val="90000"/>
        </a:lnSpc>
        <a:spcBef>
          <a:spcPts val="1867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706865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2pPr>
      <a:lvl3pPr marL="3413730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3pPr>
      <a:lvl4pPr marL="5120594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4pPr>
      <a:lvl5pPr marL="6827459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5pPr>
      <a:lvl6pPr marL="8534324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6pPr>
      <a:lvl7pPr marL="10241189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7pPr>
      <a:lvl8pPr marL="11948053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8pPr>
      <a:lvl9pPr marL="13654918" algn="l" defTabSz="3413730" rtl="0" eaLnBrk="1" latinLnBrk="0" hangingPunct="1">
        <a:defRPr sz="6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4H1N_yXBi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9346A77-FDF1-FF44-B39A-37BF99F61015}"/>
              </a:ext>
            </a:extLst>
          </p:cNvPr>
          <p:cNvSpPr/>
          <p:nvPr/>
        </p:nvSpPr>
        <p:spPr>
          <a:xfrm>
            <a:off x="0" y="76200"/>
            <a:ext cx="10972800" cy="59436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1E13463-A742-A64F-BA80-8657CFE64476}"/>
              </a:ext>
            </a:extLst>
          </p:cNvPr>
          <p:cNvSpPr/>
          <p:nvPr/>
        </p:nvSpPr>
        <p:spPr>
          <a:xfrm>
            <a:off x="0" y="60579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C27CD4-4464-B84F-8E0E-6710AC7416AB}"/>
              </a:ext>
            </a:extLst>
          </p:cNvPr>
          <p:cNvSpPr/>
          <p:nvPr/>
        </p:nvSpPr>
        <p:spPr>
          <a:xfrm>
            <a:off x="0" y="121920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2B1F6F-522F-4643-B6CA-3905B2233394}"/>
              </a:ext>
            </a:extLst>
          </p:cNvPr>
          <p:cNvSpPr/>
          <p:nvPr/>
        </p:nvSpPr>
        <p:spPr>
          <a:xfrm>
            <a:off x="0" y="183261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84CD827-653F-984C-901B-0D1B24205789}"/>
              </a:ext>
            </a:extLst>
          </p:cNvPr>
          <p:cNvSpPr/>
          <p:nvPr/>
        </p:nvSpPr>
        <p:spPr>
          <a:xfrm>
            <a:off x="0" y="24269700"/>
            <a:ext cx="34747200" cy="13335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B103CE-3C0F-F642-BBEE-FD5688EC7148}"/>
              </a:ext>
            </a:extLst>
          </p:cNvPr>
          <p:cNvSpPr/>
          <p:nvPr/>
        </p:nvSpPr>
        <p:spPr>
          <a:xfrm>
            <a:off x="156210" y="1311977"/>
            <a:ext cx="1074039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dirty="0"/>
              <a:t>Middle School Students and Climate Change: Assessing Attitudes and Emotions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D62F98-7FE5-7845-8BB6-255BE17E5395}"/>
              </a:ext>
            </a:extLst>
          </p:cNvPr>
          <p:cNvSpPr/>
          <p:nvPr/>
        </p:nvSpPr>
        <p:spPr>
          <a:xfrm>
            <a:off x="81175" y="4241145"/>
            <a:ext cx="10972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Beth Mark</a:t>
            </a:r>
          </a:p>
          <a:p>
            <a:pPr algn="ctr"/>
            <a:r>
              <a:rPr lang="en-US" sz="2800" dirty="0"/>
              <a:t>Masters of Environmental Studies 2020</a:t>
            </a:r>
          </a:p>
          <a:p>
            <a:pPr algn="ctr"/>
            <a:r>
              <a:rPr lang="en-US" sz="2400" dirty="0"/>
              <a:t>Primary Reader Marilyn Howarth, MD, FACOEM | Secondary Reader Marian Reiff, Ph.D. 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FBD229B-305F-7540-A551-31DECDF0BBB1}"/>
              </a:ext>
            </a:extLst>
          </p:cNvPr>
          <p:cNvSpPr txBox="1">
            <a:spLocks/>
          </p:cNvSpPr>
          <p:nvPr/>
        </p:nvSpPr>
        <p:spPr>
          <a:xfrm>
            <a:off x="120798" y="6218237"/>
            <a:ext cx="10737700" cy="1083536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Introduction and Background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3295FFB-67B9-F84B-A54A-EC8B2B275361}"/>
              </a:ext>
            </a:extLst>
          </p:cNvPr>
          <p:cNvSpPr txBox="1">
            <a:spLocks/>
          </p:cNvSpPr>
          <p:nvPr/>
        </p:nvSpPr>
        <p:spPr>
          <a:xfrm>
            <a:off x="158898" y="12352338"/>
            <a:ext cx="10661500" cy="974278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Hypothesis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6079A3-35FC-6540-A1BE-610FF5B3A9C0}"/>
              </a:ext>
            </a:extLst>
          </p:cNvPr>
          <p:cNvSpPr txBox="1">
            <a:spLocks/>
          </p:cNvSpPr>
          <p:nvPr/>
        </p:nvSpPr>
        <p:spPr>
          <a:xfrm>
            <a:off x="158898" y="13817770"/>
            <a:ext cx="10623400" cy="37671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Exposure to a video about climate change will elicit strong negative emotions in middle school students.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Garamond" panose="02020404030301010803" pitchFamily="18" charset="0"/>
            </a:endParaRP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Exposure to a video about climate change will change student attitudes about climate change.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287C9CF4-46FA-0247-92D5-D688A73276FE}"/>
              </a:ext>
            </a:extLst>
          </p:cNvPr>
          <p:cNvSpPr txBox="1">
            <a:spLocks/>
          </p:cNvSpPr>
          <p:nvPr/>
        </p:nvSpPr>
        <p:spPr>
          <a:xfrm>
            <a:off x="158898" y="18436896"/>
            <a:ext cx="10699600" cy="948067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 Methods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4C73263-1C10-724B-9492-F59C7935BA02}"/>
              </a:ext>
            </a:extLst>
          </p:cNvPr>
          <p:cNvSpPr txBox="1">
            <a:spLocks/>
          </p:cNvSpPr>
          <p:nvPr/>
        </p:nvSpPr>
        <p:spPr>
          <a:xfrm>
            <a:off x="158898" y="19423063"/>
            <a:ext cx="10623400" cy="46942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Participants: Ninety-one 8</a:t>
            </a:r>
            <a:r>
              <a:rPr lang="en-US" sz="2800" baseline="30000" dirty="0">
                <a:latin typeface="Garamond" panose="02020404030301010803" pitchFamily="18" charset="0"/>
              </a:rPr>
              <a:t>th</a:t>
            </a:r>
            <a:r>
              <a:rPr lang="en-US" sz="2800" dirty="0">
                <a:latin typeface="Garamond" panose="02020404030301010803" pitchFamily="18" charset="0"/>
              </a:rPr>
              <a:t> grade </a:t>
            </a:r>
            <a:r>
              <a:rPr lang="en-US" sz="2800">
                <a:latin typeface="Garamond" panose="02020404030301010803" pitchFamily="18" charset="0"/>
              </a:rPr>
              <a:t>students enrolled </a:t>
            </a:r>
            <a:r>
              <a:rPr lang="en-US" sz="2800" dirty="0">
                <a:latin typeface="Garamond" panose="02020404030301010803" pitchFamily="18" charset="0"/>
              </a:rPr>
              <a:t>in Physical Science class at a suburban public middle school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Positive and Negative Affect Scale for Children (PANAS-C) and Climate Change Attitude Survey (CCAS) administered before and after viewing a three-minute video produced by National Geographic: “Causes and Effects of Climate Change”</a:t>
            </a:r>
            <a:r>
              <a:rPr lang="en-US" sz="2800" baseline="30000" dirty="0">
                <a:latin typeface="Garamond" panose="02020404030301010803" pitchFamily="18" charset="0"/>
              </a:rPr>
              <a:t>3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Teacher facilitated student discussion after surveys completed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Researcher observed activities and took anonymous, unstructured field notes</a:t>
            </a:r>
          </a:p>
          <a:p>
            <a:pPr marL="342900" indent="-3429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latin typeface="Garamond" panose="02020404030301010803" pitchFamily="18" charset="0"/>
              </a:rPr>
              <a:t>Project granted exempt status by IRB of the University of Pennsylvania.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2C28EF-AD2C-F341-9A55-9F5C84F9DB79}"/>
              </a:ext>
            </a:extLst>
          </p:cNvPr>
          <p:cNvSpPr/>
          <p:nvPr/>
        </p:nvSpPr>
        <p:spPr>
          <a:xfrm>
            <a:off x="23774400" y="-37742"/>
            <a:ext cx="10972800" cy="594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6C026F2-B447-B74B-B6C9-A8F3A6646EED}"/>
              </a:ext>
            </a:extLst>
          </p:cNvPr>
          <p:cNvSpPr/>
          <p:nvPr/>
        </p:nvSpPr>
        <p:spPr>
          <a:xfrm>
            <a:off x="23774400" y="60579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B9A453-6962-7449-8EB8-659FE32124C1}"/>
              </a:ext>
            </a:extLst>
          </p:cNvPr>
          <p:cNvSpPr/>
          <p:nvPr/>
        </p:nvSpPr>
        <p:spPr>
          <a:xfrm>
            <a:off x="23774400" y="121920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6D820AF-622F-6349-8667-B32AFE2727E9}"/>
              </a:ext>
            </a:extLst>
          </p:cNvPr>
          <p:cNvSpPr/>
          <p:nvPr/>
        </p:nvSpPr>
        <p:spPr>
          <a:xfrm>
            <a:off x="23774400" y="18326100"/>
            <a:ext cx="10972800" cy="5943600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1FBF91A-A983-1D40-ADA8-C58F9D82605A}"/>
              </a:ext>
            </a:extLst>
          </p:cNvPr>
          <p:cNvSpPr/>
          <p:nvPr/>
        </p:nvSpPr>
        <p:spPr>
          <a:xfrm>
            <a:off x="11125200" y="358"/>
            <a:ext cx="12534900" cy="12039242"/>
          </a:xfrm>
          <a:prstGeom prst="rect">
            <a:avLst/>
          </a:prstGeom>
          <a:noFill/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3ECB18F-B1C8-FB44-97D1-5F7E68D73E61}"/>
              </a:ext>
            </a:extLst>
          </p:cNvPr>
          <p:cNvSpPr/>
          <p:nvPr/>
        </p:nvSpPr>
        <p:spPr>
          <a:xfrm>
            <a:off x="11125200" y="12116157"/>
            <a:ext cx="12541398" cy="12153541"/>
          </a:xfrm>
          <a:prstGeom prst="rect">
            <a:avLst/>
          </a:prstGeom>
          <a:noFill/>
          <a:ln w="158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C0582E65-9F8E-1A4A-B197-2EE60419A57F}"/>
              </a:ext>
            </a:extLst>
          </p:cNvPr>
          <p:cNvSpPr txBox="1">
            <a:spLocks/>
          </p:cNvSpPr>
          <p:nvPr/>
        </p:nvSpPr>
        <p:spPr>
          <a:xfrm rot="10800000" flipV="1">
            <a:off x="11315704" y="194290"/>
            <a:ext cx="12261698" cy="986812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Analysis: Emotions</a:t>
            </a:r>
          </a:p>
        </p:txBody>
      </p: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BB711213-9E51-BB4B-9E09-D6354CC9575A}"/>
              </a:ext>
            </a:extLst>
          </p:cNvPr>
          <p:cNvSpPr txBox="1">
            <a:spLocks/>
          </p:cNvSpPr>
          <p:nvPr/>
        </p:nvSpPr>
        <p:spPr>
          <a:xfrm>
            <a:off x="11468104" y="1659105"/>
            <a:ext cx="12109298" cy="15602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dirty="0">
                <a:latin typeface="Garamond" panose="02020404030301010803" pitchFamily="18" charset="0"/>
              </a:rPr>
              <a:t>Significant increase in negative affect after viewing the video (p&lt;.001) and significant decrease in positive affect (p&lt;.001) as rated on PANAS-C (see Table 1)</a:t>
            </a:r>
          </a:p>
          <a:p>
            <a:pPr algn="l"/>
            <a:endParaRPr lang="en-US" sz="3200" dirty="0">
              <a:latin typeface="Garamond" panose="02020404030301010803" pitchFamily="18" charset="0"/>
            </a:endParaRP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5544C9E-0C0E-5944-9A59-D9BCE1355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784183"/>
              </p:ext>
            </p:extLst>
          </p:nvPr>
        </p:nvGraphicFramePr>
        <p:xfrm>
          <a:off x="11634537" y="4274241"/>
          <a:ext cx="11430000" cy="68128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1320546017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3196617429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19544878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1670733157"/>
                    </a:ext>
                  </a:extLst>
                </a:gridCol>
              </a:tblGrid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Pre PANAS-C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Post PANAS-C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P value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041243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Sad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   13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 38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01671643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Frightened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    9       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37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3490923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Mad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  18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32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8221968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Disgusted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     5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33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69786715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Excited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  46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27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4126271"/>
                  </a:ext>
                </a:extLst>
              </a:tr>
              <a:tr h="973266">
                <a:tc>
                  <a:txBody>
                    <a:bodyPr/>
                    <a:lstStyle/>
                    <a:p>
                      <a:pPr marL="0" marR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Surprise</a:t>
                      </a:r>
                      <a:r>
                        <a:rPr lang="en-US" sz="28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d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ln>
                            <a:noFill/>
                          </a:ln>
                          <a:effectLst/>
                          <a:latin typeface="+mn-lt"/>
                        </a:rPr>
                        <a:t>          26</a:t>
                      </a:r>
                      <a:endParaRPr lang="en-US" sz="2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 48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  </a:t>
                      </a:r>
                      <a:r>
                        <a:rPr lang="en-US" sz="28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8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4775591"/>
                  </a:ext>
                </a:extLst>
              </a:tr>
            </a:tbl>
          </a:graphicData>
        </a:graphic>
      </p:graphicFrame>
      <p:sp>
        <p:nvSpPr>
          <p:cNvPr id="30" name="Title 1">
            <a:extLst>
              <a:ext uri="{FF2B5EF4-FFF2-40B4-BE49-F238E27FC236}">
                <a16:creationId xmlns:a16="http://schemas.microsoft.com/office/drawing/2014/main" id="{C2F47F29-3A47-AA43-8A12-F0188B5B370F}"/>
              </a:ext>
            </a:extLst>
          </p:cNvPr>
          <p:cNvSpPr txBox="1">
            <a:spLocks/>
          </p:cNvSpPr>
          <p:nvPr/>
        </p:nvSpPr>
        <p:spPr>
          <a:xfrm>
            <a:off x="11553629" y="3382136"/>
            <a:ext cx="11430000" cy="865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dirty="0">
                <a:latin typeface="Garamond" panose="02020404030301010803" pitchFamily="18" charset="0"/>
              </a:rPr>
              <a:t>TABLE 1: Pre/Post video PANAS-C </a:t>
            </a:r>
          </a:p>
          <a:p>
            <a:pPr algn="l"/>
            <a:r>
              <a:rPr lang="en-US" sz="1800" dirty="0">
                <a:latin typeface="Garamond" panose="02020404030301010803" pitchFamily="18" charset="0"/>
              </a:rPr>
              <a:t>Number of students who endorse a 3 or above on the PANAS-C in which a “1’ =very slightly and a “5” = extremely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D7F9C0B9-B258-9F46-A572-37EEDBC53F03}"/>
              </a:ext>
            </a:extLst>
          </p:cNvPr>
          <p:cNvSpPr txBox="1">
            <a:spLocks/>
          </p:cNvSpPr>
          <p:nvPr/>
        </p:nvSpPr>
        <p:spPr>
          <a:xfrm>
            <a:off x="11315704" y="12292763"/>
            <a:ext cx="12299798" cy="1079623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Analysis: Attitudes</a:t>
            </a: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28EAD66-19C3-664E-AA4B-474BFB0279A6}"/>
              </a:ext>
            </a:extLst>
          </p:cNvPr>
          <p:cNvSpPr txBox="1">
            <a:spLocks/>
          </p:cNvSpPr>
          <p:nvPr/>
        </p:nvSpPr>
        <p:spPr>
          <a:xfrm>
            <a:off x="11634536" y="13448944"/>
            <a:ext cx="11730789" cy="16231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000" dirty="0">
                <a:latin typeface="Garamond" panose="02020404030301010803" pitchFamily="18" charset="0"/>
              </a:rPr>
              <a:t>Statistically significant (p&lt;.001) increase in the belief that the climate is changing as well as greater intention to do something about it despite high pre-video percentage of students endorsing a belief in and concern about climate change (see Table 2)</a:t>
            </a: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49863B67-737E-794B-9E94-FBF2F2699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547512"/>
              </p:ext>
            </p:extLst>
          </p:nvPr>
        </p:nvGraphicFramePr>
        <p:xfrm>
          <a:off x="11658600" y="16025599"/>
          <a:ext cx="11349092" cy="74469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7273">
                  <a:extLst>
                    <a:ext uri="{9D8B030D-6E8A-4147-A177-3AD203B41FA5}">
                      <a16:colId xmlns:a16="http://schemas.microsoft.com/office/drawing/2014/main" val="1182394855"/>
                    </a:ext>
                  </a:extLst>
                </a:gridCol>
                <a:gridCol w="2837273">
                  <a:extLst>
                    <a:ext uri="{9D8B030D-6E8A-4147-A177-3AD203B41FA5}">
                      <a16:colId xmlns:a16="http://schemas.microsoft.com/office/drawing/2014/main" val="1659641795"/>
                    </a:ext>
                  </a:extLst>
                </a:gridCol>
                <a:gridCol w="2837273">
                  <a:extLst>
                    <a:ext uri="{9D8B030D-6E8A-4147-A177-3AD203B41FA5}">
                      <a16:colId xmlns:a16="http://schemas.microsoft.com/office/drawing/2014/main" val="222949407"/>
                    </a:ext>
                  </a:extLst>
                </a:gridCol>
                <a:gridCol w="2837273">
                  <a:extLst>
                    <a:ext uri="{9D8B030D-6E8A-4147-A177-3AD203B41FA5}">
                      <a16:colId xmlns:a16="http://schemas.microsoft.com/office/drawing/2014/main" val="1060389843"/>
                    </a:ext>
                  </a:extLst>
                </a:gridCol>
              </a:tblGrid>
              <a:tr h="894916">
                <a:tc>
                  <a:txBody>
                    <a:bodyPr/>
                    <a:lstStyle/>
                    <a:p>
                      <a:pPr marL="0" marR="0" lvl="0" indent="0" algn="l" defTabSz="341373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Pre CCAS agree or strongly agree (4,5)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Post CCAS agree or strongly agree (4,5)</a:t>
                      </a:r>
                      <a:endParaRPr lang="en-US" sz="2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P value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057737"/>
                  </a:ext>
                </a:extLst>
              </a:tr>
              <a:tr h="13443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rPr>
                        <a:t>BELIEF:</a:t>
                      </a: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 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5824048"/>
                  </a:ext>
                </a:extLst>
              </a:tr>
              <a:tr h="8949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Item 1: I believe our climate is changing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63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83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     </a:t>
                      </a:r>
                      <a:r>
                        <a:rPr lang="en-US" sz="2000" u="sng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5341955"/>
                  </a:ext>
                </a:extLst>
              </a:tr>
              <a:tr h="154140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Item 8: Climate change has a negative effect on our lives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53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73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</a:t>
                      </a:r>
                      <a:r>
                        <a:rPr lang="en-US" sz="20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0303860"/>
                  </a:ext>
                </a:extLst>
              </a:tr>
              <a:tr h="8949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INTENTION: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Pre CCAS disagree or strongly disagree (1,2)</a:t>
                      </a:r>
                      <a:endParaRPr lang="en-US" sz="2000" u="none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u="none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Post CCAS disagree or strongly disagree (1,2)</a:t>
                      </a:r>
                      <a:endParaRPr lang="en-US" sz="2000" u="none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41373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P value</a:t>
                      </a:r>
                      <a:endParaRPr lang="en-US" sz="2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874362"/>
                  </a:ext>
                </a:extLst>
              </a:tr>
              <a:tr h="136675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Item 9: We cannot do anything to stop climate change</a:t>
                      </a:r>
                      <a:endParaRPr lang="en-US" sz="2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52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     64</a:t>
                      </a:r>
                      <a:endParaRPr lang="en-US" sz="2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</a:t>
                      </a:r>
                      <a:r>
                        <a:rPr lang="en-US" sz="20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&lt;.005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8683747"/>
                  </a:ext>
                </a:extLst>
              </a:tr>
              <a:tr h="1444057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Item 13: Things I do have no effect on the quality of the environment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n>
                            <a:noFill/>
                          </a:ln>
                          <a:effectLst/>
                          <a:latin typeface="+mn-lt"/>
                        </a:rPr>
                        <a:t>     56</a:t>
                      </a:r>
                      <a:endParaRPr lang="en-US" sz="20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74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     </a:t>
                      </a:r>
                      <a:r>
                        <a:rPr lang="en-US" sz="2000" u="sng" dirty="0">
                          <a:ln>
                            <a:noFill/>
                          </a:ln>
                          <a:effectLst/>
                          <a:latin typeface="+mn-lt"/>
                        </a:rPr>
                        <a:t>p</a:t>
                      </a:r>
                      <a:r>
                        <a:rPr lang="en-US" sz="200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&lt;.001</a:t>
                      </a:r>
                      <a:endParaRPr lang="en-US" sz="2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3401038"/>
                  </a:ext>
                </a:extLst>
              </a:tr>
            </a:tbl>
          </a:graphicData>
        </a:graphic>
      </p:graphicFrame>
      <p:sp>
        <p:nvSpPr>
          <p:cNvPr id="34" name="Title 1">
            <a:extLst>
              <a:ext uri="{FF2B5EF4-FFF2-40B4-BE49-F238E27FC236}">
                <a16:creationId xmlns:a16="http://schemas.microsoft.com/office/drawing/2014/main" id="{1A5A9455-C151-354E-A355-C0E650D3CDED}"/>
              </a:ext>
            </a:extLst>
          </p:cNvPr>
          <p:cNvSpPr txBox="1">
            <a:spLocks/>
          </p:cNvSpPr>
          <p:nvPr/>
        </p:nvSpPr>
        <p:spPr>
          <a:xfrm>
            <a:off x="11621555" y="15240506"/>
            <a:ext cx="10276764" cy="750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dirty="0">
                <a:latin typeface="Garamond" panose="02020404030301010803" pitchFamily="18" charset="0"/>
              </a:rPr>
              <a:t>TABLE 2: Pre/Post video CCAS</a:t>
            </a:r>
            <a:endParaRPr lang="en-US" sz="1500" dirty="0">
              <a:latin typeface="Garamond" panose="02020404030301010803" pitchFamily="18" charset="0"/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DABDF1F7-8E5C-F044-B8E4-A97B6280C072}"/>
              </a:ext>
            </a:extLst>
          </p:cNvPr>
          <p:cNvSpPr txBox="1">
            <a:spLocks/>
          </p:cNvSpPr>
          <p:nvPr/>
        </p:nvSpPr>
        <p:spPr>
          <a:xfrm>
            <a:off x="23952963" y="209323"/>
            <a:ext cx="10585300" cy="996381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Analysis: Qualitative Data, students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62215485-97BC-9C41-B99E-34F7E060E943}"/>
              </a:ext>
            </a:extLst>
          </p:cNvPr>
          <p:cNvSpPr txBox="1">
            <a:spLocks/>
          </p:cNvSpPr>
          <p:nvPr/>
        </p:nvSpPr>
        <p:spPr>
          <a:xfrm>
            <a:off x="24003002" y="1423415"/>
            <a:ext cx="10214809" cy="4387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3000" dirty="0">
                <a:latin typeface="Garamond" panose="02020404030301010803" pitchFamily="18" charset="0"/>
              </a:rPr>
              <a:t>Examples of student comments after completing the surveys:</a:t>
            </a:r>
          </a:p>
          <a:p>
            <a:pPr marL="463550" algn="l">
              <a:lnSpc>
                <a:spcPct val="100000"/>
              </a:lnSpc>
              <a:spcBef>
                <a:spcPts val="0"/>
              </a:spcBef>
            </a:pPr>
            <a:endParaRPr lang="en-US" sz="3000" dirty="0">
              <a:latin typeface="Garamond" panose="02020404030301010803" pitchFamily="18" charset="0"/>
            </a:endParaRPr>
          </a:p>
          <a:p>
            <a:pPr marL="92075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Garamond" panose="02020404030301010803" pitchFamily="18" charset="0"/>
              </a:rPr>
              <a:t>“Will global warming kill the earth or just the humans and animals?”</a:t>
            </a:r>
          </a:p>
          <a:p>
            <a:pPr marL="92075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Garamond" panose="02020404030301010803" pitchFamily="18" charset="0"/>
              </a:rPr>
              <a:t>“Time’s running out!”</a:t>
            </a:r>
          </a:p>
          <a:p>
            <a:pPr marL="92075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Garamond" panose="02020404030301010803" pitchFamily="18" charset="0"/>
              </a:rPr>
              <a:t>“That’s so scary!”</a:t>
            </a:r>
          </a:p>
          <a:p>
            <a:pPr marL="92075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Garamond" panose="02020404030301010803" pitchFamily="18" charset="0"/>
              </a:rPr>
              <a:t>“What about our kids?”</a:t>
            </a:r>
          </a:p>
          <a:p>
            <a:pPr marL="92075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000" dirty="0">
                <a:latin typeface="Garamond" panose="02020404030301010803" pitchFamily="18" charset="0"/>
              </a:rPr>
              <a:t>“I don’t have any feelings about it (global warming)</a:t>
            </a:r>
            <a:r>
              <a:rPr lang="mr-IN" sz="3000" dirty="0">
                <a:latin typeface="Garamond" panose="02020404030301010803" pitchFamily="18" charset="0"/>
              </a:rPr>
              <a:t>…</a:t>
            </a:r>
            <a:r>
              <a:rPr lang="en-US" sz="3000" dirty="0">
                <a:latin typeface="Garamond" panose="02020404030301010803" pitchFamily="18" charset="0"/>
              </a:rPr>
              <a:t>well, I’m not sure</a:t>
            </a:r>
            <a:r>
              <a:rPr lang="mr-IN" sz="3000" dirty="0">
                <a:latin typeface="Garamond" panose="02020404030301010803" pitchFamily="18" charset="0"/>
              </a:rPr>
              <a:t>…</a:t>
            </a:r>
            <a:r>
              <a:rPr lang="en-US" sz="3000" dirty="0">
                <a:latin typeface="Garamond" panose="02020404030301010803" pitchFamily="18" charset="0"/>
              </a:rPr>
              <a:t> it kind of touches my heart”</a:t>
            </a:r>
          </a:p>
          <a:p>
            <a:pPr marL="457200" indent="-45720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000" dirty="0">
              <a:latin typeface="Garamond" panose="02020404030301010803" pitchFamily="18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AAD6767F-D1B9-6747-8FCE-C62EADE70927}"/>
              </a:ext>
            </a:extLst>
          </p:cNvPr>
          <p:cNvSpPr txBox="1">
            <a:spLocks/>
          </p:cNvSpPr>
          <p:nvPr/>
        </p:nvSpPr>
        <p:spPr>
          <a:xfrm>
            <a:off x="23857102" y="12356463"/>
            <a:ext cx="10731200" cy="1079341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Discussion</a:t>
            </a:r>
          </a:p>
        </p:txBody>
      </p: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CFB8E3C5-E3E5-794A-8621-F330C40A2523}"/>
              </a:ext>
            </a:extLst>
          </p:cNvPr>
          <p:cNvSpPr txBox="1">
            <a:spLocks/>
          </p:cNvSpPr>
          <p:nvPr/>
        </p:nvSpPr>
        <p:spPr>
          <a:xfrm>
            <a:off x="23964902" y="13668775"/>
            <a:ext cx="10623400" cy="4372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Highly significant differences (p&lt;.001) were observed in affects and attitudes as measured by PANAS-C and CCAS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Qualitative data confirmed that viewing the video generated strong affect as reflected in student comments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Teacher’s contribution significant:</a:t>
            </a:r>
          </a:p>
          <a:p>
            <a:pPr marL="2164065" lvl="1" indent="-4572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>
                <a:latin typeface="Garamond" panose="02020404030301010803" pitchFamily="18" charset="0"/>
              </a:rPr>
              <a:t>facilitating free expression of students’ affective reactions in calm, non-judgmental manner</a:t>
            </a:r>
          </a:p>
          <a:p>
            <a:pPr marL="2164065" lvl="1" indent="-457200" algn="l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>
                <a:latin typeface="Garamond" panose="02020404030301010803" pitchFamily="18" charset="0"/>
              </a:rPr>
              <a:t>helping students’ channel negative affects toward thinking about constructive activities</a:t>
            </a: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A88CF76B-9810-534A-B56E-526A434B3502}"/>
              </a:ext>
            </a:extLst>
          </p:cNvPr>
          <p:cNvSpPr txBox="1">
            <a:spLocks/>
          </p:cNvSpPr>
          <p:nvPr/>
        </p:nvSpPr>
        <p:spPr>
          <a:xfrm>
            <a:off x="23952963" y="6172199"/>
            <a:ext cx="10597239" cy="1181175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Analysis: Qualitative Data, teacher</a:t>
            </a:r>
          </a:p>
        </p:txBody>
      </p:sp>
      <p:sp>
        <p:nvSpPr>
          <p:cNvPr id="40" name="Content Placeholder 2">
            <a:extLst>
              <a:ext uri="{FF2B5EF4-FFF2-40B4-BE49-F238E27FC236}">
                <a16:creationId xmlns:a16="http://schemas.microsoft.com/office/drawing/2014/main" id="{46A8CD0A-0089-764C-B31B-F7D1998BA1C7}"/>
              </a:ext>
            </a:extLst>
          </p:cNvPr>
          <p:cNvSpPr txBox="1">
            <a:spLocks/>
          </p:cNvSpPr>
          <p:nvPr/>
        </p:nvSpPr>
        <p:spPr>
          <a:xfrm>
            <a:off x="24014941" y="7670236"/>
            <a:ext cx="10202870" cy="4042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Teacher demonstrated active listening</a:t>
            </a:r>
            <a:r>
              <a:rPr lang="en-US" sz="3200" baseline="30000" dirty="0">
                <a:latin typeface="Garamond" panose="02020404030301010803" pitchFamily="18" charset="0"/>
              </a:rPr>
              <a:t>4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Garamond" panose="02020404030301010803" pitchFamily="18" charset="0"/>
            </a:endParaRP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Teacher guided students on how to research questions that arose during the discussion, and how to assess sources of data when researching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Garamond" panose="02020404030301010803" pitchFamily="18" charset="0"/>
            </a:endParaRP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Teacher frequently asked students “what they could do today” to help out with climate change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8A594FE6-4880-CB4C-BECB-A0ECC40AC8B5}"/>
              </a:ext>
            </a:extLst>
          </p:cNvPr>
          <p:cNvSpPr txBox="1">
            <a:spLocks/>
          </p:cNvSpPr>
          <p:nvPr/>
        </p:nvSpPr>
        <p:spPr>
          <a:xfrm>
            <a:off x="23926802" y="18466942"/>
            <a:ext cx="10623400" cy="1116532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Conclusion</a:t>
            </a:r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F0275BD8-79BC-3A41-8471-1BA7B66916C6}"/>
              </a:ext>
            </a:extLst>
          </p:cNvPr>
          <p:cNvSpPr txBox="1">
            <a:spLocks/>
          </p:cNvSpPr>
          <p:nvPr/>
        </p:nvSpPr>
        <p:spPr>
          <a:xfrm>
            <a:off x="23964902" y="19806729"/>
            <a:ext cx="10623400" cy="4424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Learning about climate change can evoke strong and often distressing emotions in middle school age adolescents.</a:t>
            </a:r>
          </a:p>
          <a:p>
            <a:pPr algn="l">
              <a:spcBef>
                <a:spcPts val="0"/>
              </a:spcBef>
            </a:pPr>
            <a:endParaRPr lang="en-US" sz="3200" dirty="0">
              <a:latin typeface="Garamond" panose="02020404030301010803" pitchFamily="18" charset="0"/>
            </a:endParaRP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Middle school age adolescent attitudes about climate change may be particularly malleable.</a:t>
            </a:r>
          </a:p>
          <a:p>
            <a:pPr algn="l">
              <a:spcBef>
                <a:spcPts val="0"/>
              </a:spcBef>
            </a:pPr>
            <a:endParaRPr lang="en-US" sz="3200" dirty="0">
              <a:latin typeface="Garamond" panose="02020404030301010803" pitchFamily="18" charset="0"/>
            </a:endParaRP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latin typeface="Garamond" panose="02020404030301010803" pitchFamily="18" charset="0"/>
              </a:rPr>
              <a:t>Understanding more about children’s emotions and attitudes about climate change can help teachers and adults in their lives more effectively teach and guide them.</a:t>
            </a:r>
          </a:p>
          <a:p>
            <a:pPr marL="457200" indent="-4572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384BE78-86D4-2E4E-9FEE-1BCE33F778FF}"/>
              </a:ext>
            </a:extLst>
          </p:cNvPr>
          <p:cNvSpPr/>
          <p:nvPr/>
        </p:nvSpPr>
        <p:spPr>
          <a:xfrm>
            <a:off x="4849770" y="24459396"/>
            <a:ext cx="208677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Garamond" panose="02020404030301010803" pitchFamily="18" charset="0"/>
              </a:rPr>
              <a:t>1. Christensen, R., &amp; Knezek, G. (2015). The Climate Change Attitude Survey: Measuring Middle School Student Beliefs and Intentions to Enact Positive Environmental Change. </a:t>
            </a:r>
            <a:r>
              <a:rPr lang="en-US" sz="1400" i="1" dirty="0">
                <a:latin typeface="Garamond" panose="02020404030301010803" pitchFamily="18" charset="0"/>
              </a:rPr>
              <a:t>International Journal of Environmental and Science Education</a:t>
            </a:r>
            <a:r>
              <a:rPr lang="en-US" sz="1400" dirty="0">
                <a:latin typeface="Garamond" panose="02020404030301010803" pitchFamily="18" charset="0"/>
              </a:rPr>
              <a:t>, </a:t>
            </a:r>
            <a:r>
              <a:rPr lang="en-US" sz="1400" i="1" dirty="0">
                <a:latin typeface="Garamond" panose="02020404030301010803" pitchFamily="18" charset="0"/>
              </a:rPr>
              <a:t>10</a:t>
            </a:r>
            <a:r>
              <a:rPr lang="en-US" sz="1400" dirty="0">
                <a:latin typeface="Garamond" panose="02020404030301010803" pitchFamily="18" charset="0"/>
              </a:rPr>
              <a:t>(5), 773-788.</a:t>
            </a:r>
          </a:p>
          <a:p>
            <a:r>
              <a:rPr lang="en-US" sz="1400" dirty="0">
                <a:latin typeface="Garamond" panose="02020404030301010803" pitchFamily="18" charset="0"/>
              </a:rPr>
              <a:t>2. Pooley, J. A., &amp; O’Connor, M. (2000). Environmental education and attitudes: Emotions and beliefs are what is needed.</a:t>
            </a:r>
            <a:r>
              <a:rPr lang="en-US" sz="1400" i="1" dirty="0">
                <a:latin typeface="Garamond" panose="02020404030301010803" pitchFamily="18" charset="0"/>
              </a:rPr>
              <a:t> Environment and Behavior, 32</a:t>
            </a:r>
            <a:r>
              <a:rPr lang="en-US" sz="1400" dirty="0">
                <a:latin typeface="Garamond" panose="02020404030301010803" pitchFamily="18" charset="0"/>
              </a:rPr>
              <a:t>(5), 711-723. </a:t>
            </a:r>
          </a:p>
          <a:p>
            <a:r>
              <a:rPr lang="en-US" sz="1400" dirty="0">
                <a:latin typeface="Garamond" panose="02020404030301010803" pitchFamily="18" charset="0"/>
              </a:rPr>
              <a:t>3. National Geographic. (2017, August 28). Causes and Effects of Climate Change (Video). </a:t>
            </a:r>
            <a:r>
              <a:rPr lang="en-US" sz="1400" dirty="0" err="1">
                <a:latin typeface="Garamond" panose="02020404030301010803" pitchFamily="18" charset="0"/>
              </a:rPr>
              <a:t>YouTube.</a:t>
            </a:r>
            <a:r>
              <a:rPr lang="en-US" sz="1400" u="sng" dirty="0" err="1">
                <a:latin typeface="Garamond" panose="02020404030301010803" pitchFamily="18" charset="0"/>
                <a:hlinkClick r:id="rId3"/>
              </a:rPr>
              <a:t>https</a:t>
            </a:r>
            <a:r>
              <a:rPr lang="en-US" sz="1400" u="sng" dirty="0">
                <a:latin typeface="Garamond" panose="02020404030301010803" pitchFamily="18" charset="0"/>
                <a:hlinkClick r:id="rId3"/>
              </a:rPr>
              <a:t>://www.youtube.com/watch?v=G4H1N_yXBiA</a:t>
            </a:r>
            <a:r>
              <a:rPr lang="en-US" sz="1400" dirty="0">
                <a:latin typeface="Garamond" panose="02020404030301010803" pitchFamily="18" charset="0"/>
              </a:rPr>
              <a:t>) </a:t>
            </a:r>
          </a:p>
          <a:p>
            <a:r>
              <a:rPr lang="en-US" sz="1400" dirty="0">
                <a:latin typeface="Garamond" panose="02020404030301010803" pitchFamily="18" charset="0"/>
              </a:rPr>
              <a:t>4. </a:t>
            </a:r>
            <a:r>
              <a:rPr lang="en-US" sz="1400" u="sng" dirty="0">
                <a:latin typeface="Garamond" panose="02020404030301010803" pitchFamily="18" charset="0"/>
              </a:rPr>
              <a:t>Rogers, C. R., &amp; </a:t>
            </a:r>
            <a:r>
              <a:rPr lang="en-US" sz="1400" u="sng" dirty="0" err="1">
                <a:latin typeface="Garamond" panose="02020404030301010803" pitchFamily="18" charset="0"/>
              </a:rPr>
              <a:t>Farson</a:t>
            </a:r>
            <a:r>
              <a:rPr lang="en-US" sz="1400" u="sng" dirty="0">
                <a:latin typeface="Garamond" panose="02020404030301010803" pitchFamily="18" charset="0"/>
              </a:rPr>
              <a:t>, R. E. (1957). </a:t>
            </a:r>
            <a:r>
              <a:rPr lang="en-US" sz="1400" i="1" u="sng" dirty="0">
                <a:latin typeface="Garamond" panose="02020404030301010803" pitchFamily="18" charset="0"/>
              </a:rPr>
              <a:t>Active listening</a:t>
            </a:r>
            <a:r>
              <a:rPr lang="en-US" sz="1400" u="sng" dirty="0">
                <a:latin typeface="Garamond" panose="02020404030301010803" pitchFamily="18" charset="0"/>
              </a:rPr>
              <a:t> (p. 84). Chicago, IL: Industrial Relations Center of the University of Chicago.</a:t>
            </a:r>
            <a:endParaRPr lang="en-US" sz="1400" dirty="0">
              <a:latin typeface="Garamond" panose="02020404030301010803" pitchFamily="18" charset="0"/>
            </a:endParaRP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D205FD72-1A5A-7A43-9B56-6F4EBBCC9BEF}"/>
              </a:ext>
            </a:extLst>
          </p:cNvPr>
          <p:cNvSpPr txBox="1">
            <a:spLocks/>
          </p:cNvSpPr>
          <p:nvPr/>
        </p:nvSpPr>
        <p:spPr>
          <a:xfrm>
            <a:off x="158900" y="24456696"/>
            <a:ext cx="4413100" cy="948067"/>
          </a:xfrm>
          <a:prstGeom prst="rect">
            <a:avLst/>
          </a:prstGeom>
          <a:gradFill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vert="horz" lIns="91440" tIns="45720" rIns="91440" bIns="45720" rtlCol="0" anchor="ctr">
            <a:normAutofit/>
          </a:bodyPr>
          <a:lstStyle>
            <a:lvl1pPr algn="ctr" defTabSz="341373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/>
              <a:t>References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01E2A443-8DD5-1E43-B277-7E686DBDDFF4}"/>
              </a:ext>
            </a:extLst>
          </p:cNvPr>
          <p:cNvSpPr txBox="1">
            <a:spLocks/>
          </p:cNvSpPr>
          <p:nvPr/>
        </p:nvSpPr>
        <p:spPr>
          <a:xfrm>
            <a:off x="158898" y="7513936"/>
            <a:ext cx="10623400" cy="43552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3413730" rtl="0" eaLnBrk="1" latinLnBrk="0" hangingPunct="1">
              <a:lnSpc>
                <a:spcPct val="90000"/>
              </a:lnSpc>
              <a:spcBef>
                <a:spcPts val="3733"/>
              </a:spcBef>
              <a:buFont typeface="Arial" panose="020B0604020202020204" pitchFamily="34" charset="0"/>
              <a:buNone/>
              <a:defRPr sz="8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06865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7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413730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6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12059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82745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534324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241189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1948053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54918" indent="0" algn="ctr" defTabSz="3413730" rtl="0" eaLnBrk="1" latinLnBrk="0" hangingPunct="1">
              <a:lnSpc>
                <a:spcPct val="90000"/>
              </a:lnSpc>
              <a:spcBef>
                <a:spcPts val="1867"/>
              </a:spcBef>
              <a:buFont typeface="Arial" panose="020B0604020202020204" pitchFamily="34" charset="0"/>
              <a:buNone/>
              <a:defRPr sz="597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en-US" sz="2800" b="1" dirty="0">
                <a:latin typeface="Garamond" panose="02020404030301010803" pitchFamily="18" charset="0"/>
              </a:rPr>
              <a:t>What are children thinking and feeling about climate change?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latin typeface="Garamond" panose="02020404030301010803" pitchFamily="18" charset="0"/>
              </a:rPr>
              <a:t>As compared to adults, there is little research on children’s attitudes and emotions about this topic</a:t>
            </a:r>
            <a:r>
              <a:rPr lang="en-US" sz="2800" baseline="30000" dirty="0">
                <a:latin typeface="Garamond" panose="02020404030301010803" pitchFamily="18" charset="0"/>
              </a:rPr>
              <a:t>1</a:t>
            </a:r>
          </a:p>
          <a:p>
            <a:pPr algn="l"/>
            <a:r>
              <a:rPr lang="en-US" sz="2800" b="1" dirty="0">
                <a:latin typeface="Garamond" panose="02020404030301010803" pitchFamily="18" charset="0"/>
              </a:rPr>
              <a:t>Why do we need to know more?</a:t>
            </a:r>
          </a:p>
          <a:p>
            <a:pPr algn="l">
              <a:spcBef>
                <a:spcPts val="0"/>
              </a:spcBef>
            </a:pPr>
            <a:r>
              <a:rPr lang="en-US" sz="2800" dirty="0">
                <a:latin typeface="Garamond" panose="02020404030301010803" pitchFamily="18" charset="0"/>
              </a:rPr>
              <a:t>Attitudes formed in childhood, particularly early adolescents, shape attitudes and behaviors including pro-environmental behavior. </a:t>
            </a:r>
            <a:r>
              <a:rPr lang="en-US" sz="2800" baseline="30000" dirty="0">
                <a:latin typeface="Garamond" panose="02020404030301010803" pitchFamily="18" charset="0"/>
              </a:rPr>
              <a:t>1,2</a:t>
            </a:r>
          </a:p>
          <a:p>
            <a:pPr algn="l">
              <a:spcBef>
                <a:spcPts val="0"/>
              </a:spcBef>
            </a:pPr>
            <a:endParaRPr lang="en-US" sz="2800" dirty="0">
              <a:latin typeface="Garamond" panose="02020404030301010803" pitchFamily="18" charset="0"/>
            </a:endParaRPr>
          </a:p>
          <a:p>
            <a:pPr algn="l">
              <a:spcBef>
                <a:spcPts val="0"/>
              </a:spcBef>
            </a:pPr>
            <a:r>
              <a:rPr lang="en-US" sz="2800" dirty="0">
                <a:latin typeface="Garamond" panose="02020404030301010803" pitchFamily="18" charset="0"/>
              </a:rPr>
              <a:t>Emotions significantly influence a student’s ability to learn the science of climate change.</a:t>
            </a:r>
            <a:r>
              <a:rPr lang="en-US" sz="2800" baseline="30000" dirty="0">
                <a:latin typeface="Garamond" panose="02020404030301010803" pitchFamily="18" charset="0"/>
              </a:rPr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CE3AA5-CA3C-1246-8A4E-6526A4AE18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210" y="102933"/>
            <a:ext cx="3575050" cy="117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979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1075</Words>
  <Application>Microsoft Macintosh PowerPoint</Application>
  <PresentationFormat>Custom</PresentationFormat>
  <Paragraphs>142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Garamond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Wallace, Karoline</dc:creator>
  <cp:lastModifiedBy>Wallace, Karoline</cp:lastModifiedBy>
  <cp:revision>47</cp:revision>
  <dcterms:created xsi:type="dcterms:W3CDTF">2020-06-16T14:07:58Z</dcterms:created>
  <dcterms:modified xsi:type="dcterms:W3CDTF">2020-08-13T19:31:01Z</dcterms:modified>
</cp:coreProperties>
</file>