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1"/>
  </p:notesMasterIdLst>
  <p:sldIdLst>
    <p:sldId id="256" r:id="rId2"/>
    <p:sldId id="288" r:id="rId3"/>
    <p:sldId id="283" r:id="rId4"/>
    <p:sldId id="278" r:id="rId5"/>
    <p:sldId id="279" r:id="rId6"/>
    <p:sldId id="287" r:id="rId7"/>
    <p:sldId id="258" r:id="rId8"/>
    <p:sldId id="257" r:id="rId9"/>
    <p:sldId id="259" r:id="rId10"/>
    <p:sldId id="268" r:id="rId11"/>
    <p:sldId id="260" r:id="rId12"/>
    <p:sldId id="272" r:id="rId13"/>
    <p:sldId id="270" r:id="rId14"/>
    <p:sldId id="269" r:id="rId15"/>
    <p:sldId id="261" r:id="rId16"/>
    <p:sldId id="274" r:id="rId17"/>
    <p:sldId id="276" r:id="rId18"/>
    <p:sldId id="285" r:id="rId19"/>
    <p:sldId id="271" r:id="rId20"/>
    <p:sldId id="262" r:id="rId21"/>
    <p:sldId id="266" r:id="rId22"/>
    <p:sldId id="263" r:id="rId23"/>
    <p:sldId id="277" r:id="rId24"/>
    <p:sldId id="286" r:id="rId25"/>
    <p:sldId id="264" r:id="rId26"/>
    <p:sldId id="289" r:id="rId27"/>
    <p:sldId id="282" r:id="rId28"/>
    <p:sldId id="281" r:id="rId29"/>
    <p:sldId id="284" r:id="rId30"/>
  </p:sldIdLst>
  <p:sldSz cx="9144000" cy="6858000" type="screen4x3"/>
  <p:notesSz cx="6858000" cy="9144000"/>
  <p:custDataLst>
    <p:tags r:id="rId32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7" d="100"/>
          <a:sy n="107" d="100"/>
        </p:scale>
        <p:origin x="-147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4A97C3-CFAB-7F46-B8FF-8805BF071DEC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B3ABEA-61E6-3246-9499-2FBBBADC2D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9944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3ABEA-61E6-3246-9499-2FBBBADC2DA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3210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8EED41-1949-2542-A1CD-2660B3EDA04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9894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8EED41-1949-2542-A1CD-2660B3EDA04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8300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8EED41-1949-2542-A1CD-2660B3EDA04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9404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3ABEA-61E6-3246-9499-2FBBBADC2DA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5998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8EED41-1949-2542-A1CD-2660B3EDA04F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9477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8EED41-1949-2542-A1CD-2660B3EDA04F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032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082BD-9088-6349-82E5-52E89BEC0A13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E4CC8-59F7-AE4B-92EB-A9D14DD0CB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195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082BD-9088-6349-82E5-52E89BEC0A13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E4CC8-59F7-AE4B-92EB-A9D14DD0CB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6324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082BD-9088-6349-82E5-52E89BEC0A13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E4CC8-59F7-AE4B-92EB-A9D14DD0CB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433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082BD-9088-6349-82E5-52E89BEC0A13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E4CC8-59F7-AE4B-92EB-A9D14DD0CB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698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082BD-9088-6349-82E5-52E89BEC0A13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E4CC8-59F7-AE4B-92EB-A9D14DD0CB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145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082BD-9088-6349-82E5-52E89BEC0A13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E4CC8-59F7-AE4B-92EB-A9D14DD0CB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4880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082BD-9088-6349-82E5-52E89BEC0A13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E4CC8-59F7-AE4B-92EB-A9D14DD0CB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0530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082BD-9088-6349-82E5-52E89BEC0A13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E4CC8-59F7-AE4B-92EB-A9D14DD0CB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6995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082BD-9088-6349-82E5-52E89BEC0A13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E4CC8-59F7-AE4B-92EB-A9D14DD0CB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318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082BD-9088-6349-82E5-52E89BEC0A13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E4CC8-59F7-AE4B-92EB-A9D14DD0CB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5987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082BD-9088-6349-82E5-52E89BEC0A13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E4CC8-59F7-AE4B-92EB-A9D14DD0CB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7756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082BD-9088-6349-82E5-52E89BEC0A13}" type="datetimeFigureOut">
              <a:rPr lang="en-US" smtClean="0"/>
              <a:t>10/27/2015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0E4CC8-59F7-AE4B-92EB-A9D14DD0CB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550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onlinebooks.library.upenn.edu/okbooks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Researching the public domain, open access, and copyright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What you need to know to get started</a:t>
            </a:r>
          </a:p>
          <a:p>
            <a:endParaRPr lang="en-US" sz="1800" dirty="0" smtClean="0"/>
          </a:p>
          <a:p>
            <a:r>
              <a:rPr lang="en-US" sz="1800" dirty="0" smtClean="0"/>
              <a:t>John Mark Ockerbloom</a:t>
            </a:r>
          </a:p>
          <a:p>
            <a:r>
              <a:rPr lang="en-US" sz="1800" dirty="0" smtClean="0"/>
              <a:t>Robert Terrell</a:t>
            </a:r>
          </a:p>
          <a:p>
            <a:r>
              <a:rPr lang="en-US" sz="1800" dirty="0" smtClean="0"/>
              <a:t>University of Pennsylvania Open Access Week</a:t>
            </a:r>
          </a:p>
          <a:p>
            <a:r>
              <a:rPr lang="en-US" sz="1800" dirty="0" smtClean="0"/>
              <a:t>October 22, 2015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073574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Copyrights secured before 1923 have expired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207163" cy="452596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Generally speaking, this covers anything published before 1923</a:t>
            </a:r>
          </a:p>
          <a:p>
            <a:r>
              <a:rPr lang="en-US" dirty="0" smtClean="0"/>
              <a:t>Some post-1923 publications might only have pre-1923 copyrights </a:t>
            </a:r>
          </a:p>
          <a:p>
            <a:pPr lvl="1"/>
            <a:r>
              <a:rPr lang="en-US" dirty="0" smtClean="0"/>
              <a:t>Check copyright notice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1000" y="1417638"/>
            <a:ext cx="3225800" cy="492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1012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with </a:t>
            </a:r>
            <a:r>
              <a:rPr lang="en-US" dirty="0" err="1" smtClean="0"/>
              <a:t>unrenewed</a:t>
            </a:r>
            <a:r>
              <a:rPr lang="en-US" dirty="0" smtClean="0"/>
              <a:t> copyrights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Copyrights prior to 1978 came up for renewal in their 28</a:t>
            </a:r>
            <a:r>
              <a:rPr lang="en-US" baseline="30000" dirty="0" smtClean="0"/>
              <a:t>th</a:t>
            </a:r>
            <a:r>
              <a:rPr lang="en-US" dirty="0" smtClean="0"/>
              <a:t> year</a:t>
            </a:r>
          </a:p>
          <a:p>
            <a:r>
              <a:rPr lang="en-US" dirty="0" smtClean="0"/>
              <a:t>If no one renewed pre-1964 copyrights, they expired (exception: exempt foreign works)</a:t>
            </a:r>
          </a:p>
          <a:p>
            <a:r>
              <a:rPr lang="en-US" dirty="0" smtClean="0"/>
              <a:t>If no one renewed 1964-1977 copyrights, they automatically renewed on behalf of the author(s), or their heirs</a:t>
            </a:r>
          </a:p>
          <a:p>
            <a:r>
              <a:rPr lang="en-US" dirty="0" smtClean="0"/>
              <a:t>Post-1977 copyrights: single term (no renewal)</a:t>
            </a:r>
          </a:p>
          <a:p>
            <a:r>
              <a:rPr lang="en-US" dirty="0" smtClean="0"/>
              <a:t>More details: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http</a:t>
            </a:r>
            <a:r>
              <a:rPr lang="en-US" dirty="0">
                <a:solidFill>
                  <a:srgbClr val="FF0000"/>
                </a:solidFill>
              </a:rPr>
              <a:t>://</a:t>
            </a:r>
            <a:r>
              <a:rPr lang="en-US" dirty="0" err="1">
                <a:solidFill>
                  <a:srgbClr val="FF0000"/>
                </a:solidFill>
              </a:rPr>
              <a:t>copyright.gov</a:t>
            </a:r>
            <a:r>
              <a:rPr lang="en-US" dirty="0">
                <a:solidFill>
                  <a:srgbClr val="FF0000"/>
                </a:solidFill>
              </a:rPr>
              <a:t>/circs/circ15.pdf</a:t>
            </a:r>
          </a:p>
        </p:txBody>
      </p:sp>
    </p:spTree>
    <p:extLst>
      <p:ext uri="{BB962C8B-B14F-4D97-AF65-F5344CB8AC3E}">
        <p14:creationId xmlns:p14="http://schemas.microsoft.com/office/powerpoint/2010/main" val="1538252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Unrenewed</a:t>
            </a:r>
            <a:r>
              <a:rPr lang="en-US" dirty="0" smtClean="0"/>
              <a:t>: Many books, nearly all published images, most articles…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417638"/>
            <a:ext cx="8110644" cy="4636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6233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to research copyright renewals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7382" y="1375117"/>
            <a:ext cx="7670800" cy="425914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24000" y="5634258"/>
            <a:ext cx="5749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http://</a:t>
            </a:r>
            <a:r>
              <a:rPr lang="en-US" sz="2400" dirty="0" err="1" smtClean="0">
                <a:solidFill>
                  <a:srgbClr val="FF0000"/>
                </a:solidFill>
              </a:rPr>
              <a:t>onlinebooks.library.upenn.edu</a:t>
            </a:r>
            <a:r>
              <a:rPr lang="en-US" sz="2400" dirty="0" smtClean="0">
                <a:solidFill>
                  <a:srgbClr val="FF0000"/>
                </a:solidFill>
              </a:rPr>
              <a:t>/</a:t>
            </a:r>
            <a:r>
              <a:rPr lang="en-US" sz="2400" dirty="0" err="1" smtClean="0">
                <a:solidFill>
                  <a:srgbClr val="FF0000"/>
                </a:solidFill>
              </a:rPr>
              <a:t>cce</a:t>
            </a:r>
            <a:r>
              <a:rPr lang="en-US" sz="2400" dirty="0" smtClean="0">
                <a:solidFill>
                  <a:srgbClr val="FF0000"/>
                </a:solidFill>
              </a:rPr>
              <a:t>/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822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Caveat: Works that include or derive from works still in copyright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7909" y="1810184"/>
            <a:ext cx="5714423" cy="4285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967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without copyright notices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Before March 1989, publications had to have a notice to be copyrighted (exception: exempt foreign works)</a:t>
            </a:r>
          </a:p>
          <a:p>
            <a:r>
              <a:rPr lang="en-US" dirty="0" smtClean="0"/>
              <a:t>Notice: “Copyright” (or “</a:t>
            </a:r>
            <a:r>
              <a:rPr lang="en-US" dirty="0" err="1" smtClean="0"/>
              <a:t>Copr</a:t>
            </a:r>
            <a:r>
              <a:rPr lang="en-US" dirty="0" smtClean="0"/>
              <a:t>.” or “©”), year, claimant (e.g. “© 2015 John Mark Ockerbloom”)</a:t>
            </a:r>
          </a:p>
          <a:p>
            <a:r>
              <a:rPr lang="en-US" dirty="0" smtClean="0"/>
              <a:t>(Note: From 1978 to 1989, inadvertent omissions could be corrected in a certain time interval)</a:t>
            </a:r>
          </a:p>
          <a:p>
            <a:r>
              <a:rPr lang="en-US" dirty="0" smtClean="0"/>
              <a:t>More info: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http</a:t>
            </a:r>
            <a:r>
              <a:rPr lang="en-US" dirty="0">
                <a:solidFill>
                  <a:srgbClr val="FF0000"/>
                </a:solidFill>
              </a:rPr>
              <a:t>://</a:t>
            </a:r>
            <a:r>
              <a:rPr lang="en-US" dirty="0" err="1">
                <a:solidFill>
                  <a:srgbClr val="FF0000"/>
                </a:solidFill>
              </a:rPr>
              <a:t>www.copyright.gov</a:t>
            </a:r>
            <a:r>
              <a:rPr lang="en-US" dirty="0">
                <a:solidFill>
                  <a:srgbClr val="FF0000"/>
                </a:solidFill>
              </a:rPr>
              <a:t>/circs/circ03.pdf</a:t>
            </a:r>
          </a:p>
        </p:txBody>
      </p:sp>
    </p:spTree>
    <p:extLst>
      <p:ext uri="{BB962C8B-B14F-4D97-AF65-F5344CB8AC3E}">
        <p14:creationId xmlns:p14="http://schemas.microsoft.com/office/powerpoint/2010/main" val="3489819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Without notice: Many pamphlets, “gray literature”, ephemera…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091" y="1903846"/>
            <a:ext cx="8665466" cy="4099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5445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Caveat: Many works created abroad exempt from formalities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1990s trade agreement returned them to </a:t>
            </a:r>
            <a:r>
              <a:rPr lang="en-US" dirty="0"/>
              <a:t>©</a:t>
            </a:r>
            <a:r>
              <a:rPr lang="en-US" dirty="0" smtClean="0"/>
              <a:t>!</a:t>
            </a:r>
          </a:p>
          <a:p>
            <a:r>
              <a:rPr lang="en-US" dirty="0" smtClean="0"/>
              <a:t>Exemption conditions (all must be true):</a:t>
            </a:r>
          </a:p>
          <a:p>
            <a:pPr lvl="1"/>
            <a:r>
              <a:rPr lang="en-US" dirty="0" smtClean="0"/>
              <a:t>Author citizen or resident of other country</a:t>
            </a:r>
          </a:p>
          <a:p>
            <a:pPr lvl="1"/>
            <a:r>
              <a:rPr lang="en-US" dirty="0" smtClean="0"/>
              <a:t>Work was still in copyright in “home” country at time agreement went into force (usually 1996)</a:t>
            </a:r>
          </a:p>
          <a:p>
            <a:pPr lvl="1"/>
            <a:r>
              <a:rPr lang="en-US" dirty="0" smtClean="0"/>
              <a:t>Work first published there, &amp; not in US for at least 30 days afterwards (but distribution counts)</a:t>
            </a:r>
          </a:p>
          <a:p>
            <a:r>
              <a:rPr lang="en-US" dirty="0" smtClean="0"/>
              <a:t>Exempt works get full term as if published with normal notice, registration, renewal….</a:t>
            </a:r>
          </a:p>
        </p:txBody>
      </p:sp>
    </p:spTree>
    <p:extLst>
      <p:ext uri="{BB962C8B-B14F-4D97-AF65-F5344CB8AC3E}">
        <p14:creationId xmlns:p14="http://schemas.microsoft.com/office/powerpoint/2010/main" val="62342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Some foreign works were published here in time to avoid exemption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8173" y="1417638"/>
            <a:ext cx="3397827" cy="5307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299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to research whether a work was subject to formalities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Library has lots of biographical material on authors (and sometimes detailed bibliographic information as well)</a:t>
            </a:r>
          </a:p>
          <a:p>
            <a:r>
              <a:rPr lang="en-US" dirty="0" err="1" smtClean="0"/>
              <a:t>WorldCat</a:t>
            </a:r>
            <a:r>
              <a:rPr lang="en-US" dirty="0" smtClean="0"/>
              <a:t> (available through library) has information on US and foreign editions of works</a:t>
            </a:r>
          </a:p>
          <a:p>
            <a:r>
              <a:rPr lang="en-US" dirty="0" smtClean="0"/>
              <a:t>Copyright terms can </a:t>
            </a:r>
            <a:r>
              <a:rPr lang="en-US" dirty="0"/>
              <a:t>be found </a:t>
            </a:r>
            <a:r>
              <a:rPr lang="en-US" dirty="0" smtClean="0"/>
              <a:t>online</a:t>
            </a:r>
          </a:p>
          <a:p>
            <a:pPr lvl="1"/>
            <a:r>
              <a:rPr lang="en-US" dirty="0" smtClean="0"/>
              <a:t> </a:t>
            </a:r>
            <a:r>
              <a:rPr lang="en-US" dirty="0">
                <a:hlinkClick r:id="rId2"/>
              </a:rPr>
              <a:t>http://onlinebooks.library.upenn.edu/</a:t>
            </a:r>
            <a:r>
              <a:rPr lang="en-US" dirty="0" smtClean="0">
                <a:hlinkClick r:id="rId2"/>
              </a:rPr>
              <a:t>okbooks.html</a:t>
            </a:r>
            <a:endParaRPr lang="en-US" dirty="0" smtClean="0"/>
          </a:p>
          <a:p>
            <a:pPr lvl="1"/>
            <a:r>
              <a:rPr lang="en-US" dirty="0" smtClean="0"/>
              <a:t>(If unsure about a country’s terms, assume life+70 years)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2844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can’t we copy and distribute whatever we want?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sz="3600" dirty="0" smtClean="0"/>
          </a:p>
          <a:p>
            <a:pPr marL="0" indent="0">
              <a:buNone/>
            </a:pPr>
            <a:r>
              <a:rPr lang="en-US" sz="3600" dirty="0" smtClean="0"/>
              <a:t>Copyright</a:t>
            </a:r>
          </a:p>
          <a:p>
            <a:pPr marL="0" indent="0">
              <a:buNone/>
            </a:pPr>
            <a:r>
              <a:rPr lang="en-US" sz="3600" dirty="0" smtClean="0"/>
              <a:t>Contract</a:t>
            </a:r>
          </a:p>
          <a:p>
            <a:pPr marL="0" indent="0">
              <a:buNone/>
            </a:pPr>
            <a:endParaRPr lang="en-US" sz="3600" dirty="0" smtClean="0"/>
          </a:p>
          <a:p>
            <a:pPr marL="0" indent="0">
              <a:buNone/>
            </a:pPr>
            <a:r>
              <a:rPr lang="en-US" sz="2400" dirty="0" smtClean="0"/>
              <a:t>Misappropriation</a:t>
            </a:r>
          </a:p>
          <a:p>
            <a:pPr marL="0" indent="0">
              <a:buNone/>
            </a:pPr>
            <a:r>
              <a:rPr lang="en-US" sz="2400" dirty="0" smtClean="0"/>
              <a:t>Trademark</a:t>
            </a:r>
          </a:p>
          <a:p>
            <a:pPr marL="0" indent="0">
              <a:buNone/>
            </a:pPr>
            <a:r>
              <a:rPr lang="en-US" sz="2400" dirty="0" smtClean="0"/>
              <a:t>Defamation</a:t>
            </a:r>
          </a:p>
          <a:p>
            <a:pPr marL="0" indent="0">
              <a:buNone/>
            </a:pPr>
            <a:r>
              <a:rPr lang="en-US" sz="2400" dirty="0" smtClean="0"/>
              <a:t>Patent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0646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Government 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Works created by US federal government not subject to (US) copyright</a:t>
            </a:r>
          </a:p>
          <a:p>
            <a:pPr lvl="1"/>
            <a:r>
              <a:rPr lang="en-US" dirty="0" smtClean="0"/>
              <a:t>Created </a:t>
            </a:r>
            <a:r>
              <a:rPr lang="en-US" dirty="0"/>
              <a:t>by </a:t>
            </a:r>
            <a:r>
              <a:rPr lang="en-US" dirty="0" err="1"/>
              <a:t>govt</a:t>
            </a:r>
            <a:r>
              <a:rPr lang="en-US" dirty="0"/>
              <a:t> employees as part of their </a:t>
            </a:r>
            <a:r>
              <a:rPr lang="en-US" dirty="0" smtClean="0"/>
              <a:t>job</a:t>
            </a:r>
          </a:p>
          <a:p>
            <a:pPr lvl="1"/>
            <a:r>
              <a:rPr lang="en-US" dirty="0" smtClean="0"/>
              <a:t>Sometimes agencies will claim copyright abroad</a:t>
            </a:r>
          </a:p>
          <a:p>
            <a:pPr lvl="1"/>
            <a:r>
              <a:rPr lang="en-US" dirty="0" err="1" smtClean="0"/>
              <a:t>Govts</a:t>
            </a:r>
            <a:r>
              <a:rPr lang="en-US" dirty="0" smtClean="0"/>
              <a:t> sometimes publish things they didn’t create</a:t>
            </a:r>
          </a:p>
          <a:p>
            <a:r>
              <a:rPr lang="en-US" dirty="0" smtClean="0"/>
              <a:t>Works by other </a:t>
            </a:r>
            <a:r>
              <a:rPr lang="en-US" dirty="0" err="1" smtClean="0"/>
              <a:t>govts</a:t>
            </a:r>
            <a:r>
              <a:rPr lang="en-US" dirty="0" smtClean="0"/>
              <a:t> might or might not be</a:t>
            </a:r>
          </a:p>
          <a:p>
            <a:pPr lvl="1"/>
            <a:r>
              <a:rPr lang="en-US" dirty="0" smtClean="0"/>
              <a:t>Courts have said state laws not copyrightable</a:t>
            </a:r>
          </a:p>
          <a:p>
            <a:pPr lvl="1"/>
            <a:r>
              <a:rPr lang="en-US" dirty="0" smtClean="0"/>
              <a:t>Foreign government works: depends on country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6692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Govt</a:t>
            </a:r>
            <a:r>
              <a:rPr lang="en-US" dirty="0" smtClean="0"/>
              <a:t> public domain: Laws, official reports, hearings, studies, websites… 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909" y="1577696"/>
            <a:ext cx="3359357" cy="473363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4630" y="1689099"/>
            <a:ext cx="3267734" cy="4622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0397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Unpublished 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Until recently, unpublished works had “common law copyright” that never expired</a:t>
            </a:r>
          </a:p>
          <a:p>
            <a:r>
              <a:rPr lang="en-US" dirty="0" smtClean="0"/>
              <a:t>More recently, they have been current copyright terms (e.g. life+70 years)</a:t>
            </a:r>
          </a:p>
          <a:p>
            <a:pPr lvl="1"/>
            <a:r>
              <a:rPr lang="en-US" dirty="0" smtClean="0"/>
              <a:t>Applies to works never published or formally copyrighted before 2003</a:t>
            </a:r>
          </a:p>
          <a:p>
            <a:pPr lvl="2"/>
            <a:r>
              <a:rPr lang="en-US" dirty="0" smtClean="0"/>
              <a:t>(so as of 2015, authors who died before 1945)</a:t>
            </a:r>
          </a:p>
          <a:p>
            <a:pPr lvl="1"/>
            <a:r>
              <a:rPr lang="en-US" dirty="0" smtClean="0"/>
              <a:t>Works first published 1978-2003 remain in copyright until at least 2048</a:t>
            </a:r>
          </a:p>
        </p:txBody>
      </p:sp>
    </p:spTree>
    <p:extLst>
      <p:ext uri="{BB962C8B-B14F-4D97-AF65-F5344CB8AC3E}">
        <p14:creationId xmlns:p14="http://schemas.microsoft.com/office/powerpoint/2010/main" val="1652898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 have lots of unpublished works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417638"/>
            <a:ext cx="8205168" cy="4695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4016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Caveat: Access to some public domain sources may be subject to contract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4899" y="1778000"/>
            <a:ext cx="6608457" cy="4017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4446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6473" y="25154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Caveat: Some </a:t>
            </a:r>
            <a:r>
              <a:rPr lang="en-US" dirty="0" err="1" smtClean="0"/>
              <a:t>HathiTrust</a:t>
            </a:r>
            <a:r>
              <a:rPr lang="en-US" dirty="0" smtClean="0"/>
              <a:t> material is open access but not public domain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9927" y="1648547"/>
            <a:ext cx="6443171" cy="4866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385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More info: See Fishman’s “The Public Domain”, and other library resources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4691" r="4691"/>
          <a:stretch>
            <a:fillRect/>
          </a:stretch>
        </p:blipFill>
        <p:spPr>
          <a:xfrm>
            <a:off x="873210" y="2059955"/>
            <a:ext cx="7293715" cy="4011262"/>
          </a:xfrm>
        </p:spPr>
      </p:pic>
    </p:spTree>
    <p:extLst>
      <p:ext uri="{BB962C8B-B14F-4D97-AF65-F5344CB8AC3E}">
        <p14:creationId xmlns:p14="http://schemas.microsoft.com/office/powerpoint/2010/main" val="2556497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Fair Use – Section 107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“</a:t>
            </a:r>
            <a:r>
              <a:rPr lang="en-US" dirty="0"/>
              <a:t>Notwithstanding the provisions of section </a:t>
            </a:r>
            <a:r>
              <a:rPr lang="en-US" dirty="0" smtClean="0"/>
              <a:t>106 and 106A, </a:t>
            </a:r>
            <a:r>
              <a:rPr lang="en-US" dirty="0"/>
              <a:t>the fair use of a copyrighted work, including such use by reproduction in copies or </a:t>
            </a:r>
            <a:r>
              <a:rPr lang="en-US" dirty="0" err="1"/>
              <a:t>phonorecords</a:t>
            </a:r>
            <a:r>
              <a:rPr lang="en-US" dirty="0"/>
              <a:t> or by any other means specified by that section, </a:t>
            </a:r>
            <a:r>
              <a:rPr lang="en-US" u="sng" dirty="0"/>
              <a:t>for purposes such as criticism, comment, news reporting, teaching (including multiple copies for classroom use), scholarship, or research</a:t>
            </a:r>
            <a:r>
              <a:rPr lang="en-US" dirty="0"/>
              <a:t>, is not an infringement of copyright</a:t>
            </a:r>
            <a:r>
              <a:rPr lang="en-US" dirty="0" smtClean="0"/>
              <a:t>.”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8651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fair? – the 4 factors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“In </a:t>
            </a:r>
            <a:r>
              <a:rPr lang="en-US" dirty="0"/>
              <a:t>determining whether the use made of a work in any particular case is a fair use the factors to be considered shall </a:t>
            </a:r>
            <a:r>
              <a:rPr lang="en-US" dirty="0" smtClean="0"/>
              <a:t>include-”</a:t>
            </a:r>
            <a:endParaRPr lang="en-US" dirty="0"/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the </a:t>
            </a:r>
            <a:r>
              <a:rPr lang="en-US" dirty="0"/>
              <a:t>purpose and character of the </a:t>
            </a:r>
            <a:r>
              <a:rPr lang="en-US" dirty="0" smtClean="0"/>
              <a:t>use</a:t>
            </a:r>
            <a:endParaRPr lang="en-US" dirty="0"/>
          </a:p>
          <a:p>
            <a:pPr lvl="0"/>
            <a:r>
              <a:rPr lang="en-US" dirty="0"/>
              <a:t>the nature of the </a:t>
            </a:r>
            <a:r>
              <a:rPr lang="en-US" dirty="0" smtClean="0"/>
              <a:t>work</a:t>
            </a:r>
            <a:endParaRPr lang="en-US" dirty="0"/>
          </a:p>
          <a:p>
            <a:pPr lvl="0"/>
            <a:r>
              <a:rPr lang="en-US" dirty="0"/>
              <a:t>the amount </a:t>
            </a:r>
            <a:r>
              <a:rPr lang="en-US" dirty="0" smtClean="0"/>
              <a:t>used</a:t>
            </a:r>
            <a:endParaRPr lang="en-US" dirty="0"/>
          </a:p>
          <a:p>
            <a:pPr lvl="0"/>
            <a:r>
              <a:rPr lang="en-US" dirty="0"/>
              <a:t>the effect </a:t>
            </a:r>
            <a:r>
              <a:rPr lang="en-US" dirty="0" smtClean="0"/>
              <a:t>upon </a:t>
            </a:r>
            <a:r>
              <a:rPr lang="en-US" dirty="0"/>
              <a:t>the </a:t>
            </a:r>
            <a:r>
              <a:rPr lang="en-US" dirty="0" smtClean="0"/>
              <a:t>market for the work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3107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Takeaways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7091" y="1417638"/>
            <a:ext cx="8409709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You can freely reuse a lot of material without having to get permission</a:t>
            </a:r>
          </a:p>
          <a:p>
            <a:pPr lvl="1"/>
            <a:r>
              <a:rPr lang="en-US" dirty="0" smtClean="0"/>
              <a:t>If you can determine it’s in the public domain</a:t>
            </a:r>
          </a:p>
          <a:p>
            <a:pPr lvl="1"/>
            <a:r>
              <a:rPr lang="en-US" dirty="0" smtClean="0"/>
              <a:t>Or if it’s copyrighted, but fair use or other exemption applies to your intended use</a:t>
            </a:r>
          </a:p>
          <a:p>
            <a:r>
              <a:rPr lang="en-US" dirty="0" smtClean="0"/>
              <a:t>Penn Libraries have lots of public domain material</a:t>
            </a:r>
          </a:p>
          <a:p>
            <a:r>
              <a:rPr lang="en-US" dirty="0" smtClean="0"/>
              <a:t>Penn librarians can help you research public domain status, answer copyright &amp; reuse q’s</a:t>
            </a:r>
          </a:p>
          <a:p>
            <a:r>
              <a:rPr lang="en-US" dirty="0" smtClean="0"/>
              <a:t> More info: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http</a:t>
            </a:r>
            <a:r>
              <a:rPr lang="en-US" dirty="0">
                <a:solidFill>
                  <a:srgbClr val="FF0000"/>
                </a:solidFill>
              </a:rPr>
              <a:t>://</a:t>
            </a:r>
            <a:r>
              <a:rPr lang="en-US" dirty="0" err="1">
                <a:solidFill>
                  <a:srgbClr val="FF0000"/>
                </a:solidFill>
              </a:rPr>
              <a:t>guides.library.upenn.edu</a:t>
            </a:r>
            <a:r>
              <a:rPr lang="en-US" dirty="0">
                <a:solidFill>
                  <a:srgbClr val="FF0000"/>
                </a:solidFill>
              </a:rPr>
              <a:t>/copyright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3219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Copyright Basics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smtClean="0"/>
              <a:t>Copyright </a:t>
            </a:r>
            <a:r>
              <a:rPr lang="en-US" dirty="0"/>
              <a:t>protects the form of expression, not ideas or facts.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marL="0" indent="0">
              <a:buNone/>
            </a:pPr>
            <a:r>
              <a:rPr lang="en-US" dirty="0"/>
              <a:t>Subject </a:t>
            </a:r>
            <a:r>
              <a:rPr lang="en-US" dirty="0" smtClean="0"/>
              <a:t>matter: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marL="0" indent="0">
              <a:buNone/>
            </a:pPr>
            <a:r>
              <a:rPr lang="en-US" dirty="0" smtClean="0"/>
              <a:t>	Literary </a:t>
            </a:r>
            <a:r>
              <a:rPr lang="en-US" dirty="0"/>
              <a:t>works</a:t>
            </a:r>
          </a:p>
          <a:p>
            <a:pPr marL="0" indent="0">
              <a:buNone/>
            </a:pPr>
            <a:r>
              <a:rPr lang="en-US" dirty="0" smtClean="0"/>
              <a:t>	Musical </a:t>
            </a:r>
            <a:r>
              <a:rPr lang="en-US" dirty="0"/>
              <a:t>works</a:t>
            </a:r>
          </a:p>
          <a:p>
            <a:pPr marL="0" indent="0">
              <a:buNone/>
            </a:pPr>
            <a:r>
              <a:rPr lang="en-US" dirty="0" smtClean="0"/>
              <a:t>	Dramatic </a:t>
            </a:r>
            <a:r>
              <a:rPr lang="en-US" dirty="0"/>
              <a:t>works</a:t>
            </a:r>
          </a:p>
          <a:p>
            <a:pPr marL="0" indent="0">
              <a:buNone/>
            </a:pPr>
            <a:r>
              <a:rPr lang="en-US" dirty="0" smtClean="0"/>
              <a:t>	Pantomimes </a:t>
            </a:r>
            <a:r>
              <a:rPr lang="en-US" dirty="0"/>
              <a:t>and choreographic works</a:t>
            </a:r>
          </a:p>
          <a:p>
            <a:pPr marL="0" indent="0">
              <a:buNone/>
            </a:pPr>
            <a:r>
              <a:rPr lang="en-US" dirty="0" smtClean="0"/>
              <a:t>	Pictorial</a:t>
            </a:r>
            <a:r>
              <a:rPr lang="en-US" dirty="0"/>
              <a:t>, graphic and sculptural works</a:t>
            </a:r>
          </a:p>
          <a:p>
            <a:pPr marL="0" indent="0">
              <a:buNone/>
            </a:pPr>
            <a:r>
              <a:rPr lang="en-US" dirty="0" smtClean="0"/>
              <a:t>	Motion </a:t>
            </a:r>
            <a:r>
              <a:rPr lang="en-US" dirty="0"/>
              <a:t>pictures and other audiovisual works</a:t>
            </a:r>
          </a:p>
          <a:p>
            <a:pPr marL="0" indent="0">
              <a:buNone/>
            </a:pPr>
            <a:r>
              <a:rPr lang="en-US" dirty="0" smtClean="0"/>
              <a:t>	Sound </a:t>
            </a:r>
            <a:r>
              <a:rPr lang="en-US" dirty="0"/>
              <a:t>recordings</a:t>
            </a:r>
          </a:p>
          <a:p>
            <a:pPr marL="0" indent="0">
              <a:buNone/>
            </a:pPr>
            <a:r>
              <a:rPr lang="en-US" dirty="0" smtClean="0"/>
              <a:t>	Architectural </a:t>
            </a:r>
            <a:r>
              <a:rPr lang="en-US" dirty="0"/>
              <a:t>works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43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89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is copyrighted? </a:t>
            </a:r>
            <a:br>
              <a:rPr lang="en-US" dirty="0" smtClean="0"/>
            </a:br>
            <a:r>
              <a:rPr lang="en-US" dirty="0" smtClean="0"/>
              <a:t>Requirements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1928"/>
            <a:ext cx="8229600" cy="44842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sz="2800" dirty="0" smtClean="0"/>
              <a:t>Original authorship</a:t>
            </a:r>
          </a:p>
          <a:p>
            <a:pPr marL="0" indent="0">
              <a:buNone/>
            </a:pPr>
            <a:r>
              <a:rPr lang="en-US" sz="2800" dirty="0"/>
              <a:t>	</a:t>
            </a:r>
            <a:r>
              <a:rPr lang="en-US" sz="2800" dirty="0" smtClean="0"/>
              <a:t>	not </a:t>
            </a:r>
            <a:r>
              <a:rPr lang="en-US" sz="2800" dirty="0"/>
              <a:t>copied</a:t>
            </a:r>
          </a:p>
          <a:p>
            <a:pPr marL="0" indent="0">
              <a:buNone/>
            </a:pPr>
            <a:r>
              <a:rPr lang="en-US" sz="2800" dirty="0" smtClean="0"/>
              <a:t>		capable </a:t>
            </a:r>
            <a:r>
              <a:rPr lang="en-US" sz="2800" dirty="0"/>
              <a:t>of being expressed in a number of </a:t>
            </a:r>
            <a:r>
              <a:rPr lang="en-US" sz="2800" dirty="0" smtClean="0"/>
              <a:t>ways</a:t>
            </a:r>
          </a:p>
          <a:p>
            <a:pPr marL="0" indent="0">
              <a:buNone/>
            </a:pPr>
            <a:r>
              <a:rPr lang="en-US" sz="2800" dirty="0" smtClean="0"/>
              <a:t>		minimal creativity</a:t>
            </a:r>
          </a:p>
          <a:p>
            <a:pPr marL="0" indent="0">
              <a:buNone/>
            </a:pPr>
            <a:r>
              <a:rPr lang="en-US" sz="2800" dirty="0"/>
              <a:t> </a:t>
            </a:r>
          </a:p>
          <a:p>
            <a:pPr marL="0" indent="0">
              <a:buNone/>
            </a:pPr>
            <a:r>
              <a:rPr lang="en-US" sz="2800" dirty="0" smtClean="0"/>
              <a:t>	Fixed </a:t>
            </a:r>
            <a:r>
              <a:rPr lang="en-US" sz="2800" dirty="0"/>
              <a:t>in a tangible medium of expression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1232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Copyright owner’s exclusive rights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0629" y="1333784"/>
            <a:ext cx="8229600" cy="467834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en-US" dirty="0"/>
              <a:t>	</a:t>
            </a:r>
            <a:r>
              <a:rPr lang="en-US" dirty="0" smtClean="0"/>
              <a:t>Reproduce </a:t>
            </a:r>
            <a:r>
              <a:rPr lang="en-US" dirty="0"/>
              <a:t>the copyrighted work</a:t>
            </a:r>
          </a:p>
          <a:p>
            <a:r>
              <a:rPr lang="en-US" dirty="0" smtClean="0"/>
              <a:t>	Adapt </a:t>
            </a:r>
            <a:r>
              <a:rPr lang="en-US" dirty="0"/>
              <a:t>(make derivative works)</a:t>
            </a:r>
          </a:p>
          <a:p>
            <a:r>
              <a:rPr lang="en-US" dirty="0"/>
              <a:t>	</a:t>
            </a:r>
            <a:r>
              <a:rPr lang="en-US" dirty="0" smtClean="0"/>
              <a:t>Distribute </a:t>
            </a:r>
            <a:r>
              <a:rPr lang="en-US" dirty="0"/>
              <a:t>copies</a:t>
            </a:r>
          </a:p>
          <a:p>
            <a:r>
              <a:rPr lang="en-US" dirty="0" smtClean="0"/>
              <a:t>	Publicly </a:t>
            </a:r>
            <a:r>
              <a:rPr lang="en-US" dirty="0"/>
              <a:t>perform</a:t>
            </a:r>
          </a:p>
          <a:p>
            <a:r>
              <a:rPr lang="en-US" dirty="0"/>
              <a:t>	</a:t>
            </a:r>
            <a:r>
              <a:rPr lang="en-US" dirty="0" smtClean="0"/>
              <a:t>Publicly display</a:t>
            </a:r>
          </a:p>
          <a:p>
            <a:r>
              <a:rPr lang="en-US" dirty="0" smtClean="0"/>
              <a:t> Publicly perform sound recordings by digital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audio transmission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7090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Terms of Protection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Works </a:t>
            </a:r>
            <a:r>
              <a:rPr lang="en-US" dirty="0"/>
              <a:t>of individuals</a:t>
            </a:r>
          </a:p>
          <a:p>
            <a:pPr marL="0" indent="0">
              <a:buNone/>
            </a:pPr>
            <a:r>
              <a:rPr lang="en-US" dirty="0" smtClean="0"/>
              <a:t>	Life </a:t>
            </a:r>
            <a:r>
              <a:rPr lang="en-US" dirty="0"/>
              <a:t>of author(s) + 70 years (works created after </a:t>
            </a:r>
            <a:r>
              <a:rPr lang="en-US" dirty="0" smtClean="0"/>
              <a:t>	1977</a:t>
            </a:r>
            <a:r>
              <a:rPr lang="en-US" dirty="0"/>
              <a:t>)</a:t>
            </a:r>
          </a:p>
          <a:p>
            <a:pPr marL="0" indent="0">
              <a:buNone/>
            </a:pPr>
            <a:r>
              <a:rPr lang="en-US" dirty="0" smtClean="0"/>
              <a:t>Corporate </a:t>
            </a:r>
            <a:r>
              <a:rPr lang="en-US" dirty="0"/>
              <a:t>works</a:t>
            </a:r>
          </a:p>
          <a:p>
            <a:pPr marL="0" indent="0">
              <a:buNone/>
            </a:pPr>
            <a:r>
              <a:rPr lang="en-US" dirty="0" smtClean="0"/>
              <a:t>	Shorter </a:t>
            </a:r>
            <a:r>
              <a:rPr lang="en-US" dirty="0"/>
              <a:t>of 120 years from creation or 95 </a:t>
            </a:r>
            <a:r>
              <a:rPr lang="en-US" dirty="0" smtClean="0"/>
              <a:t>	years </a:t>
            </a:r>
            <a:r>
              <a:rPr lang="en-US" dirty="0"/>
              <a:t>from </a:t>
            </a:r>
            <a:r>
              <a:rPr lang="en-US" dirty="0" smtClean="0"/>
              <a:t>publication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But there are lots of special rules and exceptions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(and older works tend to have different terms)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6850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When can you copy and reuse expressive work?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When it’s in the public domain</a:t>
            </a:r>
          </a:p>
          <a:p>
            <a:pPr lvl="1"/>
            <a:r>
              <a:rPr lang="en-US" dirty="0" smtClean="0"/>
              <a:t>Not just really old material, as we’ll see</a:t>
            </a:r>
          </a:p>
          <a:p>
            <a:pPr lvl="1"/>
            <a:r>
              <a:rPr lang="en-US" dirty="0" smtClean="0"/>
              <a:t>But make sure you’re not under contract restriction</a:t>
            </a:r>
          </a:p>
          <a:p>
            <a:r>
              <a:rPr lang="en-US" dirty="0" smtClean="0"/>
              <a:t>When you own the rights to the material</a:t>
            </a:r>
          </a:p>
          <a:p>
            <a:r>
              <a:rPr lang="en-US" dirty="0" smtClean="0"/>
              <a:t>When it’s available under an open license</a:t>
            </a:r>
          </a:p>
          <a:p>
            <a:pPr lvl="1"/>
            <a:r>
              <a:rPr lang="en-US" dirty="0" smtClean="0"/>
              <a:t>(but check details of what license allows)</a:t>
            </a:r>
          </a:p>
          <a:p>
            <a:r>
              <a:rPr lang="en-US" dirty="0" smtClean="0"/>
              <a:t>When you’ve obtained permission for your use</a:t>
            </a:r>
          </a:p>
          <a:p>
            <a:r>
              <a:rPr lang="en-US" dirty="0" smtClean="0"/>
              <a:t>When the law specifically allows your use</a:t>
            </a:r>
          </a:p>
          <a:p>
            <a:r>
              <a:rPr lang="en-US" b="1" dirty="0" smtClean="0"/>
              <a:t>When your use is “fair use”</a:t>
            </a:r>
          </a:p>
          <a:p>
            <a:pPr lvl="1"/>
            <a:r>
              <a:rPr lang="en-US" dirty="0" smtClean="0"/>
              <a:t>A judgment call based on 4 specific factors</a:t>
            </a:r>
          </a:p>
        </p:txBody>
      </p:sp>
    </p:spTree>
    <p:extLst>
      <p:ext uri="{BB962C8B-B14F-4D97-AF65-F5344CB8AC3E}">
        <p14:creationId xmlns:p14="http://schemas.microsoft.com/office/powerpoint/2010/main" val="2020382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Find millions of public domain works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99" y="1417638"/>
            <a:ext cx="8038153" cy="4822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5606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When is a work </a:t>
            </a:r>
            <a:r>
              <a:rPr lang="en-US" b="1" dirty="0" smtClean="0"/>
              <a:t>now</a:t>
            </a:r>
            <a:r>
              <a:rPr lang="en-US" dirty="0" smtClean="0"/>
              <a:t> in public domain?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When the copyright was secured before 1923</a:t>
            </a:r>
          </a:p>
          <a:p>
            <a:r>
              <a:rPr lang="en-US" dirty="0"/>
              <a:t>W</a:t>
            </a:r>
            <a:r>
              <a:rPr lang="en-US" dirty="0" smtClean="0"/>
              <a:t>hen a work did not meet required formalities</a:t>
            </a:r>
          </a:p>
          <a:p>
            <a:pPr lvl="1"/>
            <a:r>
              <a:rPr lang="en-US" dirty="0" err="1" smtClean="0"/>
              <a:t>Unrenewed</a:t>
            </a:r>
            <a:r>
              <a:rPr lang="en-US" dirty="0" smtClean="0"/>
              <a:t> copyrights prior to 1964</a:t>
            </a:r>
          </a:p>
          <a:p>
            <a:pPr lvl="1"/>
            <a:r>
              <a:rPr lang="en-US" dirty="0" smtClean="0"/>
              <a:t>Publications </a:t>
            </a:r>
            <a:r>
              <a:rPr lang="en-US" dirty="0"/>
              <a:t>without </a:t>
            </a:r>
            <a:r>
              <a:rPr lang="en-US" dirty="0" smtClean="0"/>
              <a:t>© notice prior to 1989</a:t>
            </a:r>
          </a:p>
          <a:p>
            <a:pPr lvl="1"/>
            <a:r>
              <a:rPr lang="en-US" dirty="0" smtClean="0"/>
              <a:t>BUT: Many non-US works exempt from formalities</a:t>
            </a:r>
          </a:p>
          <a:p>
            <a:r>
              <a:rPr lang="en-US" dirty="0" smtClean="0"/>
              <a:t>When it was created by the federal government (&amp; sometimes other governments)</a:t>
            </a:r>
          </a:p>
          <a:p>
            <a:r>
              <a:rPr lang="en-US" dirty="0" smtClean="0"/>
              <a:t>When it was not published by 2003, and would not be copyrighted under current terms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		(Any one of the above suffices)</a:t>
            </a:r>
          </a:p>
        </p:txBody>
      </p:sp>
    </p:spTree>
    <p:extLst>
      <p:ext uri="{BB962C8B-B14F-4D97-AF65-F5344CB8AC3E}">
        <p14:creationId xmlns:p14="http://schemas.microsoft.com/office/powerpoint/2010/main" val="267038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VERSION" val="5"/>
  <p:tag name="TPFULLVERSION" val="5.0.0.2212"/>
  <p:tag name="PPTVERSION" val="14"/>
  <p:tag name="TPOS" val="2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7293</TotalTime>
  <Words>1006</Words>
  <Application>Microsoft Office PowerPoint</Application>
  <PresentationFormat>On-screen Show (4:3)</PresentationFormat>
  <Paragraphs>155</Paragraphs>
  <Slides>29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Researching the public domain, open access, and copyright</vt:lpstr>
      <vt:lpstr>Why can’t we copy and distribute whatever we want?</vt:lpstr>
      <vt:lpstr>Copyright Basics</vt:lpstr>
      <vt:lpstr>What is copyrighted?  Requirements </vt:lpstr>
      <vt:lpstr>Copyright owner’s exclusive rights</vt:lpstr>
      <vt:lpstr>Current Terms of Protection</vt:lpstr>
      <vt:lpstr>When can you copy and reuse expressive work?</vt:lpstr>
      <vt:lpstr>Find millions of public domain works</vt:lpstr>
      <vt:lpstr>When is a work now in public domain?</vt:lpstr>
      <vt:lpstr>Copyrights secured before 1923 have expired</vt:lpstr>
      <vt:lpstr>Works with unrenewed copyrights</vt:lpstr>
      <vt:lpstr>Unrenewed: Many books, nearly all published images, most articles…</vt:lpstr>
      <vt:lpstr>How to research copyright renewals</vt:lpstr>
      <vt:lpstr>Caveat: Works that include or derive from works still in copyright</vt:lpstr>
      <vt:lpstr>Works without copyright notices</vt:lpstr>
      <vt:lpstr>Without notice: Many pamphlets, “gray literature”, ephemera…</vt:lpstr>
      <vt:lpstr>Caveat: Many works created abroad exempt from formalities</vt:lpstr>
      <vt:lpstr>Some foreign works were published here in time to avoid exemption</vt:lpstr>
      <vt:lpstr>How to research whether a work was subject to formalities</vt:lpstr>
      <vt:lpstr>Government works</vt:lpstr>
      <vt:lpstr>Govt public domain: Laws, official reports, hearings, studies, websites…  </vt:lpstr>
      <vt:lpstr>Unpublished works</vt:lpstr>
      <vt:lpstr>We have lots of unpublished works</vt:lpstr>
      <vt:lpstr>Caveat: Access to some public domain sources may be subject to contract </vt:lpstr>
      <vt:lpstr>Caveat: Some HathiTrust material is open access but not public domain</vt:lpstr>
      <vt:lpstr>More info: See Fishman’s “The Public Domain”, and other library resources</vt:lpstr>
      <vt:lpstr>Fair Use – Section 107</vt:lpstr>
      <vt:lpstr>What’s fair? – the 4 factors</vt:lpstr>
      <vt:lpstr>Takeaways </vt:lpstr>
    </vt:vector>
  </TitlesOfParts>
  <Company>University of Pennsylvania Libraries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Researching the public domain and open access</dc:title>
  <dc:creator>John Ockerbloom</dc:creator>
  <cp:lastModifiedBy>Penn Libraries</cp:lastModifiedBy>
  <cp:revision>63</cp:revision>
  <dcterms:created xsi:type="dcterms:W3CDTF">2015-10-15T15:06:29Z</dcterms:created>
  <dcterms:modified xsi:type="dcterms:W3CDTF">2015-10-27T19:52:31Z</dcterms:modified>
</cp:coreProperties>
</file>